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2" r:id="rId7"/>
    <p:sldId id="264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2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9D61-E616-4B7C-B307-1A65822B4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5883E-032F-4311-B26A-6741028DB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655DD-533E-45D1-BBA7-AB426CFDF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A7BE-BB10-48B2-B513-6346A669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B0EB5-A3AD-467B-A564-77F783A3A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7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5DA7-5EF4-4EFC-A6C7-BE08BA51A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651AB-F944-4EBE-ABD5-53458182B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745E0-0572-436E-9919-D6F54F33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73E8D-D225-4091-BE33-2E99F143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F5563-723F-4B3E-9F82-24DBB485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1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2F9BF-99E9-410D-A0DE-B5B9E114C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BF2D8-D73B-4C82-A7D9-582FB1B59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4BE9-BF9D-411A-ACD3-72342FD9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E642E-CBD3-4087-AC37-7FBA0454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AACDF-ACE1-4C1E-A4CF-08FD0D3D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6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279B-11E7-4FA1-8978-C6361560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D640B-4209-4A68-9DA6-B4A3AAEF3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6EC7A-A528-4317-97E3-801412D0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43515-0538-4124-8571-497E012E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CD645-D38D-4C2D-BE39-10957C6B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3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BB3F-E5F3-45A0-B330-CB8F7C13F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8B93E-3453-46D3-8290-D3EFE266D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4BCDA-1A86-49F9-9849-369C7E00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B20F7-363C-49E2-B01C-2AFF4AE1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6D22-2925-4558-80EB-989AFE521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5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468AB-D26E-426C-8561-A41DFFE4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1896-04CC-45AA-B5A7-A7EDD0E4B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B0F4C-B0E5-4DA5-8195-4A6DD8420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B0440-B390-4309-8F9F-0E813342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487567-0D8C-4D45-9D08-E5FC1DBF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EB833-4825-4F9B-AFDC-C9AC6982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9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30A39-0A21-46F4-96CC-AB82DB6FD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F4B53-09C9-498B-A407-E619C2DDF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8FCF1-13A1-4729-8CC8-F3D95A05C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445A5-8503-477A-86DC-47E210647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7EF50B-4AFA-4FB5-9749-4A0E6EB22F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30CE8B-8747-448D-B40E-139E7973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AC2AE-D367-416A-B5D7-35A7EAD4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633478-ECDE-423B-A1AA-F3E68E5B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8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FE81F-578B-4D93-ADB5-32791BDD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73BF3-92DB-45C9-A98D-F38309E6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7060A-21EA-4BF3-9557-3EE7FEFD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A545E-335F-4EE1-B51B-4D70FDFF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A7C295-682E-4197-AF8F-9C150FA1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09546-4C80-4A68-B71E-EDC1B376F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09D73-D3CA-427E-AF78-BCE7DD88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091A-CEE3-445C-8A21-02AD29E1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A56B1-4FE8-43ED-869E-C4BBF2CA9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5F282-355A-4B02-9645-DF1894887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EE3FF-C3BC-4FFF-BACA-20DEC6AD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1FE88-08D2-4CFE-B0BB-C9C346C1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A08F3-F850-44E7-8874-3D4E18DE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C02D5-9EF4-4F9C-B6BF-2BDFB41DE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FDE758-D229-48E1-8B6C-0A9FA532C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EDA65-5C15-4EEC-82BB-959257461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B43E6-09D1-44AB-B101-7D12A1A7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90A08-B502-46D8-A274-2855AFEF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62B0A-0E99-48F7-B071-E22BFB63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1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2DC0EF-83AC-443F-8179-82C5A8FF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2E5B4-AB95-4597-AB8B-6A45B12F1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FE1B4-7810-49A2-977F-BA436BD34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9F06-1816-4F3D-B459-C4E19CB102A3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9BFDA-BE08-45D3-A0FB-D9098E265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E47B-1539-4266-BC86-16A25416A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9F8AF-E135-47BD-BF53-FD72894ED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qualitycharters.org/wp-content/uploads/2018/11/2017-18-DENVER-Closure-Packet-template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qualitycharters.sabacloud.com/content/socialtenantngx/LbdITptZrqVTFv02dvWs-A/1589839045/1/0060TkFDU0EgQ2xvc3VyZSBDb21tdW5pY2F0aW9ucyBUb29sa2l0IDIwMTkucGRmTW9uIE1heSAxOCAxNzo1NzoxMCBFRFQgMjAyMA==/0088YmZiUEJFNUlneVVCNnVIVG9rc3ZseXpPaFNtUFNyVG1pdEc3OFlReFdUNy9MZDc2Q09pUGE1ZVFoUXNBRGg5dA==TW9uIE1heSAxOCAxNzo1NzoxMCBFRFQgMjAyMA==/eot/TkFDU0EgQ2xvc3VyZSBDb21tdW5pY2F0aW9ucyBUb29sa2l0IDIwMTk=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qualitycharters.sabacloud.com/content/socialtenantngx/FmmT66gWne6Xh4NRQBl_TA/1589838968/1/0056MTQuIENvcmUtUmVzb3VyY2VzX0Nsb3N1cmUtQWN0aW9uLVBsYW4ucGRmTW9uIE1heSAxOCAxNzo1NTo1MyBFRFQgMjAyMA==/0088YmZiUEJFNUlneVVCNnVIVG9rc3ZseXpPaFNtUFNyVG1pdEc3OFlReFdUNnJvSGJsc3JIVkQ0R3VrNko0UkJIRg==TW9uIE1heSAxOCAxNzo1NTo1MyBFRFQgMjAyMA==/eot/MTQuIENvcmUtUmVzb3VyY2VzX0Nsb3N1cmUtQWN0aW9uLVBsYW4=.pdf" TargetMode="External"/><Relationship Id="rId5" Type="http://schemas.openxmlformats.org/officeDocument/2006/relationships/hyperlink" Target="https://www.qualitycharters.org/wp-content/uploads/2016/01/AccountabilityInAction_AComprehensiveGuidetoCharterSchoolClosure.pdf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s://www.cde.ca.gov/sp/ch/csclosurerules.a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A1C6BE-3359-42B3-A230-54CDDA9A9FC7}"/>
              </a:ext>
            </a:extLst>
          </p:cNvPr>
          <p:cNvSpPr txBox="1"/>
          <p:nvPr/>
        </p:nvSpPr>
        <p:spPr>
          <a:xfrm>
            <a:off x="588564" y="1009650"/>
            <a:ext cx="1050178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Tri-State Alliance to Improve District-Led Charter Authorizing</a:t>
            </a:r>
          </a:p>
          <a:p>
            <a:pPr algn="ctr"/>
            <a:r>
              <a:rPr lang="en-US" sz="3200" b="1" dirty="0"/>
              <a:t>Weekly Call Series: </a:t>
            </a:r>
          </a:p>
          <a:p>
            <a:pPr algn="ctr"/>
            <a:endParaRPr lang="en-US" sz="2800" b="1" dirty="0"/>
          </a:p>
          <a:p>
            <a:pPr algn="ctr"/>
            <a:r>
              <a:rPr lang="en-US" sz="4000" b="1" dirty="0"/>
              <a:t>Closures, Mergers and COVID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Thursday, May 21, 2020</a:t>
            </a:r>
          </a:p>
          <a:p>
            <a:pPr algn="ctr"/>
            <a:r>
              <a:rPr lang="en-US" sz="2800" dirty="0"/>
              <a:t>2:00 pm to 4:00 pm, MDT</a:t>
            </a:r>
          </a:p>
        </p:txBody>
      </p:sp>
    </p:spTree>
    <p:extLst>
      <p:ext uri="{BB962C8B-B14F-4D97-AF65-F5344CB8AC3E}">
        <p14:creationId xmlns:p14="http://schemas.microsoft.com/office/powerpoint/2010/main" val="1078175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B8DB44-961A-40E8-93CF-F57505A51A04}"/>
              </a:ext>
            </a:extLst>
          </p:cNvPr>
          <p:cNvSpPr/>
          <p:nvPr/>
        </p:nvSpPr>
        <p:spPr>
          <a:xfrm>
            <a:off x="550545" y="635588"/>
            <a:ext cx="10432472" cy="4962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Upcoming Tri-State Weekly Calls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Thursdays at 2:00 pm to 3:00 pm MDT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5/28, Colorado call on budget Issues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6/4, Reopening and distance learning plans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6/18, Special Education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7/9, English Learners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7/23, Interim assessments and the evolution of accountability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8/6, Monitoring enrollment and student engagement during distance learning, including special populations</a:t>
            </a:r>
            <a:endParaRPr lang="en-US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AEC605D-07A2-47FF-B4AE-6602A3D8B66B}"/>
              </a:ext>
            </a:extLst>
          </p:cNvPr>
          <p:cNvSpPr/>
          <p:nvPr/>
        </p:nvSpPr>
        <p:spPr>
          <a:xfrm>
            <a:off x="657225" y="1819276"/>
            <a:ext cx="8734426" cy="3741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for Closures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NACSA, </a:t>
            </a:r>
            <a:r>
              <a:rPr lang="en-US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Accountability in Action: A Comprehensive Guide to Charter School Closure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Closure Action Plan Guide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Closure Communications Toolkit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resources include communications workplan, press release, and parent letter available on NACSA’s “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website.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699000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Denver Public Schools, </a:t>
            </a:r>
            <a:r>
              <a:rPr lang="en-US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Charter School Closure Protocol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699000" algn="l"/>
              </a:tabLs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Colorado Department of Education, </a:t>
            </a:r>
            <a:r>
              <a:rPr lang="en-US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Charter Closure Process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19A4DE-E606-4C7A-BD1A-E871CE1987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706531" y="234774"/>
            <a:ext cx="2523444" cy="345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85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7D0670F-F1BB-4267-8A7F-FADA58D644E4}"/>
              </a:ext>
            </a:extLst>
          </p:cNvPr>
          <p:cNvSpPr/>
          <p:nvPr/>
        </p:nvSpPr>
        <p:spPr>
          <a:xfrm>
            <a:off x="681317" y="2639224"/>
            <a:ext cx="9014851" cy="1915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Putting COVID In Perspective</a:t>
            </a:r>
          </a:p>
          <a:p>
            <a:pPr marL="1428750" lvl="2" indent="-514350">
              <a:lnSpc>
                <a:spcPct val="107000"/>
              </a:lnSpc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Compared to the 2008 economic recession, how big of a threat to struggling charters is the COVID Crisis? </a:t>
            </a:r>
          </a:p>
        </p:txBody>
      </p:sp>
    </p:spTree>
    <p:extLst>
      <p:ext uri="{BB962C8B-B14F-4D97-AF65-F5344CB8AC3E}">
        <p14:creationId xmlns:p14="http://schemas.microsoft.com/office/powerpoint/2010/main" val="403420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95416D7-5F89-48EC-A07D-AC82397C38B8}"/>
              </a:ext>
            </a:extLst>
          </p:cNvPr>
          <p:cNvSpPr/>
          <p:nvPr/>
        </p:nvSpPr>
        <p:spPr>
          <a:xfrm>
            <a:off x="866699" y="2736502"/>
            <a:ext cx="86440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 of COVID: 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do we think COVID and distance learning have affected both mid-year and end-of-year closures?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8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C599D38-7A49-4C68-9C1E-476B5BD03CE4}"/>
              </a:ext>
            </a:extLst>
          </p:cNvPr>
          <p:cNvSpPr/>
          <p:nvPr/>
        </p:nvSpPr>
        <p:spPr>
          <a:xfrm>
            <a:off x="935124" y="2479138"/>
            <a:ext cx="9643024" cy="2361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Warning Signs</a:t>
            </a:r>
          </a:p>
          <a:p>
            <a:pPr marL="971550" lvl="1" indent="-514350">
              <a:lnSpc>
                <a:spcPct val="107000"/>
              </a:lnSpc>
              <a:buFont typeface="+mj-lt"/>
              <a:buAutoNum type="arabicPeriod" startAt="3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are the key indicators that help predict an impending closure: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57350" lvl="3" indent="-285750">
              <a:lnSpc>
                <a:spcPct val="105000"/>
              </a:lnSpc>
              <a:buFont typeface="+mj-lt"/>
              <a:buAutoNum type="alphaL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End of the year closure?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57350" lvl="3" indent="-285750">
              <a:lnSpc>
                <a:spcPct val="105000"/>
              </a:lnSpc>
              <a:buFont typeface="+mj-lt"/>
              <a:buAutoNum type="alphaL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Mid-year closure?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17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071A2DA-21DA-4657-B7EE-6F661B0C7168}"/>
              </a:ext>
            </a:extLst>
          </p:cNvPr>
          <p:cNvSpPr/>
          <p:nvPr/>
        </p:nvSpPr>
        <p:spPr>
          <a:xfrm>
            <a:off x="945054" y="2494371"/>
            <a:ext cx="9722946" cy="1915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evidence </a:t>
            </a:r>
          </a:p>
          <a:p>
            <a:pPr marL="514350" indent="-514350">
              <a:lnSpc>
                <a:spcPct val="107000"/>
              </a:lnSpc>
              <a:buFont typeface="+mj-lt"/>
              <a:buAutoNum type="arabicPeriod" startAt="4"/>
            </a:pPr>
            <a:r>
              <a:rPr lang="en-US" sz="2800" dirty="0"/>
              <a:t>How can authorizers evaluate a school’s viability with so much uncertainty over budgets, enrollment, and distance learning requirements for the fall? </a:t>
            </a:r>
          </a:p>
        </p:txBody>
      </p:sp>
    </p:spTree>
    <p:extLst>
      <p:ext uri="{BB962C8B-B14F-4D97-AF65-F5344CB8AC3E}">
        <p14:creationId xmlns:p14="http://schemas.microsoft.com/office/powerpoint/2010/main" val="211776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698CB11-A651-4CC9-88CD-2A566A74DB37}"/>
              </a:ext>
            </a:extLst>
          </p:cNvPr>
          <p:cNvSpPr/>
          <p:nvPr/>
        </p:nvSpPr>
        <p:spPr>
          <a:xfrm>
            <a:off x="540328" y="2585729"/>
            <a:ext cx="10432471" cy="237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Alternatives to Closure </a:t>
            </a:r>
          </a:p>
          <a:p>
            <a:pPr marL="971550" lvl="1" indent="-514350">
              <a:lnSpc>
                <a:spcPct val="107000"/>
              </a:lnSpc>
              <a:buFont typeface="+mj-lt"/>
              <a:buAutoNum type="arabicPeriod" startAt="5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options short of closure can help a school complete a current school year, and disrupt students less? </a:t>
            </a:r>
          </a:p>
          <a:p>
            <a:pPr marL="1428750" lvl="2" indent="-51435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and when can charter “mergers” help?</a:t>
            </a:r>
          </a:p>
          <a:p>
            <a:pPr marL="1428750" lvl="2" indent="-514350">
              <a:lnSpc>
                <a:spcPct val="107000"/>
              </a:lnSpc>
              <a:buFont typeface="+mj-lt"/>
              <a:buAutoNum type="alphaL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and how can a district take over operations? </a:t>
            </a:r>
          </a:p>
        </p:txBody>
      </p:sp>
    </p:spTree>
    <p:extLst>
      <p:ext uri="{BB962C8B-B14F-4D97-AF65-F5344CB8AC3E}">
        <p14:creationId xmlns:p14="http://schemas.microsoft.com/office/powerpoint/2010/main" val="329136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B8DB44-961A-40E8-93CF-F57505A51A04}"/>
              </a:ext>
            </a:extLst>
          </p:cNvPr>
          <p:cNvSpPr/>
          <p:nvPr/>
        </p:nvSpPr>
        <p:spPr>
          <a:xfrm>
            <a:off x="879763" y="2219843"/>
            <a:ext cx="10432472" cy="370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there is no other option? 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events or indicators can force a district’s hand, and mean the authorizer must act and the school has to close?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If a school is looking like it won’t make it through the next school year,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can an authorizer do during the summer to prepare?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counsel the school into closing voluntarily?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+mj-lt"/>
              <a:buAutoNum type="arabicParenR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3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E1D723-38A1-4306-A11E-27ABD5F1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" y="5820410"/>
            <a:ext cx="230505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1">
            <a:extLst>
              <a:ext uri="{FF2B5EF4-FFF2-40B4-BE49-F238E27FC236}">
                <a16:creationId xmlns:a16="http://schemas.microsoft.com/office/drawing/2014/main" id="{EA53CBBF-D387-4F4A-A13D-E547363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743" y="5928359"/>
            <a:ext cx="181451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81C877-02B1-4F87-AF71-A66832D18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8148" y="5689600"/>
            <a:ext cx="3073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5B8DB44-961A-40E8-93CF-F57505A51A04}"/>
              </a:ext>
            </a:extLst>
          </p:cNvPr>
          <p:cNvSpPr/>
          <p:nvPr/>
        </p:nvSpPr>
        <p:spPr>
          <a:xfrm>
            <a:off x="1080655" y="3115132"/>
            <a:ext cx="10432472" cy="189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“Takeaways”</a:t>
            </a:r>
          </a:p>
          <a:p>
            <a:pPr marL="34290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Start communicating with the school early and be forthcoming with feedback and evidence</a:t>
            </a:r>
          </a:p>
          <a:p>
            <a:pPr marL="34290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??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240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367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Medler</dc:creator>
  <cp:lastModifiedBy>Alex Medler</cp:lastModifiedBy>
  <cp:revision>10</cp:revision>
  <dcterms:created xsi:type="dcterms:W3CDTF">2020-05-13T16:56:03Z</dcterms:created>
  <dcterms:modified xsi:type="dcterms:W3CDTF">2020-05-21T15:56:21Z</dcterms:modified>
</cp:coreProperties>
</file>