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74" r:id="rId3"/>
    <p:sldId id="263" r:id="rId4"/>
    <p:sldId id="275" r:id="rId5"/>
    <p:sldId id="276" r:id="rId6"/>
    <p:sldId id="279" r:id="rId7"/>
    <p:sldId id="278" r:id="rId8"/>
    <p:sldId id="280" r:id="rId9"/>
    <p:sldId id="277"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60"/>
  </p:normalViewPr>
  <p:slideViewPr>
    <p:cSldViewPr snapToGrid="0" snapToObjects="1">
      <p:cViewPr varScale="1">
        <p:scale>
          <a:sx n="62" d="100"/>
          <a:sy n="62" d="100"/>
        </p:scale>
        <p:origin x="668"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76E0A3-E26D-C448-B55A-2D95D91329C6}" type="datetimeFigureOut">
              <a:rPr lang="en-US" smtClean="0"/>
              <a:t>11/16/2020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944E2-C2FD-604E-9E08-4600816A0A23}" type="slidenum">
              <a:rPr lang="en-US" smtClean="0"/>
              <a:t>‹#›</a:t>
            </a:fld>
            <a:endParaRPr lang="en-US"/>
          </a:p>
        </p:txBody>
      </p:sp>
    </p:spTree>
    <p:extLst>
      <p:ext uri="{BB962C8B-B14F-4D97-AF65-F5344CB8AC3E}">
        <p14:creationId xmlns:p14="http://schemas.microsoft.com/office/powerpoint/2010/main" val="88347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09CD-A83E-45A3-A0CA-648CA2357E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A8E352-7F67-478C-AC03-A0C30E0C26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BF9F50-5A80-45E9-8C2C-4C63CD5620D0}"/>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5" name="Footer Placeholder 4">
            <a:extLst>
              <a:ext uri="{FF2B5EF4-FFF2-40B4-BE49-F238E27FC236}">
                <a16:creationId xmlns:a16="http://schemas.microsoft.com/office/drawing/2014/main" id="{DE199C5B-0E16-4114-919D-2CC89144EA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98C47-69C9-4D9A-9B39-9F2CFDCBF518}"/>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107818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51F8-9F35-4CFD-A5A6-A3AB543A3E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24C61F-A954-4284-8FBA-EE2CB4118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EEA6E9-F273-4F4D-B4BA-B23E2F07133A}"/>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5" name="Footer Placeholder 4">
            <a:extLst>
              <a:ext uri="{FF2B5EF4-FFF2-40B4-BE49-F238E27FC236}">
                <a16:creationId xmlns:a16="http://schemas.microsoft.com/office/drawing/2014/main" id="{946CAB6C-2DF6-4853-90E2-607BEF1B8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666A7-BF42-4B08-8663-0A09E5CC13DE}"/>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166859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DDA332-0D08-4275-AA73-0BC9FB9549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35452E-A4B8-46A2-BC29-9A7AB931E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1D7C20-D8C5-4A0B-BB98-13137BCD22E3}"/>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5" name="Footer Placeholder 4">
            <a:extLst>
              <a:ext uri="{FF2B5EF4-FFF2-40B4-BE49-F238E27FC236}">
                <a16:creationId xmlns:a16="http://schemas.microsoft.com/office/drawing/2014/main" id="{E047DF11-90B0-4391-BA69-902646C8A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4896E8-324D-491A-B91D-02EDF96BC0B5}"/>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122096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95FF-E94E-4D93-AFDA-7271F565C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7A10EA-7AE4-4400-BF56-ABD2C0B729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4B1D04-5ABF-4974-B0B6-8177B4A6C636}"/>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5" name="Footer Placeholder 4">
            <a:extLst>
              <a:ext uri="{FF2B5EF4-FFF2-40B4-BE49-F238E27FC236}">
                <a16:creationId xmlns:a16="http://schemas.microsoft.com/office/drawing/2014/main" id="{F043CB72-6CE1-4010-825C-A69A8DE23B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BEE03-86AF-463D-9766-9FB6F31DC5FA}"/>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336323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F845D-3F24-4B0D-AE71-231064A2A2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451557-36A9-46F9-ACA6-8965D2C9E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CBF32B-771C-42EE-BCB7-2E4A15D3C90F}"/>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5" name="Footer Placeholder 4">
            <a:extLst>
              <a:ext uri="{FF2B5EF4-FFF2-40B4-BE49-F238E27FC236}">
                <a16:creationId xmlns:a16="http://schemas.microsoft.com/office/drawing/2014/main" id="{81E0DB5C-0B2C-4D4C-BABD-277938CE2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FCB55-3634-4F8F-A931-10A8B2EF6DE2}"/>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186085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0F96-2445-44B3-805F-002B4AA2C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A56E15-0875-4B1E-921F-9461771E36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C3C906-C1D7-4F1E-8930-EE9804C82A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E0A1FF-66EC-4EF0-880D-6BD9F068E8D8}"/>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6" name="Footer Placeholder 5">
            <a:extLst>
              <a:ext uri="{FF2B5EF4-FFF2-40B4-BE49-F238E27FC236}">
                <a16:creationId xmlns:a16="http://schemas.microsoft.com/office/drawing/2014/main" id="{FD033592-A603-44F7-A0EE-A45308D8A7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529141-E5B4-40C3-9909-918CD1B25D15}"/>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495507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F779-0941-47D6-80B7-31715BF697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B63697-F7D7-4A9F-9C49-7590D246D6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7C486C-71C9-49A7-8FA2-A285E3000F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0EA06C-323A-4DB3-8A99-A566243B72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7E0E15-92FE-4409-8562-4EE61913E3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8B5CD7-56C5-41B8-8393-5A26D5A1E527}"/>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8" name="Footer Placeholder 7">
            <a:extLst>
              <a:ext uri="{FF2B5EF4-FFF2-40B4-BE49-F238E27FC236}">
                <a16:creationId xmlns:a16="http://schemas.microsoft.com/office/drawing/2014/main" id="{ED1EA33E-A6A5-4E92-BCD3-4D0E7535B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033183-B0E3-4720-9725-490865D38BD0}"/>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373748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31E06-0A11-470E-95D5-C346F43A60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712605-86D2-405B-82A0-074103C67911}"/>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4" name="Footer Placeholder 3">
            <a:extLst>
              <a:ext uri="{FF2B5EF4-FFF2-40B4-BE49-F238E27FC236}">
                <a16:creationId xmlns:a16="http://schemas.microsoft.com/office/drawing/2014/main" id="{9EE615FE-1668-44D3-83A9-2BED792931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578EDF-517A-47D8-99AF-F2C7D62A58A9}"/>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96887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515DCA-E5D3-4270-963F-41B7BE2E0C7C}"/>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3" name="Footer Placeholder 2">
            <a:extLst>
              <a:ext uri="{FF2B5EF4-FFF2-40B4-BE49-F238E27FC236}">
                <a16:creationId xmlns:a16="http://schemas.microsoft.com/office/drawing/2014/main" id="{A42AC3C2-DDDA-44B4-9E4C-C211B61A3A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CCE32D-4D6E-4BB1-9C56-8C8DE72FA786}"/>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416050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A25A4-358B-4176-9DDD-F9E248534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46FF4F-748E-4C40-A3E7-6605DE5A0E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65090E-01F1-4E8B-A499-A0C3D4E934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01E67D-7045-4F88-8CAF-9363372EDF79}"/>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6" name="Footer Placeholder 5">
            <a:extLst>
              <a:ext uri="{FF2B5EF4-FFF2-40B4-BE49-F238E27FC236}">
                <a16:creationId xmlns:a16="http://schemas.microsoft.com/office/drawing/2014/main" id="{7C597C54-1A4E-48A0-B285-EE376ADAF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96C656-ADA1-4337-A1E5-CB0C0D9B662A}"/>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176078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2930E-C1C8-4F67-8BAD-E6DE2CB83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CF4125-0014-42BB-8A86-AA463262B9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712E1A-3F59-4697-90A7-0971B4D6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6D5CC7-C5C6-455F-BDF0-B67B11B5519C}"/>
              </a:ext>
            </a:extLst>
          </p:cNvPr>
          <p:cNvSpPr>
            <a:spLocks noGrp="1"/>
          </p:cNvSpPr>
          <p:nvPr>
            <p:ph type="dt" sz="half" idx="10"/>
          </p:nvPr>
        </p:nvSpPr>
        <p:spPr/>
        <p:txBody>
          <a:bodyPr/>
          <a:lstStyle/>
          <a:p>
            <a:fld id="{A9842275-FB6C-C749-B9E4-EB4A7B6ED096}" type="datetimeFigureOut">
              <a:rPr lang="en-US" smtClean="0"/>
              <a:t>11/16/2020</a:t>
            </a:fld>
            <a:endParaRPr lang="en-US"/>
          </a:p>
        </p:txBody>
      </p:sp>
      <p:sp>
        <p:nvSpPr>
          <p:cNvPr id="6" name="Footer Placeholder 5">
            <a:extLst>
              <a:ext uri="{FF2B5EF4-FFF2-40B4-BE49-F238E27FC236}">
                <a16:creationId xmlns:a16="http://schemas.microsoft.com/office/drawing/2014/main" id="{FCF322B2-A092-4DB5-B232-72776A3B97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A54EB9-7DB0-4494-BD6D-20B56E443811}"/>
              </a:ext>
            </a:extLst>
          </p:cNvPr>
          <p:cNvSpPr>
            <a:spLocks noGrp="1"/>
          </p:cNvSpPr>
          <p:nvPr>
            <p:ph type="sldNum" sz="quarter" idx="12"/>
          </p:nvPr>
        </p:nvSpPr>
        <p:spPr/>
        <p:txBody>
          <a:bodyPr/>
          <a:lstStyle/>
          <a:p>
            <a:fld id="{3B59BC49-65CD-4E48-B9B9-3D73F594E9A1}" type="slidenum">
              <a:rPr lang="en-US" smtClean="0"/>
              <a:t>‹#›</a:t>
            </a:fld>
            <a:endParaRPr lang="en-US"/>
          </a:p>
        </p:txBody>
      </p:sp>
    </p:spTree>
    <p:extLst>
      <p:ext uri="{BB962C8B-B14F-4D97-AF65-F5344CB8AC3E}">
        <p14:creationId xmlns:p14="http://schemas.microsoft.com/office/powerpoint/2010/main" val="39083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490F35-15CA-4E85-9918-1FA2198726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6E8E38-699F-4D1D-9078-AD726DDB30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90841C-4726-4940-BFC7-28C3F22C6D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42275-FB6C-C749-B9E4-EB4A7B6ED096}" type="datetimeFigureOut">
              <a:rPr lang="en-US" smtClean="0"/>
              <a:t>11/16/2020</a:t>
            </a:fld>
            <a:endParaRPr lang="en-US"/>
          </a:p>
        </p:txBody>
      </p:sp>
      <p:sp>
        <p:nvSpPr>
          <p:cNvPr id="5" name="Footer Placeholder 4">
            <a:extLst>
              <a:ext uri="{FF2B5EF4-FFF2-40B4-BE49-F238E27FC236}">
                <a16:creationId xmlns:a16="http://schemas.microsoft.com/office/drawing/2014/main" id="{75F11B43-8A55-4E02-B245-F8FB954CF8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8C1C06-C7F5-4C0F-838B-5998CB1D20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9BC49-65CD-4E48-B9B9-3D73F594E9A1}" type="slidenum">
              <a:rPr lang="en-US" smtClean="0"/>
              <a:t>‹#›</a:t>
            </a:fld>
            <a:endParaRPr lang="en-US"/>
          </a:p>
        </p:txBody>
      </p:sp>
    </p:spTree>
    <p:extLst>
      <p:ext uri="{BB962C8B-B14F-4D97-AF65-F5344CB8AC3E}">
        <p14:creationId xmlns:p14="http://schemas.microsoft.com/office/powerpoint/2010/main" val="1882452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Alex.Medler@coauthorizer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A8D00-F384-4D4E-AC58-E780DCFB117D}"/>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D165B93A-D239-2042-B515-4C011176D4C8}"/>
              </a:ext>
            </a:extLst>
          </p:cNvPr>
          <p:cNvSpPr>
            <a:spLocks noGrp="1"/>
          </p:cNvSpPr>
          <p:nvPr>
            <p:ph type="subTitle" idx="1"/>
          </p:nvPr>
        </p:nvSpPr>
        <p:spPr/>
        <p:txBody>
          <a:bodyPr>
            <a:normAutofit fontScale="62500" lnSpcReduction="20000"/>
          </a:bodyPr>
          <a:lstStyle/>
          <a:p>
            <a:r>
              <a:rPr lang="en-US" sz="4000" dirty="0"/>
              <a:t>District Accountability Committee </a:t>
            </a:r>
          </a:p>
          <a:p>
            <a:r>
              <a:rPr lang="en-US" sz="4000" dirty="0"/>
              <a:t>Role in Charter Application Reviews</a:t>
            </a:r>
          </a:p>
          <a:p>
            <a:endParaRPr lang="en-US" sz="4000" dirty="0"/>
          </a:p>
          <a:p>
            <a:r>
              <a:rPr lang="en-US" sz="4000" dirty="0"/>
              <a:t>November 16, 2020</a:t>
            </a:r>
          </a:p>
        </p:txBody>
      </p:sp>
      <p:pic>
        <p:nvPicPr>
          <p:cNvPr id="8" name="Picture 7">
            <a:extLst>
              <a:ext uri="{FF2B5EF4-FFF2-40B4-BE49-F238E27FC236}">
                <a16:creationId xmlns:a16="http://schemas.microsoft.com/office/drawing/2014/main" id="{BC4E0435-0575-A040-8620-03167EB6997E}"/>
              </a:ext>
            </a:extLst>
          </p:cNvPr>
          <p:cNvPicPr>
            <a:picLocks noChangeAspect="1"/>
          </p:cNvPicPr>
          <p:nvPr/>
        </p:nvPicPr>
        <p:blipFill>
          <a:blip r:embed="rId2"/>
          <a:stretch>
            <a:fillRect/>
          </a:stretch>
        </p:blipFill>
        <p:spPr>
          <a:xfrm>
            <a:off x="1524000" y="1122362"/>
            <a:ext cx="9144000" cy="2306637"/>
          </a:xfrm>
          <a:prstGeom prst="rect">
            <a:avLst/>
          </a:prstGeom>
        </p:spPr>
      </p:pic>
    </p:spTree>
    <p:extLst>
      <p:ext uri="{BB962C8B-B14F-4D97-AF65-F5344CB8AC3E}">
        <p14:creationId xmlns:p14="http://schemas.microsoft.com/office/powerpoint/2010/main" val="56139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AC645-7219-4334-9766-A7A6002B2345}"/>
              </a:ext>
            </a:extLst>
          </p:cNvPr>
          <p:cNvSpPr>
            <a:spLocks noGrp="1"/>
          </p:cNvSpPr>
          <p:nvPr>
            <p:ph type="title"/>
          </p:nvPr>
        </p:nvSpPr>
        <p:spPr>
          <a:xfrm>
            <a:off x="757601" y="1485008"/>
            <a:ext cx="10515600" cy="1325563"/>
          </a:xfrm>
        </p:spPr>
        <p:txBody>
          <a:bodyPr>
            <a:normAutofit fontScale="90000"/>
          </a:bodyPr>
          <a:lstStyle/>
          <a:p>
            <a:r>
              <a:rPr lang="en-US" dirty="0"/>
              <a:t>Alex Medler, PhD</a:t>
            </a:r>
            <a:br>
              <a:rPr lang="en-US" dirty="0"/>
            </a:br>
            <a:r>
              <a:rPr lang="en-US" dirty="0"/>
              <a:t>Executive Director</a:t>
            </a:r>
            <a:br>
              <a:rPr lang="en-US" dirty="0"/>
            </a:br>
            <a:r>
              <a:rPr lang="en-US" dirty="0">
                <a:hlinkClick r:id="rId2"/>
              </a:rPr>
              <a:t>Alex.Medler@coauthorizers.org</a:t>
            </a:r>
            <a:br>
              <a:rPr lang="en-US" dirty="0"/>
            </a:br>
            <a:r>
              <a:rPr lang="en-US" dirty="0"/>
              <a:t>720-635-8329</a:t>
            </a:r>
            <a:br>
              <a:rPr lang="en-US" dirty="0"/>
            </a:br>
            <a:br>
              <a:rPr lang="en-US" dirty="0"/>
            </a:br>
            <a:r>
              <a:rPr lang="en-US" dirty="0"/>
              <a:t>CACSA on the Web:  coauthorizers.org </a:t>
            </a:r>
          </a:p>
        </p:txBody>
      </p:sp>
      <p:pic>
        <p:nvPicPr>
          <p:cNvPr id="4" name="Content Placeholder 5" descr="A picture containing clipart&#10;&#10;Description automatically generated">
            <a:extLst>
              <a:ext uri="{FF2B5EF4-FFF2-40B4-BE49-F238E27FC236}">
                <a16:creationId xmlns:a16="http://schemas.microsoft.com/office/drawing/2014/main" id="{AD6A2B75-E5D9-4F05-83D3-733B85FB32F8}"/>
              </a:ext>
            </a:extLst>
          </p:cNvPr>
          <p:cNvPicPr>
            <a:picLocks noChangeAspect="1"/>
          </p:cNvPicPr>
          <p:nvPr/>
        </p:nvPicPr>
        <p:blipFill>
          <a:blip r:embed="rId3"/>
          <a:stretch>
            <a:fillRect/>
          </a:stretch>
        </p:blipFill>
        <p:spPr>
          <a:xfrm>
            <a:off x="10354402" y="6197600"/>
            <a:ext cx="1837598" cy="665796"/>
          </a:xfrm>
          <a:prstGeom prst="rect">
            <a:avLst/>
          </a:prstGeom>
        </p:spPr>
      </p:pic>
    </p:spTree>
    <p:extLst>
      <p:ext uri="{BB962C8B-B14F-4D97-AF65-F5344CB8AC3E}">
        <p14:creationId xmlns:p14="http://schemas.microsoft.com/office/powerpoint/2010/main" val="99772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2A9BF25-B143-4FF4-8499-928318A67676}"/>
              </a:ext>
            </a:extLst>
          </p:cNvPr>
          <p:cNvSpPr txBox="1"/>
          <p:nvPr/>
        </p:nvSpPr>
        <p:spPr>
          <a:xfrm>
            <a:off x="413294" y="421362"/>
            <a:ext cx="2637645" cy="2123658"/>
          </a:xfrm>
          <a:prstGeom prst="rect">
            <a:avLst/>
          </a:prstGeom>
          <a:noFill/>
        </p:spPr>
        <p:txBody>
          <a:bodyPr wrap="none" rtlCol="0">
            <a:spAutoFit/>
          </a:bodyPr>
          <a:lstStyle/>
          <a:p>
            <a:r>
              <a:rPr lang="en-US" sz="6600" dirty="0"/>
              <a:t>CACSA </a:t>
            </a:r>
          </a:p>
          <a:p>
            <a:endParaRPr lang="en-US" sz="6600" dirty="0"/>
          </a:p>
        </p:txBody>
      </p:sp>
      <p:pic>
        <p:nvPicPr>
          <p:cNvPr id="11" name="Content Placeholder 5" descr="A picture containing clipart&#10;&#10;Description automatically generated">
            <a:extLst>
              <a:ext uri="{FF2B5EF4-FFF2-40B4-BE49-F238E27FC236}">
                <a16:creationId xmlns:a16="http://schemas.microsoft.com/office/drawing/2014/main" id="{EC100E75-8E89-4301-BBF6-9C2FD5C5A75D}"/>
              </a:ext>
            </a:extLst>
          </p:cNvPr>
          <p:cNvPicPr>
            <a:picLocks noGrp="1" noChangeAspect="1"/>
          </p:cNvPicPr>
          <p:nvPr>
            <p:ph idx="1"/>
          </p:nvPr>
        </p:nvPicPr>
        <p:blipFill>
          <a:blip r:embed="rId2"/>
          <a:stretch>
            <a:fillRect/>
          </a:stretch>
        </p:blipFill>
        <p:spPr>
          <a:xfrm>
            <a:off x="10453420" y="6228080"/>
            <a:ext cx="1738579" cy="629920"/>
          </a:xfrm>
        </p:spPr>
      </p:pic>
      <p:sp>
        <p:nvSpPr>
          <p:cNvPr id="9" name="TextBox 8">
            <a:extLst>
              <a:ext uri="{FF2B5EF4-FFF2-40B4-BE49-F238E27FC236}">
                <a16:creationId xmlns:a16="http://schemas.microsoft.com/office/drawing/2014/main" id="{767D98E2-9042-43F7-9D1A-ACAFFD15865C}"/>
              </a:ext>
            </a:extLst>
          </p:cNvPr>
          <p:cNvSpPr txBox="1"/>
          <p:nvPr/>
        </p:nvSpPr>
        <p:spPr>
          <a:xfrm>
            <a:off x="976045" y="1584909"/>
            <a:ext cx="9477375" cy="5262979"/>
          </a:xfrm>
          <a:prstGeom prst="rect">
            <a:avLst/>
          </a:prstGeom>
          <a:noFill/>
        </p:spPr>
        <p:txBody>
          <a:bodyPr wrap="square">
            <a:spAutoFit/>
          </a:bodyPr>
          <a:lstStyle/>
          <a:p>
            <a:pPr algn="l" fontAlgn="base"/>
            <a:r>
              <a:rPr lang="en-US" sz="2400" b="0" i="0" dirty="0">
                <a:solidFill>
                  <a:srgbClr val="2D9B68"/>
                </a:solidFill>
                <a:effectLst/>
                <a:latin typeface="Fjalla One"/>
              </a:rPr>
              <a:t>Mission:</a:t>
            </a:r>
          </a:p>
          <a:p>
            <a:pPr algn="l" fontAlgn="base"/>
            <a:r>
              <a:rPr lang="en-US" sz="2400" b="0" i="0" dirty="0">
                <a:solidFill>
                  <a:srgbClr val="3D3D3D"/>
                </a:solidFill>
                <a:effectLst/>
                <a:latin typeface="Noto Sans"/>
              </a:rPr>
              <a:t>The mission of the Colorado Association of Charter School Authorizers (CACSA) is to promote and support best practices in charter school authorizing and to help all Colorado charter school authorizers develop, adopt, and implement practices that improve results for all students.</a:t>
            </a:r>
          </a:p>
          <a:p>
            <a:pPr algn="l" fontAlgn="base"/>
            <a:endParaRPr lang="en-US" sz="2400" b="0" i="0" dirty="0">
              <a:solidFill>
                <a:srgbClr val="2D9B68"/>
              </a:solidFill>
              <a:effectLst/>
              <a:latin typeface="Fjalla One"/>
            </a:endParaRPr>
          </a:p>
          <a:p>
            <a:pPr algn="l" fontAlgn="base"/>
            <a:r>
              <a:rPr lang="en-US" sz="2400" b="0" i="0" dirty="0">
                <a:solidFill>
                  <a:srgbClr val="2D9B68"/>
                </a:solidFill>
                <a:effectLst/>
                <a:latin typeface="Fjalla One"/>
              </a:rPr>
              <a:t>Vision:</a:t>
            </a:r>
          </a:p>
          <a:p>
            <a:pPr algn="l" fontAlgn="base"/>
            <a:r>
              <a:rPr lang="en-US" sz="2400" b="0" i="0" dirty="0">
                <a:solidFill>
                  <a:srgbClr val="3D3D3D"/>
                </a:solidFill>
                <a:effectLst/>
                <a:latin typeface="Noto Sans"/>
              </a:rPr>
              <a:t>The vision of CACSA is that all charter school authorizers will have the tools needed to implement best practices to ensure the charter schools they oversee are of high-quality; effectively serve all students; operate with appropriate autonomy, governance and oversight; and are accountable for academic results, finances, and operations.</a:t>
            </a:r>
          </a:p>
          <a:p>
            <a:pPr algn="l" fontAlgn="base"/>
            <a:endParaRPr lang="en-US" sz="2400" dirty="0">
              <a:solidFill>
                <a:srgbClr val="3D3D3D"/>
              </a:solidFill>
              <a:latin typeface="Noto Sans"/>
            </a:endParaRPr>
          </a:p>
          <a:p>
            <a:pPr algn="l" fontAlgn="base"/>
            <a:r>
              <a:rPr lang="en-US" sz="2000" dirty="0">
                <a:solidFill>
                  <a:srgbClr val="3D3D3D"/>
                </a:solidFill>
                <a:latin typeface="Noto Sans"/>
              </a:rPr>
              <a:t>See the CACSA Website for more information: coauthorizers.org </a:t>
            </a:r>
            <a:endParaRPr lang="en-US" sz="2000" b="0" i="0" dirty="0">
              <a:solidFill>
                <a:srgbClr val="3D3D3D"/>
              </a:solidFill>
              <a:effectLst/>
              <a:latin typeface="Noto Sans"/>
            </a:endParaRPr>
          </a:p>
        </p:txBody>
      </p:sp>
    </p:spTree>
    <p:extLst>
      <p:ext uri="{BB962C8B-B14F-4D97-AF65-F5344CB8AC3E}">
        <p14:creationId xmlns:p14="http://schemas.microsoft.com/office/powerpoint/2010/main" val="391146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01A3-6277-904E-827A-85B9E58255B4}"/>
              </a:ext>
            </a:extLst>
          </p:cNvPr>
          <p:cNvSpPr>
            <a:spLocks noGrp="1"/>
          </p:cNvSpPr>
          <p:nvPr>
            <p:ph type="title"/>
          </p:nvPr>
        </p:nvSpPr>
        <p:spPr/>
        <p:txBody>
          <a:bodyPr>
            <a:normAutofit/>
          </a:bodyPr>
          <a:lstStyle/>
          <a:p>
            <a:r>
              <a:rPr lang="en-US" dirty="0"/>
              <a:t>CACSA 8 Organizing Principles</a:t>
            </a:r>
          </a:p>
        </p:txBody>
      </p:sp>
      <p:pic>
        <p:nvPicPr>
          <p:cNvPr id="6" name="Content Placeholder 5" descr="A picture containing clipart&#10;&#10;Description automatically generated">
            <a:extLst>
              <a:ext uri="{FF2B5EF4-FFF2-40B4-BE49-F238E27FC236}">
                <a16:creationId xmlns:a16="http://schemas.microsoft.com/office/drawing/2014/main" id="{948BFFDC-03EC-714C-8F69-8C3E200DF909}"/>
              </a:ext>
            </a:extLst>
          </p:cNvPr>
          <p:cNvPicPr>
            <a:picLocks noGrp="1" noChangeAspect="1"/>
          </p:cNvPicPr>
          <p:nvPr>
            <p:ph idx="1"/>
          </p:nvPr>
        </p:nvPicPr>
        <p:blipFill>
          <a:blip r:embed="rId2"/>
          <a:stretch>
            <a:fillRect/>
          </a:stretch>
        </p:blipFill>
        <p:spPr>
          <a:xfrm>
            <a:off x="10354402" y="6197600"/>
            <a:ext cx="1837598" cy="665796"/>
          </a:xfrm>
        </p:spPr>
      </p:pic>
      <p:sp>
        <p:nvSpPr>
          <p:cNvPr id="7" name="TextBox 6">
            <a:extLst>
              <a:ext uri="{FF2B5EF4-FFF2-40B4-BE49-F238E27FC236}">
                <a16:creationId xmlns:a16="http://schemas.microsoft.com/office/drawing/2014/main" id="{80E60B50-7137-4D5B-AD09-F2CDBF60C20A}"/>
              </a:ext>
            </a:extLst>
          </p:cNvPr>
          <p:cNvSpPr txBox="1"/>
          <p:nvPr/>
        </p:nvSpPr>
        <p:spPr>
          <a:xfrm>
            <a:off x="1959794" y="1547941"/>
            <a:ext cx="8394607" cy="4801314"/>
          </a:xfrm>
          <a:prstGeom prst="rect">
            <a:avLst/>
          </a:prstGeom>
          <a:noFill/>
        </p:spPr>
        <p:txBody>
          <a:bodyPr wrap="square">
            <a:spAutoFit/>
          </a:bodyPr>
          <a:lstStyle/>
          <a:p>
            <a:pPr algn="l" fontAlgn="base">
              <a:buFont typeface="+mj-lt"/>
              <a:buAutoNum type="arabicPeriod"/>
            </a:pPr>
            <a:r>
              <a:rPr lang="en-US" sz="3200" b="0" i="0" dirty="0">
                <a:solidFill>
                  <a:srgbClr val="3D3D3D"/>
                </a:solidFill>
                <a:effectLst/>
                <a:latin typeface="Noto Sans"/>
              </a:rPr>
              <a:t>Building Community</a:t>
            </a:r>
          </a:p>
          <a:p>
            <a:pPr algn="l" fontAlgn="base">
              <a:buFont typeface="+mj-lt"/>
              <a:buAutoNum type="arabicPeriod"/>
            </a:pPr>
            <a:r>
              <a:rPr lang="en-US" sz="3200" b="0" i="0" dirty="0">
                <a:solidFill>
                  <a:srgbClr val="3D3D3D"/>
                </a:solidFill>
                <a:effectLst/>
                <a:latin typeface="Noto Sans"/>
              </a:rPr>
              <a:t>Quality Authorizing</a:t>
            </a:r>
          </a:p>
          <a:p>
            <a:pPr algn="l" fontAlgn="base">
              <a:buFont typeface="+mj-lt"/>
              <a:buAutoNum type="arabicPeriod"/>
            </a:pPr>
            <a:r>
              <a:rPr lang="en-US" sz="3200" b="0" i="0" dirty="0">
                <a:solidFill>
                  <a:srgbClr val="3D3D3D"/>
                </a:solidFill>
                <a:effectLst/>
                <a:latin typeface="Noto Sans"/>
              </a:rPr>
              <a:t>Standards-Based Support</a:t>
            </a:r>
          </a:p>
          <a:p>
            <a:pPr algn="l" fontAlgn="base">
              <a:buFont typeface="+mj-lt"/>
              <a:buAutoNum type="arabicPeriod"/>
            </a:pPr>
            <a:r>
              <a:rPr lang="en-US" sz="3200" b="0" i="0" dirty="0">
                <a:solidFill>
                  <a:srgbClr val="3D3D3D"/>
                </a:solidFill>
                <a:effectLst/>
                <a:latin typeface="Noto Sans"/>
              </a:rPr>
              <a:t>State-Wide Inclusion</a:t>
            </a:r>
          </a:p>
          <a:p>
            <a:pPr algn="l" fontAlgn="base">
              <a:buFont typeface="+mj-lt"/>
              <a:buAutoNum type="arabicPeriod"/>
            </a:pPr>
            <a:r>
              <a:rPr lang="en-US" sz="3200" b="0" i="0" dirty="0">
                <a:solidFill>
                  <a:srgbClr val="3D3D3D"/>
                </a:solidFill>
                <a:effectLst/>
                <a:latin typeface="Noto Sans"/>
              </a:rPr>
              <a:t>Professional Merit-Based Decisions</a:t>
            </a:r>
          </a:p>
          <a:p>
            <a:pPr algn="l" fontAlgn="base">
              <a:buFont typeface="+mj-lt"/>
              <a:buAutoNum type="arabicPeriod"/>
            </a:pPr>
            <a:r>
              <a:rPr lang="en-US" sz="3200" b="0" i="0" dirty="0">
                <a:solidFill>
                  <a:srgbClr val="3D3D3D"/>
                </a:solidFill>
                <a:effectLst/>
                <a:latin typeface="Noto Sans"/>
              </a:rPr>
              <a:t>Systemic Improvement</a:t>
            </a:r>
          </a:p>
          <a:p>
            <a:pPr algn="l" fontAlgn="base">
              <a:buFont typeface="+mj-lt"/>
              <a:buAutoNum type="arabicPeriod"/>
            </a:pPr>
            <a:r>
              <a:rPr lang="en-US" sz="3200" b="0" i="0" dirty="0">
                <a:solidFill>
                  <a:srgbClr val="3D3D3D"/>
                </a:solidFill>
                <a:effectLst/>
                <a:latin typeface="Noto Sans"/>
              </a:rPr>
              <a:t>Autonomy &amp; Accountability</a:t>
            </a:r>
          </a:p>
          <a:p>
            <a:pPr algn="l" fontAlgn="base">
              <a:buFont typeface="+mj-lt"/>
              <a:buAutoNum type="arabicPeriod"/>
            </a:pPr>
            <a:r>
              <a:rPr lang="en-US" sz="3200" b="0" i="0" dirty="0">
                <a:solidFill>
                  <a:srgbClr val="3D3D3D"/>
                </a:solidFill>
                <a:effectLst/>
                <a:latin typeface="Noto Sans"/>
              </a:rPr>
              <a:t>Voice for Quality Authorizing</a:t>
            </a:r>
          </a:p>
          <a:p>
            <a:pPr algn="l" fontAlgn="base"/>
            <a:endParaRPr lang="en-US" sz="3200" dirty="0">
              <a:solidFill>
                <a:srgbClr val="3D3D3D"/>
              </a:solidFill>
              <a:latin typeface="Noto Sans"/>
            </a:endParaRPr>
          </a:p>
          <a:p>
            <a:pPr algn="l" fontAlgn="base"/>
            <a:r>
              <a:rPr lang="en-US" dirty="0">
                <a:solidFill>
                  <a:srgbClr val="3D3D3D"/>
                </a:solidFill>
                <a:latin typeface="Noto Sans"/>
              </a:rPr>
              <a:t>See details for each: https://coauthorizers.org/more-about-cacsa/organizing-principles/</a:t>
            </a:r>
          </a:p>
        </p:txBody>
      </p:sp>
    </p:spTree>
    <p:extLst>
      <p:ext uri="{BB962C8B-B14F-4D97-AF65-F5344CB8AC3E}">
        <p14:creationId xmlns:p14="http://schemas.microsoft.com/office/powerpoint/2010/main" val="2880037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01A3-6277-904E-827A-85B9E58255B4}"/>
              </a:ext>
            </a:extLst>
          </p:cNvPr>
          <p:cNvSpPr>
            <a:spLocks noGrp="1"/>
          </p:cNvSpPr>
          <p:nvPr>
            <p:ph type="title"/>
          </p:nvPr>
        </p:nvSpPr>
        <p:spPr/>
        <p:txBody>
          <a:bodyPr>
            <a:normAutofit/>
          </a:bodyPr>
          <a:lstStyle/>
          <a:p>
            <a:r>
              <a:rPr lang="en-US" dirty="0"/>
              <a:t>DAC Role in Charter Application Review</a:t>
            </a:r>
          </a:p>
        </p:txBody>
      </p:sp>
      <p:pic>
        <p:nvPicPr>
          <p:cNvPr id="6" name="Content Placeholder 5" descr="A picture containing clipart&#10;&#10;Description automatically generated">
            <a:extLst>
              <a:ext uri="{FF2B5EF4-FFF2-40B4-BE49-F238E27FC236}">
                <a16:creationId xmlns:a16="http://schemas.microsoft.com/office/drawing/2014/main" id="{948BFFDC-03EC-714C-8F69-8C3E200DF909}"/>
              </a:ext>
            </a:extLst>
          </p:cNvPr>
          <p:cNvPicPr>
            <a:picLocks noGrp="1" noChangeAspect="1"/>
          </p:cNvPicPr>
          <p:nvPr>
            <p:ph idx="1"/>
          </p:nvPr>
        </p:nvPicPr>
        <p:blipFill>
          <a:blip r:embed="rId2"/>
          <a:stretch>
            <a:fillRect/>
          </a:stretch>
        </p:blipFill>
        <p:spPr>
          <a:xfrm>
            <a:off x="10354402" y="6197600"/>
            <a:ext cx="1837598" cy="665796"/>
          </a:xfrm>
        </p:spPr>
      </p:pic>
      <p:sp>
        <p:nvSpPr>
          <p:cNvPr id="7" name="TextBox 6">
            <a:extLst>
              <a:ext uri="{FF2B5EF4-FFF2-40B4-BE49-F238E27FC236}">
                <a16:creationId xmlns:a16="http://schemas.microsoft.com/office/drawing/2014/main" id="{80E60B50-7137-4D5B-AD09-F2CDBF60C20A}"/>
              </a:ext>
            </a:extLst>
          </p:cNvPr>
          <p:cNvSpPr txBox="1"/>
          <p:nvPr/>
        </p:nvSpPr>
        <p:spPr>
          <a:xfrm>
            <a:off x="1959794" y="1547941"/>
            <a:ext cx="9701375" cy="2339102"/>
          </a:xfrm>
          <a:prstGeom prst="rect">
            <a:avLst/>
          </a:prstGeom>
          <a:noFill/>
        </p:spPr>
        <p:txBody>
          <a:bodyPr wrap="square">
            <a:spAutoFit/>
          </a:bodyPr>
          <a:lstStyle/>
          <a:p>
            <a:pPr marL="514350" indent="-514350" algn="l" fontAlgn="base">
              <a:buFont typeface="+mj-lt"/>
              <a:buAutoNum type="arabicPeriod"/>
            </a:pPr>
            <a:r>
              <a:rPr lang="en-US" sz="3200" b="0" i="0" dirty="0">
                <a:solidFill>
                  <a:srgbClr val="3D3D3D"/>
                </a:solidFill>
                <a:effectLst/>
                <a:latin typeface="Noto Sans"/>
              </a:rPr>
              <a:t> Established in statute</a:t>
            </a:r>
          </a:p>
          <a:p>
            <a:pPr marL="514350" indent="-514350" algn="l" fontAlgn="base">
              <a:buFont typeface="+mj-lt"/>
              <a:buAutoNum type="arabicPeriod"/>
            </a:pPr>
            <a:r>
              <a:rPr lang="en-US" sz="3200" dirty="0">
                <a:solidFill>
                  <a:srgbClr val="3D3D3D"/>
                </a:solidFill>
                <a:latin typeface="Noto Sans"/>
              </a:rPr>
              <a:t> Advisory </a:t>
            </a:r>
          </a:p>
          <a:p>
            <a:pPr marL="514350" indent="-514350" algn="l" fontAlgn="base">
              <a:buFont typeface="+mj-lt"/>
              <a:buAutoNum type="arabicPeriod"/>
            </a:pPr>
            <a:r>
              <a:rPr lang="en-US" sz="3200" b="0" i="0" dirty="0">
                <a:solidFill>
                  <a:srgbClr val="3D3D3D"/>
                </a:solidFill>
                <a:effectLst/>
                <a:latin typeface="Noto Sans"/>
              </a:rPr>
              <a:t> Details depend on district polic</a:t>
            </a:r>
            <a:r>
              <a:rPr lang="en-US" sz="3200" dirty="0">
                <a:solidFill>
                  <a:srgbClr val="3D3D3D"/>
                </a:solidFill>
                <a:latin typeface="Noto Sans"/>
              </a:rPr>
              <a:t>ies and procedures</a:t>
            </a:r>
            <a:endParaRPr lang="en-US" sz="3200" b="0" i="0" dirty="0">
              <a:solidFill>
                <a:srgbClr val="3D3D3D"/>
              </a:solidFill>
              <a:effectLst/>
              <a:latin typeface="Noto Sans"/>
            </a:endParaRPr>
          </a:p>
          <a:p>
            <a:pPr algn="l" fontAlgn="base">
              <a:buFont typeface="+mj-lt"/>
              <a:buAutoNum type="arabicPeriod"/>
            </a:pPr>
            <a:endParaRPr lang="en-US" sz="3200" b="0" i="0" dirty="0">
              <a:solidFill>
                <a:srgbClr val="3D3D3D"/>
              </a:solidFill>
              <a:effectLst/>
              <a:latin typeface="Noto Sans"/>
            </a:endParaRPr>
          </a:p>
          <a:p>
            <a:pPr algn="l" fontAlgn="base"/>
            <a:endParaRPr lang="en-US" dirty="0">
              <a:solidFill>
                <a:srgbClr val="3D3D3D"/>
              </a:solidFill>
              <a:latin typeface="Noto Sans"/>
            </a:endParaRPr>
          </a:p>
        </p:txBody>
      </p:sp>
    </p:spTree>
    <p:extLst>
      <p:ext uri="{BB962C8B-B14F-4D97-AF65-F5344CB8AC3E}">
        <p14:creationId xmlns:p14="http://schemas.microsoft.com/office/powerpoint/2010/main" val="861264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01A3-6277-904E-827A-85B9E58255B4}"/>
              </a:ext>
            </a:extLst>
          </p:cNvPr>
          <p:cNvSpPr>
            <a:spLocks noGrp="1"/>
          </p:cNvSpPr>
          <p:nvPr>
            <p:ph type="title"/>
          </p:nvPr>
        </p:nvSpPr>
        <p:spPr/>
        <p:txBody>
          <a:bodyPr>
            <a:normAutofit/>
          </a:bodyPr>
          <a:lstStyle/>
          <a:p>
            <a:r>
              <a:rPr lang="en-US" dirty="0"/>
              <a:t>DAC Role In Statute</a:t>
            </a:r>
          </a:p>
        </p:txBody>
      </p:sp>
      <p:pic>
        <p:nvPicPr>
          <p:cNvPr id="6" name="Content Placeholder 5" descr="A picture containing clipart&#10;&#10;Description automatically generated">
            <a:extLst>
              <a:ext uri="{FF2B5EF4-FFF2-40B4-BE49-F238E27FC236}">
                <a16:creationId xmlns:a16="http://schemas.microsoft.com/office/drawing/2014/main" id="{948BFFDC-03EC-714C-8F69-8C3E200DF909}"/>
              </a:ext>
            </a:extLst>
          </p:cNvPr>
          <p:cNvPicPr>
            <a:picLocks noGrp="1" noChangeAspect="1"/>
          </p:cNvPicPr>
          <p:nvPr>
            <p:ph idx="1"/>
          </p:nvPr>
        </p:nvPicPr>
        <p:blipFill>
          <a:blip r:embed="rId2"/>
          <a:stretch>
            <a:fillRect/>
          </a:stretch>
        </p:blipFill>
        <p:spPr>
          <a:xfrm>
            <a:off x="10354402" y="6197600"/>
            <a:ext cx="1837598" cy="665796"/>
          </a:xfrm>
        </p:spPr>
      </p:pic>
      <p:sp>
        <p:nvSpPr>
          <p:cNvPr id="7" name="TextBox 6">
            <a:extLst>
              <a:ext uri="{FF2B5EF4-FFF2-40B4-BE49-F238E27FC236}">
                <a16:creationId xmlns:a16="http://schemas.microsoft.com/office/drawing/2014/main" id="{80E60B50-7137-4D5B-AD09-F2CDBF60C20A}"/>
              </a:ext>
            </a:extLst>
          </p:cNvPr>
          <p:cNvSpPr txBox="1"/>
          <p:nvPr/>
        </p:nvSpPr>
        <p:spPr>
          <a:xfrm>
            <a:off x="1959794" y="1547941"/>
            <a:ext cx="9701375" cy="861774"/>
          </a:xfrm>
          <a:prstGeom prst="rect">
            <a:avLst/>
          </a:prstGeom>
          <a:noFill/>
        </p:spPr>
        <p:txBody>
          <a:bodyPr wrap="square">
            <a:spAutoFit/>
          </a:bodyPr>
          <a:lstStyle/>
          <a:p>
            <a:pPr algn="l" fontAlgn="base">
              <a:buFont typeface="+mj-lt"/>
              <a:buAutoNum type="arabicPeriod"/>
            </a:pPr>
            <a:endParaRPr lang="en-US" sz="3200" b="0" i="0" dirty="0">
              <a:solidFill>
                <a:srgbClr val="3D3D3D"/>
              </a:solidFill>
              <a:effectLst/>
              <a:latin typeface="Noto Sans"/>
            </a:endParaRPr>
          </a:p>
          <a:p>
            <a:pPr algn="l" fontAlgn="base"/>
            <a:endParaRPr lang="en-US" dirty="0">
              <a:solidFill>
                <a:srgbClr val="3D3D3D"/>
              </a:solidFill>
              <a:latin typeface="Noto Sans"/>
            </a:endParaRPr>
          </a:p>
        </p:txBody>
      </p:sp>
      <p:sp>
        <p:nvSpPr>
          <p:cNvPr id="8" name="TextBox 7">
            <a:extLst>
              <a:ext uri="{FF2B5EF4-FFF2-40B4-BE49-F238E27FC236}">
                <a16:creationId xmlns:a16="http://schemas.microsoft.com/office/drawing/2014/main" id="{BC839860-6042-4B04-97E1-092847510AFC}"/>
              </a:ext>
            </a:extLst>
          </p:cNvPr>
          <p:cNvSpPr txBox="1"/>
          <p:nvPr/>
        </p:nvSpPr>
        <p:spPr>
          <a:xfrm>
            <a:off x="1263721" y="1568262"/>
            <a:ext cx="8833827" cy="4226478"/>
          </a:xfrm>
          <a:prstGeom prst="rect">
            <a:avLst/>
          </a:prstGeom>
          <a:noFill/>
        </p:spPr>
        <p:txBody>
          <a:bodyPr wrap="square">
            <a:spAutoFit/>
          </a:bodyPr>
          <a:lstStyle/>
          <a:p>
            <a:pPr>
              <a:lnSpc>
                <a:spcPct val="107000"/>
              </a:lnSpc>
              <a:spcAft>
                <a:spcPts val="800"/>
              </a:spcAft>
            </a:pPr>
            <a: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The district accountability committee shall review the complete charter school application at least fifteen days, if possible, before the local board of education takes action on the application.</a:t>
            </a:r>
            <a:b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br>
            <a:b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br>
            <a: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(1.5) For purposes of reviewing a charter school application, a district accountability committee shall include at least:</a:t>
            </a:r>
            <a:b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br>
            <a:b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br>
            <a: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(a) One person with a demonstrated knowledge of charter schools, regardless of whether that person resides within the school district; and</a:t>
            </a:r>
            <a:b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br>
            <a:b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br>
            <a:r>
              <a:rPr lang="en-US"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(b) One parent or legal guardian of a child enrolled in a charter school in the school district; except that, if there are no charter schools in the school district, the local board of education shall appoint a parent or legal guardian of a child enrolled in the school district.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300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01A3-6277-904E-827A-85B9E58255B4}"/>
              </a:ext>
            </a:extLst>
          </p:cNvPr>
          <p:cNvSpPr>
            <a:spLocks noGrp="1"/>
          </p:cNvSpPr>
          <p:nvPr>
            <p:ph type="title"/>
          </p:nvPr>
        </p:nvSpPr>
        <p:spPr/>
        <p:txBody>
          <a:bodyPr>
            <a:normAutofit/>
          </a:bodyPr>
          <a:lstStyle/>
          <a:p>
            <a:r>
              <a:rPr lang="en-US" dirty="0"/>
              <a:t>DAC Roles: Options for Structure</a:t>
            </a:r>
          </a:p>
        </p:txBody>
      </p:sp>
      <p:pic>
        <p:nvPicPr>
          <p:cNvPr id="6" name="Content Placeholder 5" descr="A picture containing clipart&#10;&#10;Description automatically generated">
            <a:extLst>
              <a:ext uri="{FF2B5EF4-FFF2-40B4-BE49-F238E27FC236}">
                <a16:creationId xmlns:a16="http://schemas.microsoft.com/office/drawing/2014/main" id="{948BFFDC-03EC-714C-8F69-8C3E200DF909}"/>
              </a:ext>
            </a:extLst>
          </p:cNvPr>
          <p:cNvPicPr>
            <a:picLocks noGrp="1" noChangeAspect="1"/>
          </p:cNvPicPr>
          <p:nvPr>
            <p:ph idx="1"/>
          </p:nvPr>
        </p:nvPicPr>
        <p:blipFill>
          <a:blip r:embed="rId2"/>
          <a:stretch>
            <a:fillRect/>
          </a:stretch>
        </p:blipFill>
        <p:spPr>
          <a:xfrm>
            <a:off x="10354402" y="6197600"/>
            <a:ext cx="1837598" cy="665796"/>
          </a:xfrm>
        </p:spPr>
      </p:pic>
      <p:sp>
        <p:nvSpPr>
          <p:cNvPr id="7" name="TextBox 6">
            <a:extLst>
              <a:ext uri="{FF2B5EF4-FFF2-40B4-BE49-F238E27FC236}">
                <a16:creationId xmlns:a16="http://schemas.microsoft.com/office/drawing/2014/main" id="{80E60B50-7137-4D5B-AD09-F2CDBF60C20A}"/>
              </a:ext>
            </a:extLst>
          </p:cNvPr>
          <p:cNvSpPr txBox="1"/>
          <p:nvPr/>
        </p:nvSpPr>
        <p:spPr>
          <a:xfrm>
            <a:off x="1959794" y="1547941"/>
            <a:ext cx="9701375" cy="861774"/>
          </a:xfrm>
          <a:prstGeom prst="rect">
            <a:avLst/>
          </a:prstGeom>
          <a:noFill/>
        </p:spPr>
        <p:txBody>
          <a:bodyPr wrap="square">
            <a:spAutoFit/>
          </a:bodyPr>
          <a:lstStyle/>
          <a:p>
            <a:pPr algn="l" fontAlgn="base">
              <a:buFont typeface="+mj-lt"/>
              <a:buAutoNum type="arabicPeriod"/>
            </a:pPr>
            <a:endParaRPr lang="en-US" sz="3200" b="0" i="0" dirty="0">
              <a:solidFill>
                <a:srgbClr val="3D3D3D"/>
              </a:solidFill>
              <a:effectLst/>
              <a:latin typeface="Noto Sans"/>
            </a:endParaRPr>
          </a:p>
          <a:p>
            <a:pPr algn="l" fontAlgn="base"/>
            <a:endParaRPr lang="en-US" dirty="0">
              <a:solidFill>
                <a:srgbClr val="3D3D3D"/>
              </a:solidFill>
              <a:latin typeface="Noto Sans"/>
            </a:endParaRPr>
          </a:p>
        </p:txBody>
      </p:sp>
      <p:sp>
        <p:nvSpPr>
          <p:cNvPr id="3" name="TextBox 2">
            <a:extLst>
              <a:ext uri="{FF2B5EF4-FFF2-40B4-BE49-F238E27FC236}">
                <a16:creationId xmlns:a16="http://schemas.microsoft.com/office/drawing/2014/main" id="{FA499EF5-3E3B-4507-A570-5E648E5536FF}"/>
              </a:ext>
            </a:extLst>
          </p:cNvPr>
          <p:cNvSpPr txBox="1"/>
          <p:nvPr/>
        </p:nvSpPr>
        <p:spPr>
          <a:xfrm>
            <a:off x="1130159" y="2009651"/>
            <a:ext cx="8896344" cy="2062103"/>
          </a:xfrm>
          <a:prstGeom prst="rect">
            <a:avLst/>
          </a:prstGeom>
          <a:noFill/>
        </p:spPr>
        <p:txBody>
          <a:bodyPr wrap="square" rtlCol="0">
            <a:spAutoFit/>
          </a:bodyPr>
          <a:lstStyle/>
          <a:p>
            <a:pPr marL="342900" indent="-342900">
              <a:buAutoNum type="arabicPeriod"/>
            </a:pPr>
            <a:r>
              <a:rPr lang="en-US" sz="3200" dirty="0"/>
              <a:t>Include DAC members In District’s internal review</a:t>
            </a:r>
          </a:p>
          <a:p>
            <a:pPr marL="342900" indent="-342900">
              <a:buAutoNum type="arabicPeriod"/>
            </a:pPr>
            <a:r>
              <a:rPr lang="en-US" sz="3200" dirty="0"/>
              <a:t>Review by full DAC </a:t>
            </a:r>
          </a:p>
          <a:p>
            <a:pPr marL="342900" indent="-342900">
              <a:buAutoNum type="arabicPeriod"/>
            </a:pPr>
            <a:r>
              <a:rPr lang="en-US" sz="3200" dirty="0"/>
              <a:t>Review by Committee of the DAC</a:t>
            </a:r>
          </a:p>
          <a:p>
            <a:pPr marL="342900" indent="-342900">
              <a:buAutoNum type="arabicPeriod"/>
            </a:pPr>
            <a:r>
              <a:rPr lang="en-US" sz="3200" dirty="0"/>
              <a:t>Include protections against conflicts of interest </a:t>
            </a:r>
          </a:p>
        </p:txBody>
      </p:sp>
    </p:spTree>
    <p:extLst>
      <p:ext uri="{BB962C8B-B14F-4D97-AF65-F5344CB8AC3E}">
        <p14:creationId xmlns:p14="http://schemas.microsoft.com/office/powerpoint/2010/main" val="202247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01A3-6277-904E-827A-85B9E58255B4}"/>
              </a:ext>
            </a:extLst>
          </p:cNvPr>
          <p:cNvSpPr>
            <a:spLocks noGrp="1"/>
          </p:cNvSpPr>
          <p:nvPr>
            <p:ph type="title"/>
          </p:nvPr>
        </p:nvSpPr>
        <p:spPr/>
        <p:txBody>
          <a:bodyPr>
            <a:normAutofit/>
          </a:bodyPr>
          <a:lstStyle/>
          <a:p>
            <a:r>
              <a:rPr lang="en-US" dirty="0"/>
              <a:t>DAC Role: Nature of Advice</a:t>
            </a:r>
          </a:p>
        </p:txBody>
      </p:sp>
      <p:pic>
        <p:nvPicPr>
          <p:cNvPr id="6" name="Content Placeholder 5" descr="A picture containing clipart&#10;&#10;Description automatically generated">
            <a:extLst>
              <a:ext uri="{FF2B5EF4-FFF2-40B4-BE49-F238E27FC236}">
                <a16:creationId xmlns:a16="http://schemas.microsoft.com/office/drawing/2014/main" id="{948BFFDC-03EC-714C-8F69-8C3E200DF909}"/>
              </a:ext>
            </a:extLst>
          </p:cNvPr>
          <p:cNvPicPr>
            <a:picLocks noGrp="1" noChangeAspect="1"/>
          </p:cNvPicPr>
          <p:nvPr>
            <p:ph idx="1"/>
          </p:nvPr>
        </p:nvPicPr>
        <p:blipFill>
          <a:blip r:embed="rId2"/>
          <a:stretch>
            <a:fillRect/>
          </a:stretch>
        </p:blipFill>
        <p:spPr>
          <a:xfrm>
            <a:off x="10354402" y="6197600"/>
            <a:ext cx="1837598" cy="665796"/>
          </a:xfrm>
        </p:spPr>
      </p:pic>
      <p:sp>
        <p:nvSpPr>
          <p:cNvPr id="7" name="TextBox 6">
            <a:extLst>
              <a:ext uri="{FF2B5EF4-FFF2-40B4-BE49-F238E27FC236}">
                <a16:creationId xmlns:a16="http://schemas.microsoft.com/office/drawing/2014/main" id="{80E60B50-7137-4D5B-AD09-F2CDBF60C20A}"/>
              </a:ext>
            </a:extLst>
          </p:cNvPr>
          <p:cNvSpPr txBox="1"/>
          <p:nvPr/>
        </p:nvSpPr>
        <p:spPr>
          <a:xfrm>
            <a:off x="1959794" y="1547941"/>
            <a:ext cx="9701375" cy="861774"/>
          </a:xfrm>
          <a:prstGeom prst="rect">
            <a:avLst/>
          </a:prstGeom>
          <a:noFill/>
        </p:spPr>
        <p:txBody>
          <a:bodyPr wrap="square">
            <a:spAutoFit/>
          </a:bodyPr>
          <a:lstStyle/>
          <a:p>
            <a:pPr algn="l" fontAlgn="base">
              <a:buFont typeface="+mj-lt"/>
              <a:buAutoNum type="arabicPeriod"/>
            </a:pPr>
            <a:endParaRPr lang="en-US" sz="3200" b="0" i="0" dirty="0">
              <a:solidFill>
                <a:srgbClr val="3D3D3D"/>
              </a:solidFill>
              <a:effectLst/>
              <a:latin typeface="Noto Sans"/>
            </a:endParaRPr>
          </a:p>
          <a:p>
            <a:pPr algn="l" fontAlgn="base"/>
            <a:endParaRPr lang="en-US" dirty="0">
              <a:solidFill>
                <a:srgbClr val="3D3D3D"/>
              </a:solidFill>
              <a:latin typeface="Noto Sans"/>
            </a:endParaRPr>
          </a:p>
        </p:txBody>
      </p:sp>
      <p:sp>
        <p:nvSpPr>
          <p:cNvPr id="8" name="TextBox 7">
            <a:extLst>
              <a:ext uri="{FF2B5EF4-FFF2-40B4-BE49-F238E27FC236}">
                <a16:creationId xmlns:a16="http://schemas.microsoft.com/office/drawing/2014/main" id="{BC839860-6042-4B04-97E1-092847510AFC}"/>
              </a:ext>
            </a:extLst>
          </p:cNvPr>
          <p:cNvSpPr txBox="1"/>
          <p:nvPr/>
        </p:nvSpPr>
        <p:spPr>
          <a:xfrm>
            <a:off x="1137861" y="2088508"/>
            <a:ext cx="9465069" cy="3008259"/>
          </a:xfrm>
          <a:prstGeom prst="rect">
            <a:avLst/>
          </a:prstGeom>
          <a:noFill/>
        </p:spPr>
        <p:txBody>
          <a:bodyPr wrap="square">
            <a:spAutoFit/>
          </a:bodyPr>
          <a:lstStyle/>
          <a:p>
            <a:pPr marL="457200" indent="-457200">
              <a:lnSpc>
                <a:spcPct val="107000"/>
              </a:lnSpc>
              <a:spcAft>
                <a:spcPts val="800"/>
              </a:spcAft>
              <a:buFont typeface="+mj-lt"/>
              <a:buAutoNum type="arabicPeriod"/>
            </a:pPr>
            <a:r>
              <a:rPr lang="en-US" sz="32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Report, (written or verbal to the Board)</a:t>
            </a:r>
          </a:p>
          <a:p>
            <a:pPr marL="457200" indent="-457200">
              <a:lnSpc>
                <a:spcPct val="107000"/>
              </a:lnSpc>
              <a:spcAft>
                <a:spcPts val="800"/>
              </a:spcAft>
              <a:buFont typeface="+mj-lt"/>
              <a:buAutoNum type="arabicPeriod"/>
            </a:pPr>
            <a:r>
              <a:rPr lang="en-US" sz="3200" dirty="0">
                <a:solidFill>
                  <a:srgbClr val="333333"/>
                </a:solidFill>
                <a:latin typeface="Arial" panose="020B0604020202020204" pitchFamily="34" charset="0"/>
                <a:ea typeface="Calibri" panose="020F0502020204030204" pitchFamily="34" charset="0"/>
                <a:cs typeface="Times New Roman" panose="02020603050405020304" pitchFamily="18" charset="0"/>
              </a:rPr>
              <a:t>PowerPoint Deck</a:t>
            </a:r>
          </a:p>
          <a:p>
            <a:pPr marL="457200" indent="-457200">
              <a:lnSpc>
                <a:spcPct val="107000"/>
              </a:lnSpc>
              <a:spcAft>
                <a:spcPts val="800"/>
              </a:spcAft>
              <a:buFont typeface="+mj-lt"/>
              <a:buAutoNum type="arabicPeriod"/>
            </a:pPr>
            <a:r>
              <a:rPr lang="en-US" sz="3200" dirty="0">
                <a:solidFill>
                  <a:srgbClr val="333333"/>
                </a:solidFill>
                <a:latin typeface="Arial" panose="020B0604020202020204" pitchFamily="34" charset="0"/>
                <a:ea typeface="Calibri" panose="020F0502020204030204" pitchFamily="34" charset="0"/>
                <a:cs typeface="Times New Roman" panose="02020603050405020304" pitchFamily="18" charset="0"/>
              </a:rPr>
              <a:t>Share strengths and weaknesses</a:t>
            </a:r>
          </a:p>
          <a:p>
            <a:pPr marL="457200" indent="-457200">
              <a:lnSpc>
                <a:spcPct val="107000"/>
              </a:lnSpc>
              <a:spcAft>
                <a:spcPts val="800"/>
              </a:spcAft>
              <a:buFont typeface="+mj-lt"/>
              <a:buAutoNum type="arabicPeriod"/>
            </a:pPr>
            <a:r>
              <a:rPr lang="en-US" sz="3200" dirty="0">
                <a:solidFill>
                  <a:srgbClr val="333333"/>
                </a:solidFill>
                <a:latin typeface="Arial" panose="020B0604020202020204" pitchFamily="34" charset="0"/>
                <a:ea typeface="Calibri" panose="020F0502020204030204" pitchFamily="34" charset="0"/>
                <a:cs typeface="Times New Roman" panose="02020603050405020304" pitchFamily="18" charset="0"/>
              </a:rPr>
              <a:t>With or without final “yes/no”, or “yes with the following concerns”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920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501A3-6277-904E-827A-85B9E58255B4}"/>
              </a:ext>
            </a:extLst>
          </p:cNvPr>
          <p:cNvSpPr>
            <a:spLocks noGrp="1"/>
          </p:cNvSpPr>
          <p:nvPr>
            <p:ph type="title"/>
          </p:nvPr>
        </p:nvSpPr>
        <p:spPr/>
        <p:txBody>
          <a:bodyPr>
            <a:normAutofit/>
          </a:bodyPr>
          <a:lstStyle/>
          <a:p>
            <a:r>
              <a:rPr lang="en-US" dirty="0"/>
              <a:t>Considerations</a:t>
            </a:r>
          </a:p>
        </p:txBody>
      </p:sp>
      <p:pic>
        <p:nvPicPr>
          <p:cNvPr id="6" name="Content Placeholder 5" descr="A picture containing clipart&#10;&#10;Description automatically generated">
            <a:extLst>
              <a:ext uri="{FF2B5EF4-FFF2-40B4-BE49-F238E27FC236}">
                <a16:creationId xmlns:a16="http://schemas.microsoft.com/office/drawing/2014/main" id="{948BFFDC-03EC-714C-8F69-8C3E200DF909}"/>
              </a:ext>
            </a:extLst>
          </p:cNvPr>
          <p:cNvPicPr>
            <a:picLocks noGrp="1" noChangeAspect="1"/>
          </p:cNvPicPr>
          <p:nvPr>
            <p:ph idx="1"/>
          </p:nvPr>
        </p:nvPicPr>
        <p:blipFill>
          <a:blip r:embed="rId2"/>
          <a:stretch>
            <a:fillRect/>
          </a:stretch>
        </p:blipFill>
        <p:spPr>
          <a:xfrm>
            <a:off x="10354402" y="6197600"/>
            <a:ext cx="1837598" cy="665796"/>
          </a:xfrm>
        </p:spPr>
      </p:pic>
      <p:sp>
        <p:nvSpPr>
          <p:cNvPr id="7" name="TextBox 6">
            <a:extLst>
              <a:ext uri="{FF2B5EF4-FFF2-40B4-BE49-F238E27FC236}">
                <a16:creationId xmlns:a16="http://schemas.microsoft.com/office/drawing/2014/main" id="{80E60B50-7137-4D5B-AD09-F2CDBF60C20A}"/>
              </a:ext>
            </a:extLst>
          </p:cNvPr>
          <p:cNvSpPr txBox="1"/>
          <p:nvPr/>
        </p:nvSpPr>
        <p:spPr>
          <a:xfrm>
            <a:off x="1959794" y="1547941"/>
            <a:ext cx="9701375" cy="861774"/>
          </a:xfrm>
          <a:prstGeom prst="rect">
            <a:avLst/>
          </a:prstGeom>
          <a:noFill/>
        </p:spPr>
        <p:txBody>
          <a:bodyPr wrap="square">
            <a:spAutoFit/>
          </a:bodyPr>
          <a:lstStyle/>
          <a:p>
            <a:pPr algn="l" fontAlgn="base">
              <a:buFont typeface="+mj-lt"/>
              <a:buAutoNum type="arabicPeriod"/>
            </a:pPr>
            <a:endParaRPr lang="en-US" sz="3200" b="0" i="0" dirty="0">
              <a:solidFill>
                <a:srgbClr val="3D3D3D"/>
              </a:solidFill>
              <a:effectLst/>
              <a:latin typeface="Noto Sans"/>
            </a:endParaRPr>
          </a:p>
          <a:p>
            <a:pPr algn="l" fontAlgn="base"/>
            <a:endParaRPr lang="en-US" dirty="0">
              <a:solidFill>
                <a:srgbClr val="3D3D3D"/>
              </a:solidFill>
              <a:latin typeface="Noto Sans"/>
            </a:endParaRPr>
          </a:p>
        </p:txBody>
      </p:sp>
      <p:sp>
        <p:nvSpPr>
          <p:cNvPr id="8" name="TextBox 7">
            <a:extLst>
              <a:ext uri="{FF2B5EF4-FFF2-40B4-BE49-F238E27FC236}">
                <a16:creationId xmlns:a16="http://schemas.microsoft.com/office/drawing/2014/main" id="{BC839860-6042-4B04-97E1-092847510AFC}"/>
              </a:ext>
            </a:extLst>
          </p:cNvPr>
          <p:cNvSpPr txBox="1"/>
          <p:nvPr/>
        </p:nvSpPr>
        <p:spPr>
          <a:xfrm>
            <a:off x="838200" y="1547941"/>
            <a:ext cx="10304980" cy="4167679"/>
          </a:xfrm>
          <a:prstGeom prst="rect">
            <a:avLst/>
          </a:prstGeom>
          <a:noFill/>
        </p:spPr>
        <p:txBody>
          <a:bodyPr wrap="square">
            <a:spAutoFit/>
          </a:bodyPr>
          <a:lstStyle/>
          <a:p>
            <a:pPr marL="457200" indent="-457200">
              <a:lnSpc>
                <a:spcPct val="107000"/>
              </a:lnSpc>
              <a:spcAft>
                <a:spcPts val="800"/>
              </a:spcAft>
              <a:buFont typeface="+mj-lt"/>
              <a:buAutoNum type="arabicPeriod"/>
            </a:pPr>
            <a:r>
              <a:rPr lang="en-US" sz="2800" dirty="0">
                <a:solidFill>
                  <a:srgbClr val="333333"/>
                </a:solidFill>
                <a:latin typeface="Arial" panose="020B0604020202020204" pitchFamily="34" charset="0"/>
                <a:ea typeface="Calibri" panose="020F0502020204030204" pitchFamily="34" charset="0"/>
                <a:cs typeface="Times New Roman" panose="02020603050405020304" pitchFamily="18" charset="0"/>
              </a:rPr>
              <a:t>Local </a:t>
            </a:r>
            <a:r>
              <a:rPr lang="en-US" sz="2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decision of district rests with the local School Board</a:t>
            </a:r>
          </a:p>
          <a:p>
            <a:pPr marL="457200" indent="-457200">
              <a:lnSpc>
                <a:spcPct val="107000"/>
              </a:lnSpc>
              <a:spcAft>
                <a:spcPts val="800"/>
              </a:spcAft>
              <a:buFont typeface="+mj-lt"/>
              <a:buAutoNum type="arabicPeriod"/>
            </a:pPr>
            <a:r>
              <a:rPr lang="en-US" sz="2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Board decision subject to appeal to State Board of Education </a:t>
            </a:r>
          </a:p>
          <a:p>
            <a:pPr marL="457200" indent="-457200">
              <a:lnSpc>
                <a:spcPct val="107000"/>
              </a:lnSpc>
              <a:spcAft>
                <a:spcPts val="800"/>
              </a:spcAft>
              <a:buFont typeface="+mj-lt"/>
              <a:buAutoNum type="arabicPeriod"/>
            </a:pPr>
            <a:r>
              <a:rPr lang="en-US" sz="2800" dirty="0">
                <a:solidFill>
                  <a:srgbClr val="333333"/>
                </a:solidFill>
                <a:latin typeface="Arial" panose="020B0604020202020204" pitchFamily="34" charset="0"/>
                <a:ea typeface="Calibri" panose="020F0502020204030204" pitchFamily="34" charset="0"/>
                <a:cs typeface="Times New Roman" panose="02020603050405020304" pitchFamily="18" charset="0"/>
              </a:rPr>
              <a:t>Some issues addressed in contracting, and details of a charter contract can also be appealed</a:t>
            </a:r>
          </a:p>
          <a:p>
            <a:pPr marL="457200" indent="-457200">
              <a:lnSpc>
                <a:spcPct val="107000"/>
              </a:lnSpc>
              <a:spcAft>
                <a:spcPts val="800"/>
              </a:spcAft>
              <a:buFont typeface="+mj-lt"/>
              <a:buAutoNum type="arabicPeriod"/>
            </a:pPr>
            <a:r>
              <a:rPr lang="en-US" sz="2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DAC’s report and conduct can become part of the record that State Board of Education considers during an appeal  </a:t>
            </a:r>
          </a:p>
          <a:p>
            <a:pPr marL="457200" indent="-457200">
              <a:lnSpc>
                <a:spcPct val="107000"/>
              </a:lnSpc>
              <a:spcAft>
                <a:spcPts val="800"/>
              </a:spcAft>
              <a:buFont typeface="+mj-lt"/>
              <a:buAutoNum type="arabicPeriod"/>
            </a:pPr>
            <a:r>
              <a:rPr lang="en-US" sz="2800" dirty="0">
                <a:solidFill>
                  <a:srgbClr val="333333"/>
                </a:solidFill>
                <a:latin typeface="Arial" panose="020B0604020202020204" pitchFamily="34" charset="0"/>
                <a:ea typeface="Calibri" panose="020F0502020204030204" pitchFamily="34" charset="0"/>
                <a:cs typeface="Times New Roman" panose="02020603050405020304" pitchFamily="18" charset="0"/>
              </a:rPr>
              <a:t>Can affect relationship between the eventual school and the district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731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AC645-7219-4334-9766-A7A6002B2345}"/>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57ACDB18-3B75-4007-8F3D-F861123726A9}"/>
              </a:ext>
            </a:extLst>
          </p:cNvPr>
          <p:cNvSpPr>
            <a:spLocks noGrp="1"/>
          </p:cNvSpPr>
          <p:nvPr>
            <p:ph idx="1"/>
          </p:nvPr>
        </p:nvSpPr>
        <p:spPr/>
        <p:txBody>
          <a:bodyPr>
            <a:normAutofit/>
          </a:bodyPr>
          <a:lstStyle/>
          <a:p>
            <a:r>
              <a:rPr lang="en-US" dirty="0"/>
              <a:t>Focus on the merits of the application</a:t>
            </a:r>
          </a:p>
          <a:p>
            <a:pPr marL="0" indent="0">
              <a:buNone/>
            </a:pPr>
            <a:endParaRPr lang="en-US" dirty="0"/>
          </a:p>
          <a:p>
            <a:r>
              <a:rPr lang="en-US" dirty="0"/>
              <a:t>State Board decision is based on finding: </a:t>
            </a:r>
          </a:p>
          <a:p>
            <a:pPr marL="457200" lvl="1" indent="0">
              <a:buNone/>
            </a:pPr>
            <a:r>
              <a:rPr lang="en-US" dirty="0">
                <a:solidFill>
                  <a:srgbClr val="333333"/>
                </a:solidFill>
                <a:effectLst/>
                <a:latin typeface="Arial" panose="020B0604020202020204" pitchFamily="34" charset="0"/>
                <a:ea typeface="Calibri" panose="020F0502020204030204" pitchFamily="34" charset="0"/>
              </a:rPr>
              <a:t>“that the local board's decision was contrary to the best interests of the pupils, school district, or community”</a:t>
            </a:r>
            <a:endParaRPr lang="en-US" dirty="0">
              <a:solidFill>
                <a:srgbClr val="333333"/>
              </a:solidFill>
              <a:latin typeface="Arial" panose="020B0604020202020204" pitchFamily="34" charset="0"/>
              <a:ea typeface="Calibri" panose="020F0502020204030204" pitchFamily="34" charset="0"/>
            </a:endParaRPr>
          </a:p>
          <a:p>
            <a:pPr marL="457200" lvl="1" indent="0">
              <a:buNone/>
            </a:pPr>
            <a:endParaRPr lang="en-US" dirty="0">
              <a:solidFill>
                <a:srgbClr val="333333"/>
              </a:solidFill>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Historically, considerations of the district’s other schools are generally of limited relevance, unless the issues relate to the quality and viability of what the charter applicant is proposing to do</a:t>
            </a:r>
          </a:p>
          <a:p>
            <a:pPr marL="457200" lvl="1" indent="0">
              <a:buNone/>
            </a:pPr>
            <a:endParaRPr lang="en-US" dirty="0">
              <a:solidFill>
                <a:srgbClr val="333333"/>
              </a:solidFill>
              <a:effectLst/>
              <a:latin typeface="Arial" panose="020B0604020202020204" pitchFamily="34" charset="0"/>
              <a:ea typeface="Calibri" panose="020F0502020204030204" pitchFamily="34" charset="0"/>
            </a:endParaRPr>
          </a:p>
        </p:txBody>
      </p:sp>
      <p:pic>
        <p:nvPicPr>
          <p:cNvPr id="4" name="Content Placeholder 5" descr="A picture containing clipart&#10;&#10;Description automatically generated">
            <a:extLst>
              <a:ext uri="{FF2B5EF4-FFF2-40B4-BE49-F238E27FC236}">
                <a16:creationId xmlns:a16="http://schemas.microsoft.com/office/drawing/2014/main" id="{AD6A2B75-E5D9-4F05-83D3-733B85FB32F8}"/>
              </a:ext>
            </a:extLst>
          </p:cNvPr>
          <p:cNvPicPr>
            <a:picLocks noChangeAspect="1"/>
          </p:cNvPicPr>
          <p:nvPr/>
        </p:nvPicPr>
        <p:blipFill>
          <a:blip r:embed="rId2"/>
          <a:stretch>
            <a:fillRect/>
          </a:stretch>
        </p:blipFill>
        <p:spPr>
          <a:xfrm>
            <a:off x="10354402" y="6197600"/>
            <a:ext cx="1837598" cy="665796"/>
          </a:xfrm>
          <a:prstGeom prst="rect">
            <a:avLst/>
          </a:prstGeom>
        </p:spPr>
      </p:pic>
    </p:spTree>
    <p:extLst>
      <p:ext uri="{BB962C8B-B14F-4D97-AF65-F5344CB8AC3E}">
        <p14:creationId xmlns:p14="http://schemas.microsoft.com/office/powerpoint/2010/main" val="3759084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TotalTime>
  <Words>563</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Fjalla One</vt:lpstr>
      <vt:lpstr>Noto Sans</vt:lpstr>
      <vt:lpstr>Office Theme</vt:lpstr>
      <vt:lpstr>PowerPoint Presentation</vt:lpstr>
      <vt:lpstr>PowerPoint Presentation</vt:lpstr>
      <vt:lpstr>CACSA 8 Organizing Principles</vt:lpstr>
      <vt:lpstr>DAC Role in Charter Application Review</vt:lpstr>
      <vt:lpstr>DAC Role In Statute</vt:lpstr>
      <vt:lpstr>DAC Roles: Options for Structure</vt:lpstr>
      <vt:lpstr>DAC Role: Nature of Advice</vt:lpstr>
      <vt:lpstr>Considerations</vt:lpstr>
      <vt:lpstr>Considerations</vt:lpstr>
      <vt:lpstr>Alex Medler, PhD Executive Director Alex.Medler@coauthorizers.org 720-635-8329  CACSA on the Web:  coauthorizers.org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Alex Medler</cp:lastModifiedBy>
  <cp:revision>22</cp:revision>
  <dcterms:created xsi:type="dcterms:W3CDTF">2019-08-20T22:13:41Z</dcterms:created>
  <dcterms:modified xsi:type="dcterms:W3CDTF">2020-11-16T20:13:22Z</dcterms:modified>
</cp:coreProperties>
</file>