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Georgia" panose="02040502050405020303" pitchFamily="18" charset="0"/>
      <p:regular r:id="rId51"/>
      <p:bold r:id="rId52"/>
      <p:italic r:id="rId53"/>
      <p:boldItalic r:id="rId54"/>
    </p:embeddedFont>
    <p:embeddedFont>
      <p:font typeface="Montserrat" pitchFamily="2" charset="77"/>
      <p:regular r:id="rId55"/>
      <p:bold r:id="rId56"/>
      <p:italic r:id="rId57"/>
      <p:boldItalic r:id="rId58"/>
    </p:embeddedFont>
    <p:embeddedFont>
      <p:font typeface="Poppins" pitchFamily="2" charset="77"/>
      <p:regular r:id="rId59"/>
      <p:bold r:id="rId60"/>
      <p:italic r:id="rId61"/>
      <p:boldItalic r:id="rId62"/>
    </p:embeddedFont>
    <p:embeddedFont>
      <p:font typeface="Roboto" panose="02000000000000000000" pitchFamily="2" charset="0"/>
      <p:regular r:id="rId63"/>
      <p:bold r:id="rId64"/>
      <p:italic r:id="rId65"/>
      <p:boldItalic r:id="rId66"/>
    </p:embeddedFont>
    <p:embeddedFont>
      <p:font typeface="Russo One" panose="02000503050000020004" pitchFamily="2" charset="0"/>
      <p:regular r:id="rId67"/>
    </p:embeddedFont>
    <p:embeddedFont>
      <p:font typeface="Verdana" panose="020B060403050404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AA6FE6-C602-4ACB-BCE2-C42F143CEE13}">
  <a:tblStyle styleId="{3AAA6FE6-C602-4ACB-BCE2-C42F143CEE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3"/>
    <p:restoredTop sz="94351"/>
  </p:normalViewPr>
  <p:slideViewPr>
    <p:cSldViewPr snapToGrid="0">
      <p:cViewPr varScale="1">
        <p:scale>
          <a:sx n="101" d="100"/>
          <a:sy n="101" d="100"/>
        </p:scale>
        <p:origin x="632"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5.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rriam-webster.com/dictionary/discrimin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ab68700dd1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ab68700dd1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the nondiscrimination training for charter school boards. I encourage you to review this training with your full board and pause for discussions around what is happening and what needs to happen to move the needle for students. Additional resources have been provided for you to engage and to learn more.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b68700dd1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b68700dd1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CROWN ACT was enacted in 2020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b68700dd1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b68700dd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CROWN stands for Creating a respectful and open world for natural hair. It specifies that for purposes of anti-discirmination laws in the context of public education, protections against discrimination on the basis of one’s race include hair texture, hair type or a protective hairstyle commonly or historically associated with race, such as braids, locs, twists, tight coils or curls, cornrows, Bantu knots, Afros and headwraps.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33e5c00e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b33e5c00e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Be cognizant of the policies you create and approve and the effect they have on all students.</a:t>
            </a:r>
            <a:endParaRPr>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Ask yourself how your dress code policies affect all students.</a:t>
            </a:r>
            <a:endParaRPr>
              <a:solidFill>
                <a:schemeClr val="dk1"/>
              </a:solidFill>
              <a:latin typeface="Poppins"/>
              <a:ea typeface="Poppins"/>
              <a:cs typeface="Poppins"/>
              <a:sym typeface="Poppins"/>
            </a:endParaRPr>
          </a:p>
          <a:p>
            <a:pPr marL="0" lvl="0" indent="0" algn="l" rtl="0">
              <a:spcBef>
                <a:spcPts val="16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b68700dd1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b68700dd1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have been many examples around the country of student dress codes that prohibit certain hair styles are deemed discriminatory.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b68700dd1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b68700dd1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Again, at the board level, your role is to ensure you have appropriate policies and that they are being followed. You may want to review your dress code policies as well as the consequences of violating those policies. You can ask your school leader to share discipline data with the board to see if there are patterns on which students are being disciplined for dress code violations and you can ask questions about it.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b68700dd1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b68700dd1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it comes to recruitment and enrollment, of course you want to create a welcoming environment for all students.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b68700dd1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ab68700dd1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333333"/>
                </a:solidFill>
                <a:highlight>
                  <a:schemeClr val="lt1"/>
                </a:highlight>
              </a:rPr>
              <a:t>Enrollment in a charter school must be open to any child who resides within the school district. Enrollment decisions shall be made in a nondiscriminatory manner specified in your charter school application.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33e5c00eb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33e5c00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Be aware of the recruitment and enrollment decisions in your charter and ensure that they are being adhered to at the school level.</a:t>
            </a:r>
            <a:endParaRPr>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 public schools, charters may not discriminate or inhibit some populations of students from enrolling in the school.</a:t>
            </a:r>
            <a:endParaRPr>
              <a:solidFill>
                <a:schemeClr val="dk1"/>
              </a:solidFill>
              <a:latin typeface="Poppins"/>
              <a:ea typeface="Poppins"/>
              <a:cs typeface="Poppins"/>
              <a:sym typeface="Poppins"/>
            </a:endParaRPr>
          </a:p>
          <a:p>
            <a:pPr marL="0" lvl="0" indent="0" algn="l" rtl="0">
              <a:spcBef>
                <a:spcPts val="16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b68700dd1_0_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b68700dd1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Across the country, charter schools have made headlines for practices that discourage or inhibit ALL students from enrolling at their schools.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b68700dd1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b68700dd1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as a public school you cannot limit enrollment access to students with disabilities, or academically low-achieving pupils, English language learners, students who are homeless or in foster homes. And you cannot limit enrollment based on nationality, race, ethnicity or sexual orientation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Please note that the following is provided for informational purposes only. If you have specific legal questions, please refer to your legal counsel.</a:t>
            </a:r>
            <a:endParaRPr/>
          </a:p>
          <a:p>
            <a:pPr marL="0" lvl="0" indent="0" algn="l" rtl="0">
              <a:spcBef>
                <a:spcPts val="0"/>
              </a:spcBef>
              <a:spcAft>
                <a:spcPts val="0"/>
              </a:spcAft>
              <a:buClr>
                <a:schemeClr val="dk1"/>
              </a:buClr>
              <a:buSzPts val="1100"/>
              <a:buFont typeface="Arial"/>
              <a:buNone/>
            </a:pPr>
            <a:r>
              <a:rPr lang="en" sz="1500">
                <a:solidFill>
                  <a:schemeClr val="dk1"/>
                </a:solidFill>
                <a:latin typeface="Poppins"/>
                <a:ea typeface="Poppins"/>
                <a:cs typeface="Poppins"/>
                <a:sym typeface="Poppins"/>
              </a:rPr>
              <a:t>As part of effective governance practices, the Schools of Choice Unit of the Colorado Department of Education contracted Education Board Partners to develop a non-discrimination training for charter schools.</a:t>
            </a:r>
            <a:endParaRPr sz="1500">
              <a:solidFill>
                <a:schemeClr val="dk1"/>
              </a:solidFill>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b68700dd1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b68700dd1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board level, review your recruitment and enrollment policies. Look for possible barriers that limit access based on socioeconomic status, language, ability or culture. Review data to look for patterns of compliance to the policies.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b68700dd1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ab68700dd1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questions you may want to ask school leadership about recruitment and enrollment are:</a:t>
            </a:r>
            <a:endParaRPr/>
          </a:p>
          <a:p>
            <a:pPr marL="457200" lvl="0" indent="-298450" algn="l" rtl="0">
              <a:lnSpc>
                <a:spcPct val="115000"/>
              </a:lnSpc>
              <a:spcBef>
                <a:spcPts val="5200"/>
              </a:spcBef>
              <a:spcAft>
                <a:spcPts val="0"/>
              </a:spcAft>
              <a:buClr>
                <a:schemeClr val="dk1"/>
              </a:buClr>
              <a:buSzPts val="1100"/>
              <a:buChar char="●"/>
            </a:pPr>
            <a:r>
              <a:rPr lang="en">
                <a:solidFill>
                  <a:schemeClr val="dk1"/>
                </a:solidFill>
              </a:rPr>
              <a:t>What supports are there for families that do not speak English?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How does a family’s access to technology influence the application process?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What information are families required to supply for the application? Are there any questions on the application that could deter particular categories of families, such undocumented or homeless families?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Are families required to visit the school in order to apply?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Are there parent participation requirements, uniform costs, or other school fees required for enrollment that could pose barriers for low-income families?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Does the school participate in the federal free and reduced-price lunch program (or provide a comparable program)?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Does the school provide transportation for enrolled students?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If there are concerns about any answers, have a board discussion to review your policies, processes and procedures to ensure you are not creating unintentional barriers to enrollment</a:t>
            </a:r>
            <a:endParaRPr>
              <a:solidFill>
                <a:schemeClr val="dk1"/>
              </a:solidFill>
            </a:endParaRPr>
          </a:p>
          <a:p>
            <a:pPr marL="457200" lvl="0" indent="0" algn="l" rtl="0">
              <a:lnSpc>
                <a:spcPct val="115000"/>
              </a:lnSpc>
              <a:spcBef>
                <a:spcPts val="7800"/>
              </a:spcBef>
              <a:spcAft>
                <a:spcPts val="7800"/>
              </a:spcAft>
              <a:buNone/>
            </a:pP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b68700dd1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ab68700dd1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a </a:t>
            </a:r>
            <a:r>
              <a:rPr lang="en">
                <a:solidFill>
                  <a:schemeClr val="dk1"/>
                </a:solidFill>
              </a:rPr>
              <a:t>Public charter school, you have autonomy over the mission and educational model in exchange for increased accountability for student outcomes. Your school must follow the same rules and regulations that traditional public schools must follow affecting health, safety, and students’ rights, including those that protect students with disabilities. The design and implementation of discipline policies can pose challenges in any public school setting, but in the charter school context, tensions between charter autonomy and public school obligations can raise additional issues.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b33e5c00e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b33e5c00e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Seek to fully understand the discipline policies you create and approve.</a:t>
            </a:r>
            <a:endParaRPr>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Be knowledgeable about the effect the discipline policies at your school have on certain populations.</a:t>
            </a:r>
            <a:endParaRPr>
              <a:solidFill>
                <a:schemeClr val="dk1"/>
              </a:solidFill>
              <a:latin typeface="Poppins"/>
              <a:ea typeface="Poppins"/>
              <a:cs typeface="Poppins"/>
              <a:sym typeface="Poppins"/>
            </a:endParaRPr>
          </a:p>
          <a:p>
            <a:pPr marL="0" lvl="0" indent="0" algn="l" rtl="0">
              <a:spcBef>
                <a:spcPts val="160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b68700dd1_0_3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ab68700dd1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Discipline policies are another area where discrimination tends to make headlines.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b68700dd1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ab68700dd1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your policies and data. </a:t>
            </a:r>
            <a:endParaRPr/>
          </a:p>
          <a:p>
            <a:pPr marL="0" lvl="0" indent="0" algn="l" rtl="0">
              <a:spcBef>
                <a:spcPts val="0"/>
              </a:spcBef>
              <a:spcAft>
                <a:spcPts val="0"/>
              </a:spcAft>
              <a:buNone/>
            </a:pPr>
            <a:r>
              <a:rPr lang="en"/>
              <a:t>Students can’t learn if they are not in class so understand if your discipline policies are taking students out of the learning environment. </a:t>
            </a:r>
            <a:endParaRPr/>
          </a:p>
          <a:p>
            <a:pPr marL="0" lvl="0" indent="0" algn="l" rtl="0">
              <a:spcBef>
                <a:spcPts val="0"/>
              </a:spcBef>
              <a:spcAft>
                <a:spcPts val="0"/>
              </a:spcAft>
              <a:buNone/>
            </a:pPr>
            <a:r>
              <a:rPr lang="en"/>
              <a:t>First define your subpopulations and then look at discipline data disaggregated by those subpopulations.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b68700dd1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ab68700dd1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reviewing your policies and asking questions of your school leader, the US Department or Education and Justice developed some guiding principles to build positive school climates and develop alternative approaches to school discipline.</a:t>
            </a:r>
            <a:endParaRPr/>
          </a:p>
          <a:p>
            <a:pPr marL="0" lvl="0" indent="0" algn="l" rtl="0">
              <a:spcBef>
                <a:spcPts val="0"/>
              </a:spcBef>
              <a:spcAft>
                <a:spcPts val="0"/>
              </a:spcAft>
              <a:buNone/>
            </a:pPr>
            <a:r>
              <a:rPr lang="en"/>
              <a:t>These include maximizing the time students are in school and learning</a:t>
            </a:r>
            <a:endParaRPr/>
          </a:p>
          <a:p>
            <a:pPr marL="0" lvl="0" indent="0" algn="l" rtl="0">
              <a:spcBef>
                <a:spcPts val="0"/>
              </a:spcBef>
              <a:spcAft>
                <a:spcPts val="0"/>
              </a:spcAft>
              <a:buNone/>
            </a:pPr>
            <a:r>
              <a:rPr lang="en"/>
              <a:t>Cultivating systems that acknowledge and remedy the root causes of students’ and educators’ challenges in school</a:t>
            </a:r>
            <a:endParaRPr/>
          </a:p>
          <a:p>
            <a:pPr marL="0" lvl="0" indent="0" algn="l" rtl="0">
              <a:spcBef>
                <a:spcPts val="0"/>
              </a:spcBef>
              <a:spcAft>
                <a:spcPts val="0"/>
              </a:spcAft>
              <a:buNone/>
            </a:pPr>
            <a:r>
              <a:rPr lang="en"/>
              <a:t>Leveraging data to inform equitable disciplinary systems</a:t>
            </a:r>
            <a:endParaRPr/>
          </a:p>
          <a:p>
            <a:pPr marL="0" lvl="0" indent="0" algn="l" rtl="0">
              <a:spcBef>
                <a:spcPts val="0"/>
              </a:spcBef>
              <a:spcAft>
                <a:spcPts val="0"/>
              </a:spcAft>
              <a:buNone/>
            </a:pPr>
            <a:r>
              <a:rPr lang="en"/>
              <a:t>And engaging the entire school community in professional development and accountability systems that encourage alignment on the school’s intended processes and cultural goals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ab68700dd1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ab68700dd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b68700dd1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ab68700dd1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333333"/>
                </a:solidFill>
                <a:highlight>
                  <a:schemeClr val="lt1"/>
                </a:highlight>
              </a:rPr>
              <a:t>The Charter Schools Act [C.R.S. 22-30.5-104 (3)] prohibits discrimination on the basis of need for special education services. As a public school, a charter school must comply with the federal Individuals with Disabilities Education Act (IDEA), the Americans with Disabilities Act (ADA), the Office of Civil Rights (OCR) and any state special education laws.</a:t>
            </a:r>
            <a:endParaRPr>
              <a:solidFill>
                <a:srgbClr val="333333"/>
              </a:solidFill>
              <a:highlight>
                <a:schemeClr val="lt1"/>
              </a:highlight>
            </a:endParaRPr>
          </a:p>
          <a:p>
            <a:pPr marL="0" lvl="0" indent="0" algn="l" rtl="0">
              <a:lnSpc>
                <a:spcPct val="115000"/>
              </a:lnSpc>
              <a:spcBef>
                <a:spcPts val="1600"/>
              </a:spcBef>
              <a:spcAft>
                <a:spcPts val="0"/>
              </a:spcAft>
              <a:buClr>
                <a:schemeClr val="dk1"/>
              </a:buClr>
              <a:buSzPts val="1100"/>
              <a:buFont typeface="Arial"/>
              <a:buNone/>
            </a:pPr>
            <a:r>
              <a:rPr lang="en">
                <a:solidFill>
                  <a:schemeClr val="dk1"/>
                </a:solidFill>
              </a:rPr>
              <a:t>Discipline for students with disabilities must be in accordance with a student’s IEP or 504 and include all the procedural safeguards for students with disabilities mandated by state and federal law.</a:t>
            </a:r>
            <a:endParaRPr>
              <a:solidFill>
                <a:srgbClr val="333333"/>
              </a:solidFill>
              <a:highlight>
                <a:schemeClr val="lt1"/>
              </a:highlight>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ab68700dd1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ab68700dd1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questions you may want to ask about your students with special needs</a:t>
            </a:r>
            <a:endParaRPr/>
          </a:p>
          <a:p>
            <a:pPr marL="457200" lvl="0" indent="-298450" algn="l" rtl="0">
              <a:spcBef>
                <a:spcPts val="0"/>
              </a:spcBef>
              <a:spcAft>
                <a:spcPts val="0"/>
              </a:spcAft>
              <a:buClr>
                <a:schemeClr val="dk1"/>
              </a:buClr>
              <a:buSzPts val="1100"/>
              <a:buChar char="●"/>
            </a:pPr>
            <a:r>
              <a:rPr lang="en">
                <a:solidFill>
                  <a:schemeClr val="dk1"/>
                </a:solidFill>
              </a:rPr>
              <a:t>What is the parent satisfaction level with our special education program?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are we measuring it?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percentage of students with IEPs are mastering their IEP goals?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are we set up to serve all students well (curriculum, teacher quality, behavior supports/expectations, ratios, etc.)?</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How does our special education enrollment compare with comparable schools?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How are teachers trained and supported for implementation of special education services?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How does our school performance (and our sped demographics) compare in context of our community?</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does our discipline data for our special needs students look like?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b68700dd1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b68700dd1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serve on a charter school board. Congratulations and thank you. Your volunteer service supports high quality education opportunities for families in your community. You are accountable for ensuring the success and sustainability of your school. Though </a:t>
            </a:r>
            <a:r>
              <a:rPr lang="en">
                <a:solidFill>
                  <a:schemeClr val="dk1"/>
                </a:solidFill>
              </a:rPr>
              <a:t>you aren’t involved in the day to day operations of the school, you are accountable for outcomes. </a:t>
            </a:r>
            <a:r>
              <a:rPr lang="en"/>
              <a:t>Serving on a board is a big job. Nobody goes to school to become a charter school board member. It is OK to ask for resources, help or support if you need it. Throughout this training, you will observe that one of your biggest roles is to ask questions. Reviewing data and asking questions will help you make informed decisions.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ab68700dd1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ab68700dd1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We’ve spent some time talking about nondiscrimination. Now let’s take that and turn it on it’s head. Proponents of charter schools believe that they provide better opportunities for child-centered education and more educational choices for children and families. Education is called the great equalizer, but there has always been inequities in education.  We have an opportunity to reimagine education and to put equity at the center. As the board, in the polices, practices, and decisions you make, you sit at the cornerstone of what kids get and what they don’t. Together, we must put intentionality into disrupting systems that have harmed some children for decades.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b68700dd1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ab68700dd1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Those of you who engage on social media around equity and or education reform may have seen this image or some version of it before. When we talk about Equality, we talk about everyone getting the same thing. When we talk about Equity, we talk about everyone getting what they need. </a:t>
            </a:r>
            <a:endParaRPr/>
          </a:p>
          <a:p>
            <a:pPr marL="0" lvl="0" indent="0" algn="l" rtl="0">
              <a:spcBef>
                <a:spcPts val="0"/>
              </a:spcBef>
              <a:spcAft>
                <a:spcPts val="0"/>
              </a:spcAft>
              <a:buNone/>
            </a:pPr>
            <a:r>
              <a:rPr lang="en"/>
              <a:t>What I don’t like about this image is that it insinuates the problem is something inherent in the people who can’t see the game, rather than the systems who are preventing them to see.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b68700dd1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ab68700dd1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are really driving towards is tearing down the barriers to great education for all students  rather than working hard to make it possible for kids to succeed DESPITE those barriers, which disproportionately affect some kids more than others.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ab68700dd1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ab68700dd1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way to think about it is </a:t>
            </a:r>
            <a:endParaRPr/>
          </a:p>
          <a:p>
            <a:pPr marL="0" lvl="0" indent="0" algn="l" rtl="0">
              <a:lnSpc>
                <a:spcPct val="115000"/>
              </a:lnSpc>
              <a:spcBef>
                <a:spcPts val="0"/>
              </a:spcBef>
              <a:spcAft>
                <a:spcPts val="1600"/>
              </a:spcAft>
              <a:buClr>
                <a:schemeClr val="dk1"/>
              </a:buClr>
              <a:buSzPts val="1100"/>
              <a:buFont typeface="Arial"/>
              <a:buNone/>
            </a:pPr>
            <a:r>
              <a:rPr lang="en">
                <a:solidFill>
                  <a:schemeClr val="dk1"/>
                </a:solidFill>
              </a:rPr>
              <a:t>If we declare all students regardless of background should have access to the exact same opportunities that is </a:t>
            </a:r>
            <a:r>
              <a:rPr lang="en" b="1">
                <a:solidFill>
                  <a:schemeClr val="dk1"/>
                </a:solidFill>
              </a:rPr>
              <a:t>equality.  Equity</a:t>
            </a:r>
            <a:r>
              <a:rPr lang="en">
                <a:solidFill>
                  <a:schemeClr val="dk1"/>
                </a:solidFill>
              </a:rPr>
              <a:t> is acknowledging students’ differences and giving them what they need to be successful.  </a:t>
            </a:r>
            <a:r>
              <a:rPr lang="en" b="1">
                <a:solidFill>
                  <a:schemeClr val="dk1"/>
                </a:solidFill>
              </a:rPr>
              <a:t>Equity</a:t>
            </a:r>
            <a:r>
              <a:rPr lang="en">
                <a:solidFill>
                  <a:schemeClr val="dk1"/>
                </a:solidFill>
              </a:rPr>
              <a:t> focuses on outcomes. </a:t>
            </a:r>
            <a:r>
              <a:rPr lang="en" b="1">
                <a:solidFill>
                  <a:schemeClr val="dk1"/>
                </a:solidFill>
              </a:rPr>
              <a:t>Equity</a:t>
            </a:r>
            <a:r>
              <a:rPr lang="en">
                <a:solidFill>
                  <a:schemeClr val="dk1"/>
                </a:solidFill>
              </a:rPr>
              <a:t> is a commitment to giving every student what he or she needs so they can participate fully in educational opportunities.The focus of </a:t>
            </a:r>
            <a:r>
              <a:rPr lang="en" b="1">
                <a:solidFill>
                  <a:schemeClr val="dk1"/>
                </a:solidFill>
              </a:rPr>
              <a:t>equity</a:t>
            </a:r>
            <a:r>
              <a:rPr lang="en">
                <a:solidFill>
                  <a:schemeClr val="dk1"/>
                </a:solidFill>
              </a:rPr>
              <a:t> work in schools must be to remove the barriers that limit the success for ALL children.</a:t>
            </a:r>
            <a:endParaRPr sz="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ab68700dd1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ab68700dd1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may say, what can we as a board do? The first thing is to hold up a mirror and ask yourself a few questions. </a:t>
            </a:r>
            <a:endParaRPr/>
          </a:p>
          <a:p>
            <a:pPr marL="0" lvl="0" indent="0" algn="l" rtl="0">
              <a:spcBef>
                <a:spcPts val="0"/>
              </a:spcBef>
              <a:spcAft>
                <a:spcPts val="0"/>
              </a:spcAft>
              <a:buClr>
                <a:schemeClr val="dk1"/>
              </a:buClr>
              <a:buSzPts val="1100"/>
              <a:buFont typeface="Arial"/>
              <a:buNone/>
            </a:pPr>
            <a:r>
              <a:rPr lang="en">
                <a:solidFill>
                  <a:schemeClr val="dk1"/>
                </a:solidFill>
              </a:rPr>
              <a:t>Is our school’s reputation being negatively or positively impacted by our board’s current composition vis-à-vis diversity?</a:t>
            </a:r>
            <a:br>
              <a:rPr lang="en">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What are we doing/can be done to cultivate a deeper understanding of the community, families and students that we serve and bringing their perspectives, needs, feedback, and priorities into our strategic boardroom discussions?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Are we ever at risk of making decisions without fully understanding how these decisions may affect those we serve?</a:t>
            </a:r>
            <a:br>
              <a:rPr lang="en">
                <a:solidFill>
                  <a:schemeClr val="dk1"/>
                </a:solidFill>
              </a:rPr>
            </a:br>
            <a:r>
              <a:rPr lang="en">
                <a:solidFill>
                  <a:schemeClr val="dk1"/>
                </a:solidFill>
              </a:rPr>
              <a:t>How? In what situations? Examples?</a:t>
            </a:r>
            <a:br>
              <a:rPr lang="en">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we were to make a deeper commitment to DEI, specifically equity, what would that mean for our mission, our work, and the students we serve?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b33e5c00eb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b33e5c00e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Again, if the goal is equitable outcomes for all students then your role as a board is to review data and ask questions. Start with:</a:t>
            </a:r>
            <a:endParaRPr/>
          </a:p>
          <a:p>
            <a:pPr marL="457200" lvl="0" indent="-298450" algn="l" rtl="0">
              <a:lnSpc>
                <a:spcPct val="115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Who thrives at this school? Who struggles? </a:t>
            </a:r>
            <a:endParaRPr>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Does enrollment in advanced classes represent a diverse body of students?</a:t>
            </a:r>
            <a:endParaRPr>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Are interventions offered for struggling students? If so, are they effective? </a:t>
            </a:r>
            <a:endParaRPr>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Is there evidence of equitable outcomes? </a:t>
            </a:r>
            <a:endParaRPr>
              <a:solidFill>
                <a:schemeClr val="dk1"/>
              </a:solidFill>
              <a:latin typeface="Poppins"/>
              <a:ea typeface="Poppins"/>
              <a:cs typeface="Poppins"/>
              <a:sym typeface="Poppins"/>
            </a:endParaRPr>
          </a:p>
          <a:p>
            <a:pPr marL="457200" lvl="0" indent="-298450" algn="l" rtl="0">
              <a:lnSpc>
                <a:spcPct val="115000"/>
              </a:lnSpc>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Is there evidence of inequitable outcomes?</a:t>
            </a:r>
            <a:endParaRPr>
              <a:solidFill>
                <a:schemeClr val="dk1"/>
              </a:solidFill>
              <a:latin typeface="Poppins"/>
              <a:ea typeface="Poppins"/>
              <a:cs typeface="Poppins"/>
              <a:sym typeface="Poppins"/>
            </a:endParaRPr>
          </a:p>
          <a:p>
            <a:pPr marL="0" lvl="0" indent="0" algn="l" rtl="0">
              <a:spcBef>
                <a:spcPts val="160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ab68700dd1_0_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ab68700dd1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of your schools engage in equity work, but often it doesn’t rise to the board level. </a:t>
            </a:r>
            <a:endParaRPr/>
          </a:p>
          <a:p>
            <a:pPr marL="0" lvl="0" indent="0" algn="l" rtl="0">
              <a:spcBef>
                <a:spcPts val="0"/>
              </a:spcBef>
              <a:spcAft>
                <a:spcPts val="0"/>
              </a:spcAft>
              <a:buNone/>
            </a:pPr>
            <a:r>
              <a:rPr lang="en"/>
              <a:t>First, ask your school leader what work is being done around anti-racist policies, culturally relevant curriculum, engaging meaningfully with the community, contracting with minority owned businesses? </a:t>
            </a:r>
            <a:endParaRPr/>
          </a:p>
          <a:p>
            <a:pPr marL="0" lvl="0" indent="0" algn="l" rtl="0">
              <a:spcBef>
                <a:spcPts val="0"/>
              </a:spcBef>
              <a:spcAft>
                <a:spcPts val="0"/>
              </a:spcAft>
              <a:buNone/>
            </a:pPr>
            <a:r>
              <a:rPr lang="en"/>
              <a:t>When you are ready to dive in to equity work, we suggest these six steps. </a:t>
            </a:r>
            <a:endParaRPr/>
          </a:p>
          <a:p>
            <a:pPr marL="0" lvl="0" indent="0" algn="l" rtl="0">
              <a:spcBef>
                <a:spcPts val="0"/>
              </a:spcBef>
              <a:spcAft>
                <a:spcPts val="0"/>
              </a:spcAft>
              <a:buNone/>
            </a:pPr>
            <a:r>
              <a:rPr lang="en"/>
              <a:t>Identify your why</a:t>
            </a:r>
            <a:endParaRPr/>
          </a:p>
          <a:p>
            <a:pPr marL="0" lvl="0" indent="0" algn="l" rtl="0">
              <a:spcBef>
                <a:spcPts val="0"/>
              </a:spcBef>
              <a:spcAft>
                <a:spcPts val="0"/>
              </a:spcAft>
              <a:buNone/>
            </a:pPr>
            <a:r>
              <a:rPr lang="en"/>
              <a:t>Build awareness</a:t>
            </a:r>
            <a:endParaRPr/>
          </a:p>
          <a:p>
            <a:pPr marL="0" lvl="0" indent="0" algn="l" rtl="0">
              <a:spcBef>
                <a:spcPts val="0"/>
              </a:spcBef>
              <a:spcAft>
                <a:spcPts val="0"/>
              </a:spcAft>
              <a:buNone/>
            </a:pPr>
            <a:r>
              <a:rPr lang="en"/>
              <a:t>Conduct analysis</a:t>
            </a:r>
            <a:endParaRPr/>
          </a:p>
          <a:p>
            <a:pPr marL="0" lvl="0" indent="0" algn="l" rtl="0">
              <a:spcBef>
                <a:spcPts val="0"/>
              </a:spcBef>
              <a:spcAft>
                <a:spcPts val="0"/>
              </a:spcAft>
              <a:buNone/>
            </a:pPr>
            <a:r>
              <a:rPr lang="en"/>
              <a:t>Take action</a:t>
            </a:r>
            <a:endParaRPr/>
          </a:p>
          <a:p>
            <a:pPr marL="0" lvl="0" indent="0" algn="l" rtl="0">
              <a:spcBef>
                <a:spcPts val="0"/>
              </a:spcBef>
              <a:spcAft>
                <a:spcPts val="0"/>
              </a:spcAft>
              <a:buNone/>
            </a:pPr>
            <a:r>
              <a:rPr lang="en"/>
              <a:t>Build Accountability</a:t>
            </a:r>
            <a:endParaRPr/>
          </a:p>
          <a:p>
            <a:pPr marL="0" lvl="0" indent="0" algn="l" rtl="0">
              <a:spcBef>
                <a:spcPts val="0"/>
              </a:spcBef>
              <a:spcAft>
                <a:spcPts val="0"/>
              </a:spcAft>
              <a:buNone/>
            </a:pPr>
            <a:r>
              <a:rPr lang="en"/>
              <a:t>Determine Impact</a:t>
            </a:r>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acf913ca6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acf913ca6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schools put out a Black Lives Matter statement. Did yours? What was that process? How was the board involved in it? How did it connect to your WHY?</a:t>
            </a:r>
            <a:endParaRPr/>
          </a:p>
          <a:p>
            <a:pPr marL="0" lvl="0" indent="0" algn="l" rtl="0">
              <a:spcBef>
                <a:spcPts val="0"/>
              </a:spcBef>
              <a:spcAft>
                <a:spcPts val="0"/>
              </a:spcAft>
              <a:buNone/>
            </a:pPr>
            <a:endParaRPr/>
          </a:p>
          <a:p>
            <a:pPr marL="0" lvl="0" indent="0" algn="l" rtl="0">
              <a:spcBef>
                <a:spcPts val="0"/>
              </a:spcBef>
              <a:spcAft>
                <a:spcPts val="0"/>
              </a:spcAft>
              <a:buNone/>
            </a:pPr>
            <a:r>
              <a:rPr lang="en"/>
              <a:t>Take time with your board and ask:</a:t>
            </a:r>
            <a:endParaRPr/>
          </a:p>
          <a:p>
            <a:pPr marL="457200" lvl="0" indent="-298450" algn="l" rtl="0">
              <a:lnSpc>
                <a:spcPct val="150000"/>
              </a:lnSpc>
              <a:spcBef>
                <a:spcPts val="0"/>
              </a:spcBef>
              <a:spcAft>
                <a:spcPts val="0"/>
              </a:spcAft>
              <a:buClr>
                <a:schemeClr val="dk1"/>
              </a:buClr>
              <a:buSzPts val="1100"/>
              <a:buFont typeface="Poppins"/>
              <a:buChar char="●"/>
            </a:pPr>
            <a:r>
              <a:rPr lang="en">
                <a:solidFill>
                  <a:schemeClr val="dk1"/>
                </a:solidFill>
              </a:rPr>
              <a:t>Why does deepening our focus and expertise/competence on equity </a:t>
            </a:r>
            <a:r>
              <a:rPr lang="en" b="1" i="1">
                <a:solidFill>
                  <a:schemeClr val="dk1"/>
                </a:solidFill>
              </a:rPr>
              <a:t>make sense for us</a:t>
            </a:r>
            <a:r>
              <a:rPr lang="en">
                <a:solidFill>
                  <a:schemeClr val="dk1"/>
                </a:solidFill>
              </a:rPr>
              <a:t>?</a:t>
            </a:r>
            <a:endParaRPr>
              <a:solidFill>
                <a:schemeClr val="dk1"/>
              </a:solidFill>
            </a:endParaRPr>
          </a:p>
          <a:p>
            <a:pPr marL="457200" lvl="0" indent="-298450" algn="l" rtl="0">
              <a:lnSpc>
                <a:spcPct val="150000"/>
              </a:lnSpc>
              <a:spcBef>
                <a:spcPts val="0"/>
              </a:spcBef>
              <a:spcAft>
                <a:spcPts val="0"/>
              </a:spcAft>
              <a:buClr>
                <a:schemeClr val="dk1"/>
              </a:buClr>
              <a:buSzPts val="1100"/>
              <a:buFont typeface="Poppins"/>
              <a:buChar char="●"/>
            </a:pPr>
            <a:r>
              <a:rPr lang="en" b="1" i="1">
                <a:solidFill>
                  <a:schemeClr val="dk1"/>
                </a:solidFill>
              </a:rPr>
              <a:t>Why</a:t>
            </a:r>
            <a:r>
              <a:rPr lang="en">
                <a:solidFill>
                  <a:schemeClr val="dk1"/>
                </a:solidFill>
              </a:rPr>
              <a:t> is </a:t>
            </a:r>
            <a:r>
              <a:rPr lang="en" b="1" i="1">
                <a:solidFill>
                  <a:schemeClr val="dk1"/>
                </a:solidFill>
              </a:rPr>
              <a:t>now</a:t>
            </a:r>
            <a:r>
              <a:rPr lang="en">
                <a:solidFill>
                  <a:schemeClr val="dk1"/>
                </a:solidFill>
              </a:rPr>
              <a:t> the right time to focus on equity in governance?</a:t>
            </a:r>
            <a:endParaRPr>
              <a:solidFill>
                <a:schemeClr val="dk1"/>
              </a:solidFill>
            </a:endParaRPr>
          </a:p>
          <a:p>
            <a:pPr marL="457200" lvl="0" indent="-298450" algn="l" rtl="0">
              <a:lnSpc>
                <a:spcPct val="150000"/>
              </a:lnSpc>
              <a:spcBef>
                <a:spcPts val="0"/>
              </a:spcBef>
              <a:spcAft>
                <a:spcPts val="0"/>
              </a:spcAft>
              <a:buClr>
                <a:schemeClr val="dk1"/>
              </a:buClr>
              <a:buSzPts val="1100"/>
              <a:buFont typeface="Poppins"/>
              <a:buChar char="●"/>
            </a:pPr>
            <a:r>
              <a:rPr lang="en">
                <a:solidFill>
                  <a:schemeClr val="dk1"/>
                </a:solidFill>
              </a:rPr>
              <a:t>How do our </a:t>
            </a:r>
            <a:r>
              <a:rPr lang="en" b="1" i="1">
                <a:solidFill>
                  <a:schemeClr val="dk1"/>
                </a:solidFill>
              </a:rPr>
              <a:t>mission and values align with equity</a:t>
            </a:r>
            <a:r>
              <a:rPr lang="en">
                <a:solidFill>
                  <a:schemeClr val="dk1"/>
                </a:solidFill>
              </a:rPr>
              <a:t>-focused </a:t>
            </a:r>
            <a:r>
              <a:rPr lang="en" b="1" i="1">
                <a:solidFill>
                  <a:schemeClr val="dk1"/>
                </a:solidFill>
              </a:rPr>
              <a:t>governance</a:t>
            </a:r>
            <a:r>
              <a:rPr lang="en">
                <a:solidFill>
                  <a:schemeClr val="dk1"/>
                </a:solidFill>
              </a:rPr>
              <a:t>?</a:t>
            </a:r>
            <a:endParaRPr>
              <a:solidFill>
                <a:schemeClr val="dk1"/>
              </a:solidFill>
            </a:endParaRPr>
          </a:p>
          <a:p>
            <a:pPr marL="457200" lvl="0" indent="-298450" algn="l" rtl="0">
              <a:lnSpc>
                <a:spcPct val="150000"/>
              </a:lnSpc>
              <a:spcBef>
                <a:spcPts val="0"/>
              </a:spcBef>
              <a:spcAft>
                <a:spcPts val="0"/>
              </a:spcAft>
              <a:buClr>
                <a:schemeClr val="dk1"/>
              </a:buClr>
              <a:buSzPts val="1100"/>
              <a:buFont typeface="Poppins"/>
              <a:buChar char="●"/>
            </a:pPr>
            <a:r>
              <a:rPr lang="en">
                <a:solidFill>
                  <a:schemeClr val="dk1"/>
                </a:solidFill>
              </a:rPr>
              <a:t>What’s happening related to </a:t>
            </a:r>
            <a:r>
              <a:rPr lang="en" b="1" i="1">
                <a:solidFill>
                  <a:schemeClr val="dk1"/>
                </a:solidFill>
              </a:rPr>
              <a:t>equity in our organization? Region? Nationally</a:t>
            </a:r>
            <a:r>
              <a:rPr lang="en">
                <a:solidFill>
                  <a:schemeClr val="dk1"/>
                </a:solidFill>
              </a:rPr>
              <a:t>?</a:t>
            </a:r>
            <a:endParaRPr>
              <a:solidFill>
                <a:schemeClr val="dk1"/>
              </a:solidFill>
            </a:endParaRPr>
          </a:p>
          <a:p>
            <a:pPr marL="457200" lvl="0" indent="-298450" algn="l" rtl="0">
              <a:lnSpc>
                <a:spcPct val="150000"/>
              </a:lnSpc>
              <a:spcBef>
                <a:spcPts val="0"/>
              </a:spcBef>
              <a:spcAft>
                <a:spcPts val="0"/>
              </a:spcAft>
              <a:buClr>
                <a:schemeClr val="dk1"/>
              </a:buClr>
              <a:buSzPts val="1100"/>
              <a:buFont typeface="Poppins"/>
              <a:buChar char="●"/>
            </a:pPr>
            <a:r>
              <a:rPr lang="en">
                <a:solidFill>
                  <a:schemeClr val="dk1"/>
                </a:solidFill>
              </a:rPr>
              <a:t>What can/will </a:t>
            </a:r>
            <a:r>
              <a:rPr lang="en" b="1" i="1">
                <a:solidFill>
                  <a:schemeClr val="dk1"/>
                </a:solidFill>
              </a:rPr>
              <a:t>sustain</a:t>
            </a:r>
            <a:r>
              <a:rPr lang="en">
                <a:solidFill>
                  <a:schemeClr val="dk1"/>
                </a:solidFill>
              </a:rPr>
              <a:t> the WHY?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cf913ca6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acf913ca6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Build Awareness</a:t>
            </a:r>
            <a:endParaRPr/>
          </a:p>
          <a:p>
            <a:pPr marL="0" lvl="0" indent="0" algn="l" rtl="0">
              <a:spcBef>
                <a:spcPts val="0"/>
              </a:spcBef>
              <a:spcAft>
                <a:spcPts val="0"/>
              </a:spcAft>
              <a:buNone/>
            </a:pPr>
            <a:r>
              <a:rPr lang="en"/>
              <a:t>Understand </a:t>
            </a:r>
            <a:r>
              <a:rPr lang="en">
                <a:solidFill>
                  <a:schemeClr val="dk1"/>
                </a:solidFill>
              </a:rPr>
              <a:t>What </a:t>
            </a:r>
            <a:r>
              <a:rPr lang="en" b="1" i="1">
                <a:solidFill>
                  <a:schemeClr val="dk1"/>
                </a:solidFill>
              </a:rPr>
              <a:t>effort/initiatives</a:t>
            </a:r>
            <a:r>
              <a:rPr lang="en">
                <a:solidFill>
                  <a:schemeClr val="dk1"/>
                </a:solidFill>
              </a:rPr>
              <a:t> have been identified or undertaken </a:t>
            </a:r>
            <a:r>
              <a:rPr lang="en" b="1" i="1">
                <a:solidFill>
                  <a:schemeClr val="dk1"/>
                </a:solidFill>
              </a:rPr>
              <a:t>at</a:t>
            </a:r>
            <a:r>
              <a:rPr lang="en">
                <a:solidFill>
                  <a:schemeClr val="dk1"/>
                </a:solidFill>
              </a:rPr>
              <a:t> your </a:t>
            </a:r>
            <a:r>
              <a:rPr lang="en" b="1" i="1">
                <a:solidFill>
                  <a:schemeClr val="dk1"/>
                </a:solidFill>
              </a:rPr>
              <a:t>school</a:t>
            </a:r>
            <a:r>
              <a:rPr lang="en">
                <a:solidFill>
                  <a:schemeClr val="dk1"/>
                </a:solidFill>
              </a:rPr>
              <a:t>?</a:t>
            </a:r>
            <a:endParaRPr>
              <a:solidFill>
                <a:schemeClr val="dk1"/>
              </a:solidFill>
            </a:endParaRPr>
          </a:p>
          <a:p>
            <a:pPr marL="457200" lvl="0" indent="-298450" algn="l" rtl="0">
              <a:lnSpc>
                <a:spcPct val="150000"/>
              </a:lnSpc>
              <a:spcBef>
                <a:spcPts val="0"/>
              </a:spcBef>
              <a:spcAft>
                <a:spcPts val="0"/>
              </a:spcAft>
              <a:buClr>
                <a:schemeClr val="dk1"/>
              </a:buClr>
              <a:buSzPts val="1100"/>
              <a:buFont typeface="Poppins"/>
              <a:buChar char="●"/>
            </a:pPr>
            <a:r>
              <a:rPr lang="en">
                <a:solidFill>
                  <a:schemeClr val="dk1"/>
                </a:solidFill>
              </a:rPr>
              <a:t>What has been the </a:t>
            </a:r>
            <a:r>
              <a:rPr lang="en" b="1" i="1">
                <a:solidFill>
                  <a:schemeClr val="dk1"/>
                </a:solidFill>
              </a:rPr>
              <a:t>outcomes of those efforts</a:t>
            </a:r>
            <a:r>
              <a:rPr lang="en">
                <a:solidFill>
                  <a:schemeClr val="dk1"/>
                </a:solidFill>
              </a:rPr>
              <a:t>?</a:t>
            </a:r>
            <a:endParaRPr>
              <a:solidFill>
                <a:schemeClr val="dk1"/>
              </a:solidFill>
            </a:endParaRPr>
          </a:p>
          <a:p>
            <a:pPr marL="457200" lvl="0" indent="-298450" algn="l" rtl="0">
              <a:lnSpc>
                <a:spcPct val="150000"/>
              </a:lnSpc>
              <a:spcBef>
                <a:spcPts val="0"/>
              </a:spcBef>
              <a:spcAft>
                <a:spcPts val="0"/>
              </a:spcAft>
              <a:buClr>
                <a:schemeClr val="dk1"/>
              </a:buClr>
              <a:buSzPts val="1100"/>
              <a:buFont typeface="Poppins"/>
              <a:buChar char="●"/>
            </a:pPr>
            <a:r>
              <a:rPr lang="en">
                <a:solidFill>
                  <a:schemeClr val="dk1"/>
                </a:solidFill>
              </a:rPr>
              <a:t>What do our </a:t>
            </a:r>
            <a:r>
              <a:rPr lang="en" b="1" i="1">
                <a:solidFill>
                  <a:schemeClr val="dk1"/>
                </a:solidFill>
              </a:rPr>
              <a:t>stakeholders believe? Need? Want</a:t>
            </a:r>
            <a:r>
              <a:rPr lang="en">
                <a:solidFill>
                  <a:schemeClr val="dk1"/>
                </a:solidFill>
              </a:rPr>
              <a:t>?</a:t>
            </a:r>
            <a:endParaRPr>
              <a:solidFill>
                <a:schemeClr val="dk1"/>
              </a:solidFill>
            </a:endParaRPr>
          </a:p>
          <a:p>
            <a:pPr marL="0" lvl="0" indent="0" algn="l" rtl="0">
              <a:lnSpc>
                <a:spcPct val="150000"/>
              </a:lnSpc>
              <a:spcBef>
                <a:spcPts val="2000"/>
              </a:spcBef>
              <a:spcAft>
                <a:spcPts val="200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acf913ca6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acf913ca6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 the data and analyze it.</a:t>
            </a:r>
            <a:endParaRPr/>
          </a:p>
          <a:p>
            <a:pPr marL="457200" lvl="0" indent="-298450" algn="l" rtl="0">
              <a:lnSpc>
                <a:spcPct val="150000"/>
              </a:lnSpc>
              <a:spcBef>
                <a:spcPts val="0"/>
              </a:spcBef>
              <a:spcAft>
                <a:spcPts val="0"/>
              </a:spcAft>
              <a:buClr>
                <a:schemeClr val="dk1"/>
              </a:buClr>
              <a:buSzPts val="1100"/>
              <a:buFont typeface="Poppins"/>
              <a:buChar char="●"/>
            </a:pPr>
            <a:r>
              <a:rPr lang="en">
                <a:solidFill>
                  <a:schemeClr val="dk1"/>
                </a:solidFill>
              </a:rPr>
              <a:t>What do we/others </a:t>
            </a:r>
            <a:r>
              <a:rPr lang="en" b="1" i="1">
                <a:solidFill>
                  <a:schemeClr val="dk1"/>
                </a:solidFill>
              </a:rPr>
              <a:t>say/think </a:t>
            </a:r>
            <a:r>
              <a:rPr lang="en">
                <a:solidFill>
                  <a:schemeClr val="dk1"/>
                </a:solidFill>
              </a:rPr>
              <a:t>about </a:t>
            </a:r>
            <a:r>
              <a:rPr lang="en" b="1" i="1">
                <a:solidFill>
                  <a:schemeClr val="dk1"/>
                </a:solidFill>
              </a:rPr>
              <a:t>what’s going on</a:t>
            </a:r>
            <a:r>
              <a:rPr lang="en">
                <a:solidFill>
                  <a:schemeClr val="dk1"/>
                </a:solidFill>
              </a:rPr>
              <a:t>?</a:t>
            </a:r>
            <a:endParaRPr>
              <a:solidFill>
                <a:schemeClr val="dk1"/>
              </a:solidFill>
            </a:endParaRPr>
          </a:p>
          <a:p>
            <a:pPr marL="457200" lvl="0" indent="-298450" algn="l" rtl="0">
              <a:lnSpc>
                <a:spcPct val="150000"/>
              </a:lnSpc>
              <a:spcBef>
                <a:spcPts val="0"/>
              </a:spcBef>
              <a:spcAft>
                <a:spcPts val="0"/>
              </a:spcAft>
              <a:buClr>
                <a:schemeClr val="dk1"/>
              </a:buClr>
              <a:buSzPts val="1100"/>
              <a:buFont typeface="Poppins"/>
              <a:buChar char="●"/>
            </a:pPr>
            <a:r>
              <a:rPr lang="en">
                <a:solidFill>
                  <a:schemeClr val="dk1"/>
                </a:solidFill>
              </a:rPr>
              <a:t>How do we/others </a:t>
            </a:r>
            <a:r>
              <a:rPr lang="en" b="1" i="1">
                <a:solidFill>
                  <a:schemeClr val="dk1"/>
                </a:solidFill>
              </a:rPr>
              <a:t>interpret what’s going on</a:t>
            </a:r>
            <a:r>
              <a:rPr lang="en">
                <a:solidFill>
                  <a:schemeClr val="dk1"/>
                </a:solidFill>
              </a:rPr>
              <a:t>?</a:t>
            </a:r>
            <a:endParaRPr>
              <a:solidFill>
                <a:schemeClr val="dk1"/>
              </a:solidFill>
            </a:endParaRPr>
          </a:p>
          <a:p>
            <a:pPr marL="457200" lvl="0" indent="-298450" algn="l" rtl="0">
              <a:lnSpc>
                <a:spcPct val="150000"/>
              </a:lnSpc>
              <a:spcBef>
                <a:spcPts val="0"/>
              </a:spcBef>
              <a:spcAft>
                <a:spcPts val="0"/>
              </a:spcAft>
              <a:buClr>
                <a:schemeClr val="dk1"/>
              </a:buClr>
              <a:buSzPts val="1100"/>
              <a:buFont typeface="Poppins"/>
              <a:buChar char="●"/>
            </a:pPr>
            <a:r>
              <a:rPr lang="en">
                <a:solidFill>
                  <a:schemeClr val="dk1"/>
                </a:solidFill>
              </a:rPr>
              <a:t>Where do you/others </a:t>
            </a:r>
            <a:r>
              <a:rPr lang="en" b="1" i="1">
                <a:solidFill>
                  <a:schemeClr val="dk1"/>
                </a:solidFill>
              </a:rPr>
              <a:t>think you should be</a:t>
            </a:r>
            <a:r>
              <a:rPr lang="en">
                <a:solidFill>
                  <a:schemeClr val="dk1"/>
                </a:solidFill>
              </a:rPr>
              <a:t>?</a:t>
            </a:r>
            <a:endParaRPr>
              <a:solidFill>
                <a:schemeClr val="dk1"/>
              </a:solidFill>
            </a:endParaRPr>
          </a:p>
          <a:p>
            <a:pPr marL="457200" lvl="0" indent="-298450" algn="l" rtl="0">
              <a:lnSpc>
                <a:spcPct val="150000"/>
              </a:lnSpc>
              <a:spcBef>
                <a:spcPts val="0"/>
              </a:spcBef>
              <a:spcAft>
                <a:spcPts val="0"/>
              </a:spcAft>
              <a:buClr>
                <a:schemeClr val="dk1"/>
              </a:buClr>
              <a:buSzPts val="1100"/>
              <a:buFont typeface="Poppins"/>
              <a:buChar char="●"/>
            </a:pPr>
            <a:r>
              <a:rPr lang="en">
                <a:solidFill>
                  <a:schemeClr val="dk1"/>
                </a:solidFill>
              </a:rPr>
              <a:t>What </a:t>
            </a:r>
            <a:r>
              <a:rPr lang="en" b="1" i="1">
                <a:solidFill>
                  <a:schemeClr val="dk1"/>
                </a:solidFill>
              </a:rPr>
              <a:t>patterns</a:t>
            </a:r>
            <a:r>
              <a:rPr lang="en">
                <a:solidFill>
                  <a:schemeClr val="dk1"/>
                </a:solidFill>
              </a:rPr>
              <a:t> do you see?</a:t>
            </a:r>
            <a:endParaRPr>
              <a:solidFill>
                <a:schemeClr val="dk1"/>
              </a:solidFill>
            </a:endParaRPr>
          </a:p>
          <a:p>
            <a:pPr marL="457200" lvl="0" indent="-298450" algn="l" rtl="0">
              <a:lnSpc>
                <a:spcPct val="150000"/>
              </a:lnSpc>
              <a:spcBef>
                <a:spcPts val="0"/>
              </a:spcBef>
              <a:spcAft>
                <a:spcPts val="0"/>
              </a:spcAft>
              <a:buClr>
                <a:schemeClr val="dk1"/>
              </a:buClr>
              <a:buSzPts val="1100"/>
              <a:buFont typeface="Poppins"/>
              <a:buChar char="●"/>
            </a:pPr>
            <a:r>
              <a:rPr lang="en">
                <a:solidFill>
                  <a:schemeClr val="dk1"/>
                </a:solidFill>
              </a:rPr>
              <a:t>What </a:t>
            </a:r>
            <a:r>
              <a:rPr lang="en" b="1" i="1">
                <a:solidFill>
                  <a:schemeClr val="dk1"/>
                </a:solidFill>
              </a:rPr>
              <a:t>strengths and gaps</a:t>
            </a:r>
            <a:r>
              <a:rPr lang="en">
                <a:solidFill>
                  <a:schemeClr val="dk1"/>
                </a:solidFill>
              </a:rPr>
              <a:t> exist?</a:t>
            </a:r>
            <a:endParaRPr>
              <a:solidFill>
                <a:schemeClr val="dk1"/>
              </a:solidFill>
            </a:endParaRPr>
          </a:p>
          <a:p>
            <a:pPr marL="457200" lvl="0" indent="-298450" algn="l" rtl="0">
              <a:lnSpc>
                <a:spcPct val="150000"/>
              </a:lnSpc>
              <a:spcBef>
                <a:spcPts val="0"/>
              </a:spcBef>
              <a:spcAft>
                <a:spcPts val="0"/>
              </a:spcAft>
              <a:buClr>
                <a:schemeClr val="dk1"/>
              </a:buClr>
              <a:buSzPts val="1100"/>
              <a:buFont typeface="Poppins"/>
              <a:buChar char="●"/>
            </a:pPr>
            <a:r>
              <a:rPr lang="en">
                <a:solidFill>
                  <a:schemeClr val="dk1"/>
                </a:solidFill>
              </a:rPr>
              <a:t>What are the </a:t>
            </a:r>
            <a:r>
              <a:rPr lang="en" b="1" i="1">
                <a:solidFill>
                  <a:schemeClr val="dk1"/>
                </a:solidFill>
              </a:rPr>
              <a:t>highest priorities</a:t>
            </a:r>
            <a:r>
              <a:rPr lang="en">
                <a:solidFill>
                  <a:schemeClr val="dk1"/>
                </a:solidFill>
              </a:rPr>
              <a:t> for the </a:t>
            </a:r>
            <a:r>
              <a:rPr lang="en" b="1" i="1">
                <a:solidFill>
                  <a:schemeClr val="dk1"/>
                </a:solidFill>
              </a:rPr>
              <a:t>board</a:t>
            </a:r>
            <a:r>
              <a:rPr lang="en">
                <a:solidFill>
                  <a:schemeClr val="dk1"/>
                </a:solidFill>
              </a:rPr>
              <a:t>? </a:t>
            </a:r>
            <a:r>
              <a:rPr lang="en" b="1" i="1">
                <a:solidFill>
                  <a:schemeClr val="dk1"/>
                </a:solidFill>
              </a:rPr>
              <a:t>Others</a:t>
            </a:r>
            <a:r>
              <a:rPr lang="en">
                <a:solidFill>
                  <a:schemeClr val="dk1"/>
                </a:solidFill>
              </a:rPr>
              <a:t>? Are there </a:t>
            </a:r>
            <a:r>
              <a:rPr lang="en" b="1" i="1">
                <a:solidFill>
                  <a:schemeClr val="dk1"/>
                </a:solidFill>
              </a:rPr>
              <a:t>conflicts</a:t>
            </a:r>
            <a:r>
              <a:rPr lang="en">
                <a:solidFill>
                  <a:schemeClr val="dk1"/>
                </a:solidFill>
              </a:rPr>
              <a:t>?</a:t>
            </a:r>
            <a:endParaRPr>
              <a:solidFill>
                <a:schemeClr val="dk1"/>
              </a:solidFill>
            </a:endParaRPr>
          </a:p>
          <a:p>
            <a:pPr marL="457200" lvl="0" indent="-298450" algn="l" rtl="0">
              <a:lnSpc>
                <a:spcPct val="150000"/>
              </a:lnSpc>
              <a:spcBef>
                <a:spcPts val="0"/>
              </a:spcBef>
              <a:spcAft>
                <a:spcPts val="0"/>
              </a:spcAft>
              <a:buClr>
                <a:schemeClr val="dk1"/>
              </a:buClr>
              <a:buSzPts val="1100"/>
              <a:buFont typeface="Arial"/>
              <a:buChar char="●"/>
            </a:pPr>
            <a:r>
              <a:rPr lang="en" i="1">
                <a:solidFill>
                  <a:schemeClr val="dk1"/>
                </a:solidFill>
              </a:rPr>
              <a:t>Consider drafting a summary of findings, analysis and conclusions.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ab68700dd1_0_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training has five outcomes. First, you will understand the legal and HR definition of non-descrimination. Second you will Understand the Crown act and what it means. Third you will recognize appropriate recruitment, enrollment and discipline policies and practices.  Fourth, you will comprehend the board’s role in ensuring students with special needs are welcome and the school is compliant. Last, you will learn how to adapt and apply a racial equity lens to your board practices.</a:t>
            </a:r>
            <a:endParaRPr/>
          </a:p>
        </p:txBody>
      </p:sp>
      <p:sp>
        <p:nvSpPr>
          <p:cNvPr id="76" name="Google Shape;76;gab68700dd1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cf913ca6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cf913ca6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action</a:t>
            </a:r>
            <a:endParaRPr/>
          </a:p>
          <a:p>
            <a:pPr marL="0" lvl="0" indent="0" algn="l" rtl="0">
              <a:spcBef>
                <a:spcPts val="0"/>
              </a:spcBef>
              <a:spcAft>
                <a:spcPts val="0"/>
              </a:spcAft>
              <a:buNone/>
            </a:pPr>
            <a:r>
              <a:rPr lang="en"/>
              <a:t>Start by crafting an equity vision AND engaging stakeholders in that effort</a:t>
            </a:r>
            <a:endParaRPr/>
          </a:p>
          <a:p>
            <a:pPr marL="0" lvl="0" indent="0" algn="l" rtl="0">
              <a:spcBef>
                <a:spcPts val="0"/>
              </a:spcBef>
              <a:spcAft>
                <a:spcPts val="0"/>
              </a:spcAft>
              <a:buNone/>
            </a:pPr>
            <a:r>
              <a:rPr lang="en"/>
              <a:t>Then identify your priorities</a:t>
            </a:r>
            <a:endParaRPr/>
          </a:p>
          <a:p>
            <a:pPr marL="0" lvl="0" indent="0" algn="l" rtl="0">
              <a:spcBef>
                <a:spcPts val="0"/>
              </a:spcBef>
              <a:spcAft>
                <a:spcPts val="0"/>
              </a:spcAft>
              <a:buNone/>
            </a:pPr>
            <a:r>
              <a:rPr lang="en"/>
              <a:t>Determine your courses of action to achieve your vision.</a:t>
            </a:r>
            <a:endParaRPr/>
          </a:p>
          <a:p>
            <a:pPr marL="0" lvl="0" indent="0" algn="l" rtl="0">
              <a:spcBef>
                <a:spcPts val="0"/>
              </a:spcBef>
              <a:spcAft>
                <a:spcPts val="0"/>
              </a:spcAft>
              <a:buNone/>
            </a:pPr>
            <a:r>
              <a:rPr lang="en"/>
              <a:t>Develop and implement your plan</a:t>
            </a:r>
            <a:endParaRPr/>
          </a:p>
          <a:p>
            <a:pPr marL="0" lvl="0" indent="0" algn="l" rtl="0">
              <a:spcBef>
                <a:spcPts val="0"/>
              </a:spcBef>
              <a:spcAft>
                <a:spcPts val="0"/>
              </a:spcAft>
              <a:buNone/>
            </a:pPr>
            <a:r>
              <a:rPr lang="en"/>
              <a:t>Treat it like other goals- have metrics, indicators, deadlines </a:t>
            </a:r>
            <a:endParaRPr/>
          </a:p>
          <a:p>
            <a:pPr marL="0" lvl="0" indent="0" algn="l" rtl="0">
              <a:spcBef>
                <a:spcPts val="0"/>
              </a:spcBef>
              <a:spcAft>
                <a:spcPts val="0"/>
              </a:spcAft>
              <a:buNone/>
            </a:pPr>
            <a:r>
              <a:rPr lang="en"/>
              <a:t>Conduct and audit</a:t>
            </a:r>
            <a:endParaRPr/>
          </a:p>
          <a:p>
            <a:pPr marL="0" lvl="0" indent="0" algn="l" rtl="0">
              <a:spcBef>
                <a:spcPts val="0"/>
              </a:spcBef>
              <a:spcAft>
                <a:spcPts val="0"/>
              </a:spcAft>
              <a:buNone/>
            </a:pPr>
            <a:r>
              <a:rPr lang="en"/>
              <a:t>Share progress with stakeholders and get their feedback</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acf913ca6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acf913ca6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 accountability</a:t>
            </a:r>
            <a:endParaRPr/>
          </a:p>
          <a:p>
            <a:pPr marL="0" lvl="0" indent="0" algn="l" rtl="0">
              <a:spcBef>
                <a:spcPts val="0"/>
              </a:spcBef>
              <a:spcAft>
                <a:spcPts val="0"/>
              </a:spcAft>
              <a:buNone/>
            </a:pPr>
            <a:r>
              <a:rPr lang="en"/>
              <a:t>To sustain your commitment, make sure you put structures, practices and processes in place.</a:t>
            </a:r>
            <a:endParaRPr/>
          </a:p>
          <a:p>
            <a:pPr marL="0" lvl="0" indent="0" algn="l" rtl="0">
              <a:spcBef>
                <a:spcPts val="0"/>
              </a:spcBef>
              <a:spcAft>
                <a:spcPts val="0"/>
              </a:spcAft>
              <a:buNone/>
            </a:pPr>
            <a:r>
              <a:rPr lang="en"/>
              <a:t>Put funds toward ongoing learning and development</a:t>
            </a:r>
            <a:endParaRPr/>
          </a:p>
          <a:p>
            <a:pPr marL="0" lvl="0" indent="0" algn="l" rtl="0">
              <a:spcBef>
                <a:spcPts val="0"/>
              </a:spcBef>
              <a:spcAft>
                <a:spcPts val="0"/>
              </a:spcAft>
              <a:buNone/>
            </a:pPr>
            <a:r>
              <a:rPr lang="en"/>
              <a:t>Engage stakeholders</a:t>
            </a:r>
            <a:endParaRPr/>
          </a:p>
          <a:p>
            <a:pPr marL="0" lvl="0" indent="0" algn="l" rtl="0">
              <a:spcBef>
                <a:spcPts val="0"/>
              </a:spcBef>
              <a:spcAft>
                <a:spcPts val="0"/>
              </a:spcAft>
              <a:buNone/>
            </a:pPr>
            <a:r>
              <a:rPr lang="en"/>
              <a:t>And share your progress</a:t>
            </a: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acf913ca61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acf913ca6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 reflect on the impact. Did your efforts reach the intended impact?</a:t>
            </a:r>
            <a:endParaRPr/>
          </a:p>
          <a:p>
            <a:pPr marL="0" lvl="0" indent="0" algn="l" rtl="0">
              <a:spcBef>
                <a:spcPts val="0"/>
              </a:spcBef>
              <a:spcAft>
                <a:spcPts val="0"/>
              </a:spcAft>
              <a:buNone/>
            </a:pPr>
            <a:r>
              <a:rPr lang="en"/>
              <a:t>Did the plan create any unintended impacts for stakeholders?</a:t>
            </a:r>
            <a:endParaRPr/>
          </a:p>
          <a:p>
            <a:pPr marL="0" lvl="0" indent="0" algn="l" rtl="0">
              <a:spcBef>
                <a:spcPts val="0"/>
              </a:spcBef>
              <a:spcAft>
                <a:spcPts val="0"/>
              </a:spcAft>
              <a:buNone/>
            </a:pPr>
            <a:r>
              <a:rPr lang="en"/>
              <a:t>What did you learn?</a:t>
            </a:r>
            <a:endParaRPr/>
          </a:p>
          <a:p>
            <a:pPr marL="0" lvl="0" indent="0" algn="l" rtl="0">
              <a:spcBef>
                <a:spcPts val="0"/>
              </a:spcBef>
              <a:spcAft>
                <a:spcPts val="0"/>
              </a:spcAft>
              <a:buNone/>
            </a:pPr>
            <a:r>
              <a:rPr lang="en"/>
              <a:t>What will you do differently?</a:t>
            </a:r>
            <a:endParaRPr/>
          </a:p>
          <a:p>
            <a:pPr marL="0" lvl="0" indent="0" algn="l" rtl="0">
              <a:spcBef>
                <a:spcPts val="0"/>
              </a:spcBef>
              <a:spcAft>
                <a:spcPts val="0"/>
              </a:spcAft>
              <a:buNone/>
            </a:pPr>
            <a:r>
              <a:rPr lang="en"/>
              <a:t>Continue on your journey. Equity work isn’t a one time project. Until we all accept responsibility for the things we control- for the board that means the conditions within your school- we can’t and won’t make the needed change in education.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cf913ca6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cf913ca6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Education Board Partners designed this training. We are a national nonprofit whose mission is to ensure that the nonprofit boards governing public charter schools are actively and successfully working to improve quality, equity and accountability in public education so that all students have access to a great public school. To learn more about our work and supports we provide to boards, please visit us at www.edboards.org</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cf913ca61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acf913ca6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b68700dd1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ab68700dd1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b68700dd1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b68700dd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Discrimination is the unjust or predjudicial treatment of different categories of people or things, especially on the grounds of race, age, gender or ability.</a:t>
            </a:r>
            <a:endParaRPr/>
          </a:p>
          <a:p>
            <a:pPr marL="0" lvl="0" indent="0" algn="l" rtl="0">
              <a:spcBef>
                <a:spcPts val="0"/>
              </a:spcBef>
              <a:spcAft>
                <a:spcPts val="0"/>
              </a:spcAft>
              <a:buNone/>
            </a:pPr>
            <a:r>
              <a:rPr lang="en"/>
              <a:t>Nondiscrimination is </a:t>
            </a:r>
            <a:r>
              <a:rPr lang="en" sz="1350">
                <a:solidFill>
                  <a:srgbClr val="303336"/>
                </a:solidFill>
                <a:highlight>
                  <a:srgbClr val="FFFFFF"/>
                </a:highlight>
              </a:rPr>
              <a:t> the absence or avoidance of </a:t>
            </a:r>
            <a:r>
              <a:rPr lang="en" sz="1350">
                <a:solidFill>
                  <a:srgbClr val="265667"/>
                </a:solidFill>
                <a:highlight>
                  <a:srgbClr val="FFFFFF"/>
                </a:highlight>
                <a:uFill>
                  <a:noFill/>
                </a:uFill>
                <a:hlinkClick r:id="rId3">
                  <a:extLst>
                    <a:ext uri="{A12FA001-AC4F-418D-AE19-62706E023703}">
                      <ahyp:hlinkClr xmlns:ahyp="http://schemas.microsoft.com/office/drawing/2018/hyperlinkcolor" val="tx"/>
                    </a:ext>
                  </a:extLst>
                </a:hlinkClick>
              </a:rPr>
              <a:t>discrimination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b68700dd1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b68700dd1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Section one of the Colorado Code of Regulations 301-88 is where you will find the information about charter schools and non discrimination.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b68700dd1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b68700dd1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Colorado follows state anti-discrimination and civil rights laws and guidance. In 2008, Colorado passed a law SB 08-200 expanding the prohibitions against discrimination. The law calls out the need to protect all regardless of disability, race, creed, color, sex, sexual orientaion, marital status, national origin or ancesty in all places of public accommodation.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cf913ca6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cf913ca6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the board level, your role is to ensure you have appropriate policies and are in compliance with those policies. In order to do that, review your policies regularly and review data connected to those  policies. For example, make sure your HR policies are clear about nondiscrimination. Your school may collect data on staff hirings, firings, discipline, dismissal and promotions. You can review this data for patterns to reflect how your policies are working.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p:nvPr/>
        </p:nvSpPr>
        <p:spPr>
          <a:xfrm>
            <a:off x="0" y="4841550"/>
            <a:ext cx="1850700" cy="3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Non-discrimination training</a:t>
            </a:r>
            <a:endParaRPr sz="10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blank content area, no footer 1">
  <p:cSld name="Title + blank content area, no footer">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464100" y="368825"/>
            <a:ext cx="8066100" cy="572700"/>
          </a:xfrm>
          <a:prstGeom prst="rect">
            <a:avLst/>
          </a:prstGeom>
          <a:noFill/>
          <a:ln>
            <a:noFill/>
          </a:ln>
        </p:spPr>
        <p:txBody>
          <a:bodyPr spcFirstLastPara="1" wrap="square" lIns="91400" tIns="91400" rIns="91400" bIns="91400" anchor="t" anchorCtr="0">
            <a:noAutofit/>
          </a:bodyPr>
          <a:lstStyle>
            <a:lvl1pPr lvl="0" algn="l" rtl="0">
              <a:lnSpc>
                <a:spcPct val="90000"/>
              </a:lnSpc>
              <a:spcBef>
                <a:spcPts val="0"/>
              </a:spcBef>
              <a:spcAft>
                <a:spcPts val="0"/>
              </a:spcAft>
              <a:buClr>
                <a:srgbClr val="000000"/>
              </a:buClr>
              <a:buSzPts val="3300"/>
              <a:buFont typeface="Poppins"/>
              <a:buNone/>
              <a:defRPr b="1">
                <a:latin typeface="Poppins"/>
                <a:ea typeface="Poppins"/>
                <a:cs typeface="Poppins"/>
                <a:sym typeface="Poppins"/>
              </a:defRPr>
            </a:lvl1pPr>
            <a:lvl2pPr lvl="1" algn="l" rtl="0">
              <a:lnSpc>
                <a:spcPct val="90000"/>
              </a:lnSpc>
              <a:spcBef>
                <a:spcPts val="0"/>
              </a:spcBef>
              <a:spcAft>
                <a:spcPts val="0"/>
              </a:spcAft>
              <a:buClr>
                <a:srgbClr val="000000"/>
              </a:buClr>
              <a:buSzPts val="1400"/>
              <a:buNone/>
              <a:defRPr/>
            </a:lvl2pPr>
            <a:lvl3pPr lvl="2" algn="l" rtl="0">
              <a:lnSpc>
                <a:spcPct val="90000"/>
              </a:lnSpc>
              <a:spcBef>
                <a:spcPts val="0"/>
              </a:spcBef>
              <a:spcAft>
                <a:spcPts val="0"/>
              </a:spcAft>
              <a:buClr>
                <a:srgbClr val="000000"/>
              </a:buClr>
              <a:buSzPts val="1400"/>
              <a:buNone/>
              <a:defRPr/>
            </a:lvl3pPr>
            <a:lvl4pPr lvl="3" algn="l" rtl="0">
              <a:lnSpc>
                <a:spcPct val="90000"/>
              </a:lnSpc>
              <a:spcBef>
                <a:spcPts val="0"/>
              </a:spcBef>
              <a:spcAft>
                <a:spcPts val="0"/>
              </a:spcAft>
              <a:buClr>
                <a:srgbClr val="000000"/>
              </a:buClr>
              <a:buSzPts val="1400"/>
              <a:buNone/>
              <a:defRPr/>
            </a:lvl4pPr>
            <a:lvl5pPr lvl="4" algn="l" rtl="0">
              <a:lnSpc>
                <a:spcPct val="90000"/>
              </a:lnSpc>
              <a:spcBef>
                <a:spcPts val="0"/>
              </a:spcBef>
              <a:spcAft>
                <a:spcPts val="0"/>
              </a:spcAft>
              <a:buClr>
                <a:srgbClr val="000000"/>
              </a:buClr>
              <a:buSzPts val="1400"/>
              <a:buNone/>
              <a:defRPr/>
            </a:lvl5pPr>
            <a:lvl6pPr lvl="5" algn="l" rtl="0">
              <a:lnSpc>
                <a:spcPct val="90000"/>
              </a:lnSpc>
              <a:spcBef>
                <a:spcPts val="0"/>
              </a:spcBef>
              <a:spcAft>
                <a:spcPts val="0"/>
              </a:spcAft>
              <a:buClr>
                <a:srgbClr val="000000"/>
              </a:buClr>
              <a:buSzPts val="1400"/>
              <a:buNone/>
              <a:defRPr/>
            </a:lvl6pPr>
            <a:lvl7pPr lvl="6" algn="l" rtl="0">
              <a:lnSpc>
                <a:spcPct val="90000"/>
              </a:lnSpc>
              <a:spcBef>
                <a:spcPts val="0"/>
              </a:spcBef>
              <a:spcAft>
                <a:spcPts val="0"/>
              </a:spcAft>
              <a:buClr>
                <a:srgbClr val="000000"/>
              </a:buClr>
              <a:buSzPts val="1400"/>
              <a:buNone/>
              <a:defRPr/>
            </a:lvl7pPr>
            <a:lvl8pPr lvl="7" algn="l" rtl="0">
              <a:lnSpc>
                <a:spcPct val="90000"/>
              </a:lnSpc>
              <a:spcBef>
                <a:spcPts val="0"/>
              </a:spcBef>
              <a:spcAft>
                <a:spcPts val="0"/>
              </a:spcAft>
              <a:buClr>
                <a:srgbClr val="000000"/>
              </a:buClr>
              <a:buSzPts val="1400"/>
              <a:buNone/>
              <a:defRPr/>
            </a:lvl8pPr>
            <a:lvl9pPr lvl="8" algn="l" rtl="0">
              <a:lnSpc>
                <a:spcPct val="90000"/>
              </a:lnSpc>
              <a:spcBef>
                <a:spcPts val="0"/>
              </a:spcBef>
              <a:spcAft>
                <a:spcPts val="0"/>
              </a:spcAft>
              <a:buClr>
                <a:srgbClr val="000000"/>
              </a:buClr>
              <a:buSzPts val="1400"/>
              <a:buNone/>
              <a:defRPr/>
            </a:lvl9pPr>
          </a:lstStyle>
          <a:p>
            <a:endParaRPr/>
          </a:p>
        </p:txBody>
      </p:sp>
      <p:sp>
        <p:nvSpPr>
          <p:cNvPr id="53" name="Google Shape;53;p13"/>
          <p:cNvSpPr txBox="1">
            <a:spLocks noGrp="1"/>
          </p:cNvSpPr>
          <p:nvPr>
            <p:ph type="sldNum" idx="12"/>
          </p:nvPr>
        </p:nvSpPr>
        <p:spPr>
          <a:xfrm>
            <a:off x="4419600" y="4629150"/>
            <a:ext cx="2133600" cy="276300"/>
          </a:xfrm>
          <a:prstGeom prst="rect">
            <a:avLst/>
          </a:prstGeom>
          <a:noFill/>
          <a:ln>
            <a:noFill/>
          </a:ln>
        </p:spPr>
        <p:txBody>
          <a:bodyPr spcFirstLastPara="1" wrap="square" lIns="34275" tIns="34275" rIns="34275" bIns="34275" anchor="ctr" anchorCtr="0">
            <a:noAutofit/>
          </a:bodyPr>
          <a:lstStyle>
            <a:lvl1pPr marL="0" lvl="0" indent="0" algn="r" rtl="0">
              <a:lnSpc>
                <a:spcPct val="100000"/>
              </a:lnSpc>
              <a:spcBef>
                <a:spcPts val="0"/>
              </a:spcBef>
              <a:spcAft>
                <a:spcPts val="0"/>
              </a:spcAft>
              <a:buClr>
                <a:srgbClr val="888888"/>
              </a:buClr>
              <a:buSzPts val="900"/>
              <a:buFont typeface="Calibri"/>
              <a:buNone/>
              <a:defRPr sz="900">
                <a:solidFill>
                  <a:srgbClr val="888888"/>
                </a:solidFill>
              </a:defRPr>
            </a:lvl1pPr>
            <a:lvl2pPr marL="0" lvl="1" indent="0" algn="r" rtl="0">
              <a:lnSpc>
                <a:spcPct val="100000"/>
              </a:lnSpc>
              <a:spcBef>
                <a:spcPts val="0"/>
              </a:spcBef>
              <a:spcAft>
                <a:spcPts val="0"/>
              </a:spcAft>
              <a:buClr>
                <a:srgbClr val="888888"/>
              </a:buClr>
              <a:buSzPts val="900"/>
              <a:buFont typeface="Calibri"/>
              <a:buNone/>
              <a:defRPr sz="900">
                <a:solidFill>
                  <a:srgbClr val="888888"/>
                </a:solidFill>
              </a:defRPr>
            </a:lvl2pPr>
            <a:lvl3pPr marL="0" lvl="2" indent="0" algn="r" rtl="0">
              <a:lnSpc>
                <a:spcPct val="100000"/>
              </a:lnSpc>
              <a:spcBef>
                <a:spcPts val="0"/>
              </a:spcBef>
              <a:spcAft>
                <a:spcPts val="0"/>
              </a:spcAft>
              <a:buClr>
                <a:srgbClr val="888888"/>
              </a:buClr>
              <a:buSzPts val="900"/>
              <a:buFont typeface="Calibri"/>
              <a:buNone/>
              <a:defRPr sz="900">
                <a:solidFill>
                  <a:srgbClr val="888888"/>
                </a:solidFill>
              </a:defRPr>
            </a:lvl3pPr>
            <a:lvl4pPr marL="0" lvl="3" indent="0" algn="r" rtl="0">
              <a:lnSpc>
                <a:spcPct val="100000"/>
              </a:lnSpc>
              <a:spcBef>
                <a:spcPts val="0"/>
              </a:spcBef>
              <a:spcAft>
                <a:spcPts val="0"/>
              </a:spcAft>
              <a:buClr>
                <a:srgbClr val="888888"/>
              </a:buClr>
              <a:buSzPts val="900"/>
              <a:buFont typeface="Calibri"/>
              <a:buNone/>
              <a:defRPr sz="900">
                <a:solidFill>
                  <a:srgbClr val="888888"/>
                </a:solidFill>
              </a:defRPr>
            </a:lvl4pPr>
            <a:lvl5pPr marL="0" lvl="4" indent="0" algn="r" rtl="0">
              <a:lnSpc>
                <a:spcPct val="100000"/>
              </a:lnSpc>
              <a:spcBef>
                <a:spcPts val="0"/>
              </a:spcBef>
              <a:spcAft>
                <a:spcPts val="0"/>
              </a:spcAft>
              <a:buClr>
                <a:srgbClr val="888888"/>
              </a:buClr>
              <a:buSzPts val="900"/>
              <a:buFont typeface="Calibri"/>
              <a:buNone/>
              <a:defRPr sz="900">
                <a:solidFill>
                  <a:srgbClr val="888888"/>
                </a:solidFill>
              </a:defRPr>
            </a:lvl5pPr>
            <a:lvl6pPr marL="0" lvl="5" indent="0" algn="r" rtl="0">
              <a:lnSpc>
                <a:spcPct val="100000"/>
              </a:lnSpc>
              <a:spcBef>
                <a:spcPts val="0"/>
              </a:spcBef>
              <a:spcAft>
                <a:spcPts val="0"/>
              </a:spcAft>
              <a:buClr>
                <a:srgbClr val="888888"/>
              </a:buClr>
              <a:buSzPts val="900"/>
              <a:buFont typeface="Calibri"/>
              <a:buNone/>
              <a:defRPr sz="900">
                <a:solidFill>
                  <a:srgbClr val="888888"/>
                </a:solidFill>
              </a:defRPr>
            </a:lvl6pPr>
            <a:lvl7pPr marL="0" lvl="6" indent="0" algn="r" rtl="0">
              <a:lnSpc>
                <a:spcPct val="100000"/>
              </a:lnSpc>
              <a:spcBef>
                <a:spcPts val="0"/>
              </a:spcBef>
              <a:spcAft>
                <a:spcPts val="0"/>
              </a:spcAft>
              <a:buClr>
                <a:srgbClr val="888888"/>
              </a:buClr>
              <a:buSzPts val="900"/>
              <a:buFont typeface="Calibri"/>
              <a:buNone/>
              <a:defRPr sz="900">
                <a:solidFill>
                  <a:srgbClr val="888888"/>
                </a:solidFill>
              </a:defRPr>
            </a:lvl7pPr>
            <a:lvl8pPr marL="0" lvl="7" indent="0" algn="r" rtl="0">
              <a:lnSpc>
                <a:spcPct val="100000"/>
              </a:lnSpc>
              <a:spcBef>
                <a:spcPts val="0"/>
              </a:spcBef>
              <a:spcAft>
                <a:spcPts val="0"/>
              </a:spcAft>
              <a:buClr>
                <a:srgbClr val="888888"/>
              </a:buClr>
              <a:buSzPts val="900"/>
              <a:buFont typeface="Calibri"/>
              <a:buNone/>
              <a:defRPr sz="900">
                <a:solidFill>
                  <a:srgbClr val="888888"/>
                </a:solidFill>
              </a:defRPr>
            </a:lvl8pPr>
            <a:lvl9pPr marL="0" lvl="8" indent="0" algn="r" rtl="0">
              <a:lnSpc>
                <a:spcPct val="100000"/>
              </a:lnSpc>
              <a:spcBef>
                <a:spcPts val="0"/>
              </a:spcBef>
              <a:spcAft>
                <a:spcPts val="0"/>
              </a:spcAft>
              <a:buClr>
                <a:srgbClr val="888888"/>
              </a:buClr>
              <a:buSzPts val="900"/>
              <a:buFont typeface="Calibri"/>
              <a:buNone/>
              <a:defRPr sz="900">
                <a:solidFill>
                  <a:srgbClr val="888888"/>
                </a:solidFil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p:nvPr/>
        </p:nvSpPr>
        <p:spPr>
          <a:xfrm>
            <a:off x="0" y="4841550"/>
            <a:ext cx="1850700" cy="3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Non-discrimination training</a:t>
            </a:r>
            <a:endParaRPr sz="1000"/>
          </a:p>
        </p:txBody>
      </p:sp>
      <p:pic>
        <p:nvPicPr>
          <p:cNvPr id="9" name="Google Shape;9;p1"/>
          <p:cNvPicPr preferRelativeResize="0"/>
          <p:nvPr/>
        </p:nvPicPr>
        <p:blipFill>
          <a:blip r:embed="rId14">
            <a:alphaModFix/>
          </a:blip>
          <a:stretch>
            <a:fillRect/>
          </a:stretch>
        </p:blipFill>
        <p:spPr>
          <a:xfrm>
            <a:off x="7025100" y="4850753"/>
            <a:ext cx="2118912" cy="28370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facebook.com/EducationBoardPartner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www.ncsecs.org/" TargetMode="External"/><Relationship Id="rId3" Type="http://schemas.openxmlformats.org/officeDocument/2006/relationships/hyperlink" Target="https://casetext.com/regulation/colorado-administrative-code/department-300-department-of-education/division-301-colorado-state-board-of-education/rule-1-ccr-301-88-standards-for-charter-schools-and-charter-school-authorizers/section-1-ccr-301-88-200-standards-for-charter-schools/section-1-ccr-301-88-202-nondiscrimination" TargetMode="External"/><Relationship Id="rId7" Type="http://schemas.openxmlformats.org/officeDocument/2006/relationships/hyperlink" Target="https://sites.google.com/view/cocharterschoolequitycon/toolkit"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charterschoolcenter.ed.gov/webinar/rethinking-school-discipline" TargetMode="External"/><Relationship Id="rId5" Type="http://schemas.openxmlformats.org/officeDocument/2006/relationships/hyperlink" Target="https://www.cde.state.co.us/cdechart/csact_part1" TargetMode="External"/><Relationship Id="rId10" Type="http://schemas.openxmlformats.org/officeDocument/2006/relationships/hyperlink" Target="https://docs.google.com/document/d/1fHn2IBL96f9s_1iDP8sbm7OBYzO67KV9uxTgUXtLtNM/edit" TargetMode="External"/><Relationship Id="rId4" Type="http://schemas.openxmlformats.org/officeDocument/2006/relationships/hyperlink" Target="https://leg.colorado.gov/bills/hb20-1048" TargetMode="External"/><Relationship Id="rId9" Type="http://schemas.openxmlformats.org/officeDocument/2006/relationships/hyperlink" Target="https://boardsource.org/wp-content/uploads/2017/09/5-Questions-for-board-diversity-2.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sos.state.co.us/CCR/DisplayRule.do?action=ruleinfo&amp;ruleId=3126&amp;deptID=4&amp;agencyID=109&amp;deptName=Department%20of%20Education&amp;agencyName=Colorado%20State%20Board%20of%20Education&amp;seriesNum=1%20CCR%20301-88"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cdpsdocs.state.co.us/safeschools/Legislation/SB%2008-200%20Expanding%20Discrimination%20Categories.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b="1">
                <a:latin typeface="Poppins"/>
                <a:ea typeface="Poppins"/>
                <a:cs typeface="Poppins"/>
                <a:sym typeface="Poppins"/>
              </a:rPr>
              <a:t>Non-discrimination Training for Charter School Boards</a:t>
            </a:r>
            <a:endParaRPr sz="4700" b="1">
              <a:latin typeface="Poppins"/>
              <a:ea typeface="Poppins"/>
              <a:cs typeface="Poppins"/>
              <a:sym typeface="Poppins"/>
            </a:endParaRPr>
          </a:p>
        </p:txBody>
      </p:sp>
      <p:sp>
        <p:nvSpPr>
          <p:cNvPr id="59" name="Google Shape;59;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6"/>
        <p:cNvGrpSpPr/>
        <p:nvPr/>
      </p:nvGrpSpPr>
      <p:grpSpPr>
        <a:xfrm>
          <a:off x="0" y="0"/>
          <a:ext cx="0" cy="0"/>
          <a:chOff x="0" y="0"/>
          <a:chExt cx="0" cy="0"/>
        </a:xfrm>
      </p:grpSpPr>
      <p:sp>
        <p:nvSpPr>
          <p:cNvPr id="147" name="Google Shape;147;p2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b="1">
                <a:latin typeface="Poppins"/>
                <a:ea typeface="Poppins"/>
                <a:cs typeface="Poppins"/>
                <a:sym typeface="Poppins"/>
              </a:rPr>
              <a:t>CROWN Act</a:t>
            </a:r>
            <a:endParaRPr sz="4700" b="1">
              <a:latin typeface="Poppins"/>
              <a:ea typeface="Poppins"/>
              <a:cs typeface="Poppins"/>
              <a:sym typeface="Poppins"/>
            </a:endParaRPr>
          </a:p>
        </p:txBody>
      </p:sp>
      <p:sp>
        <p:nvSpPr>
          <p:cNvPr id="148" name="Google Shape;148;p2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The CROWN Act</a:t>
            </a:r>
            <a:endParaRPr b="1">
              <a:latin typeface="Poppins"/>
              <a:ea typeface="Poppins"/>
              <a:cs typeface="Poppins"/>
              <a:sym typeface="Poppins"/>
            </a:endParaRPr>
          </a:p>
        </p:txBody>
      </p:sp>
      <p:sp>
        <p:nvSpPr>
          <p:cNvPr id="154" name="Google Shape;15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282924"/>
                </a:solidFill>
                <a:highlight>
                  <a:srgbClr val="FFFFFF"/>
                </a:highlight>
                <a:latin typeface="Poppins"/>
                <a:ea typeface="Poppins"/>
                <a:cs typeface="Poppins"/>
                <a:sym typeface="Poppins"/>
              </a:rPr>
              <a:t>The act enacts the "Creating a Respectful and Open World for Natural Hair Act of 2020", also known as the "CROWN Act of 2020", which specifies that, for purposes of anti-discrimination laws in the context of public education, employment practices, housing, public accommodations, and advertising, protections against discrimination on the basis of one's race include hair texture, hair type, or a protective hairstyle commonly or historically associated with race, such as braids, locs, twists, tight coils or curls, cornrows, Bantu knots, Afros, and headwraps.</a:t>
            </a:r>
            <a:endParaRPr>
              <a:solidFill>
                <a:srgbClr val="282924"/>
              </a:solidFill>
              <a:highlight>
                <a:srgbClr val="FFFFFF"/>
              </a:highlight>
              <a:latin typeface="Poppins"/>
              <a:ea typeface="Poppins"/>
              <a:cs typeface="Poppins"/>
              <a:sym typeface="Poppins"/>
            </a:endParaRPr>
          </a:p>
          <a:p>
            <a:pPr marL="0" lvl="0" indent="0" algn="l" rtl="0">
              <a:spcBef>
                <a:spcPts val="10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oppins"/>
                <a:ea typeface="Poppins"/>
                <a:cs typeface="Poppins"/>
                <a:sym typeface="Poppins"/>
              </a:rPr>
              <a:t>What It Means For You</a:t>
            </a:r>
            <a:endParaRPr>
              <a:latin typeface="Poppins"/>
              <a:ea typeface="Poppins"/>
              <a:cs typeface="Poppins"/>
              <a:sym typeface="Poppins"/>
            </a:endParaRPr>
          </a:p>
        </p:txBody>
      </p:sp>
      <p:sp>
        <p:nvSpPr>
          <p:cNvPr id="160" name="Google Shape;16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Be cognizant of the policies you create and approve and the effect they have on all students and staff.</a:t>
            </a:r>
            <a:endParaRPr>
              <a:solidFill>
                <a:srgbClr val="000000"/>
              </a:solidFill>
              <a:latin typeface="Poppins"/>
              <a:ea typeface="Poppins"/>
              <a:cs typeface="Poppins"/>
              <a:sym typeface="Poppins"/>
            </a:endParaRPr>
          </a:p>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Ask yourself how your dress code policies affect all students and staff.</a:t>
            </a:r>
            <a:endParaRPr>
              <a:solidFill>
                <a:srgbClr val="000000"/>
              </a:solidFill>
              <a:latin typeface="Poppins"/>
              <a:ea typeface="Poppins"/>
              <a:cs typeface="Poppins"/>
              <a:sym typeface="Poppins"/>
            </a:endParaRPr>
          </a:p>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The following slide shows examples of schools that put themselves in compromising positions from not understanding the impact of their policies.</a:t>
            </a:r>
            <a:endParaRPr>
              <a:solidFill>
                <a:srgbClr val="000000"/>
              </a:solidFill>
              <a:latin typeface="Poppins"/>
              <a:ea typeface="Poppins"/>
              <a:cs typeface="Poppins"/>
              <a:sym typeface="Poppins"/>
            </a:endParaRPr>
          </a:p>
          <a:p>
            <a:pPr marL="457200" lvl="0" indent="0" algn="l" rtl="0">
              <a:spcBef>
                <a:spcPts val="1600"/>
              </a:spcBef>
              <a:spcAft>
                <a:spcPts val="1600"/>
              </a:spcAft>
              <a:buNone/>
            </a:pPr>
            <a:endParaRPr>
              <a:solidFill>
                <a:srgbClr val="000000"/>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6"/>
          <p:cNvPicPr preferRelativeResize="0"/>
          <p:nvPr/>
        </p:nvPicPr>
        <p:blipFill>
          <a:blip r:embed="rId3">
            <a:alphaModFix/>
          </a:blip>
          <a:stretch>
            <a:fillRect/>
          </a:stretch>
        </p:blipFill>
        <p:spPr>
          <a:xfrm>
            <a:off x="311703" y="1152475"/>
            <a:ext cx="3611376" cy="3596350"/>
          </a:xfrm>
          <a:prstGeom prst="rect">
            <a:avLst/>
          </a:prstGeom>
          <a:noFill/>
          <a:ln>
            <a:noFill/>
          </a:ln>
        </p:spPr>
      </p:pic>
      <p:sp>
        <p:nvSpPr>
          <p:cNvPr id="166" name="Google Shape;166;p26"/>
          <p:cNvSpPr txBox="1"/>
          <p:nvPr/>
        </p:nvSpPr>
        <p:spPr>
          <a:xfrm>
            <a:off x="0" y="0"/>
            <a:ext cx="6674700" cy="101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400"/>
              </a:spcBef>
              <a:spcAft>
                <a:spcPts val="600"/>
              </a:spcAft>
              <a:buNone/>
            </a:pPr>
            <a:r>
              <a:rPr lang="en" sz="1700" b="1" i="1">
                <a:solidFill>
                  <a:srgbClr val="121212"/>
                </a:solidFill>
                <a:highlight>
                  <a:srgbClr val="FFFFFF"/>
                </a:highlight>
                <a:latin typeface="Georgia"/>
                <a:ea typeface="Georgia"/>
                <a:cs typeface="Georgia"/>
                <a:sym typeface="Georgia"/>
              </a:rPr>
              <a:t>Georgia Elementary School Is Accused of Racial Insensitivity Over Hairstyle Guidelines Display</a:t>
            </a:r>
            <a:endParaRPr sz="1700" b="1" i="1">
              <a:solidFill>
                <a:srgbClr val="121212"/>
              </a:solidFill>
              <a:highlight>
                <a:srgbClr val="FFFFFF"/>
              </a:highlight>
              <a:latin typeface="Georgia"/>
              <a:ea typeface="Georgia"/>
              <a:cs typeface="Georgia"/>
              <a:sym typeface="Georgia"/>
            </a:endParaRPr>
          </a:p>
        </p:txBody>
      </p:sp>
      <p:sp>
        <p:nvSpPr>
          <p:cNvPr id="167" name="Google Shape;167;p26"/>
          <p:cNvSpPr txBox="1"/>
          <p:nvPr/>
        </p:nvSpPr>
        <p:spPr>
          <a:xfrm>
            <a:off x="4104625" y="3160025"/>
            <a:ext cx="4879500" cy="1588800"/>
          </a:xfrm>
          <a:prstGeom prst="rect">
            <a:avLst/>
          </a:prstGeom>
          <a:noFill/>
          <a:ln>
            <a:noFill/>
          </a:ln>
        </p:spPr>
        <p:txBody>
          <a:bodyPr spcFirstLastPara="1" wrap="square" lIns="91425" tIns="91425" rIns="91425" bIns="91425" anchor="t" anchorCtr="0">
            <a:noAutofit/>
          </a:bodyPr>
          <a:lstStyle/>
          <a:p>
            <a:pPr marL="0" lvl="0" indent="0" algn="l" rtl="0">
              <a:lnSpc>
                <a:spcPct val="113043"/>
              </a:lnSpc>
              <a:spcBef>
                <a:spcPts val="0"/>
              </a:spcBef>
              <a:spcAft>
                <a:spcPts val="600"/>
              </a:spcAft>
              <a:buNone/>
            </a:pPr>
            <a:r>
              <a:rPr lang="en" sz="2750" b="1">
                <a:solidFill>
                  <a:schemeClr val="dk1"/>
                </a:solidFill>
                <a:latin typeface="Georgia"/>
                <a:ea typeface="Georgia"/>
                <a:cs typeface="Georgia"/>
                <a:sym typeface="Georgia"/>
              </a:rPr>
              <a:t>Black Malden charter students punished for braided hair extensions</a:t>
            </a:r>
            <a:endParaRPr sz="2750" b="1">
              <a:solidFill>
                <a:schemeClr val="dk1"/>
              </a:solidFill>
              <a:latin typeface="Georgia"/>
              <a:ea typeface="Georgia"/>
              <a:cs typeface="Georgia"/>
              <a:sym typeface="Georgia"/>
            </a:endParaRPr>
          </a:p>
        </p:txBody>
      </p:sp>
      <p:sp>
        <p:nvSpPr>
          <p:cNvPr id="168" name="Google Shape;168;p26"/>
          <p:cNvSpPr txBox="1"/>
          <p:nvPr/>
        </p:nvSpPr>
        <p:spPr>
          <a:xfrm>
            <a:off x="4724125" y="880850"/>
            <a:ext cx="4491600" cy="10176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1100"/>
              </a:spcBef>
              <a:spcAft>
                <a:spcPts val="0"/>
              </a:spcAft>
              <a:buNone/>
            </a:pPr>
            <a:r>
              <a:rPr lang="en" sz="2300" b="1">
                <a:solidFill>
                  <a:schemeClr val="dk1"/>
                </a:solidFill>
                <a:highlight>
                  <a:srgbClr val="FFFFFF"/>
                </a:highlight>
              </a:rPr>
              <a:t>A Fresno honor student got a popular haircut, but school officials didn't like it</a:t>
            </a:r>
            <a:endParaRPr sz="2300" b="1">
              <a:solidFill>
                <a:schemeClr val="dk1"/>
              </a:solidFill>
              <a:highlight>
                <a:srgbClr val="FFFFFF"/>
              </a:highlight>
            </a:endParaRPr>
          </a:p>
        </p:txBody>
      </p:sp>
      <p:sp>
        <p:nvSpPr>
          <p:cNvPr id="169" name="Google Shape;169;p26"/>
          <p:cNvSpPr txBox="1"/>
          <p:nvPr/>
        </p:nvSpPr>
        <p:spPr>
          <a:xfrm>
            <a:off x="4171700" y="2330900"/>
            <a:ext cx="3000000" cy="7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A2A2A"/>
                </a:solidFill>
                <a:highlight>
                  <a:srgbClr val="FFFFFF"/>
                </a:highlight>
                <a:latin typeface="Russo One"/>
                <a:ea typeface="Russo One"/>
                <a:cs typeface="Russo One"/>
                <a:sym typeface="Russo One"/>
              </a:rPr>
              <a:t>A black high school wrestler told by a referee to cut his dreadlocks or forfeit a wrestling match</a:t>
            </a:r>
            <a:endParaRPr sz="1200">
              <a:latin typeface="Russo One"/>
              <a:ea typeface="Russo One"/>
              <a:cs typeface="Russo One"/>
              <a:sym typeface="Russo One"/>
            </a:endParaRPr>
          </a:p>
        </p:txBody>
      </p:sp>
      <p:sp>
        <p:nvSpPr>
          <p:cNvPr id="170" name="Google Shape;170;p26"/>
          <p:cNvSpPr txBox="1"/>
          <p:nvPr/>
        </p:nvSpPr>
        <p:spPr>
          <a:xfrm>
            <a:off x="849375" y="0"/>
            <a:ext cx="7088700" cy="8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6"/>
          <p:cNvSpPr txBox="1"/>
          <p:nvPr/>
        </p:nvSpPr>
        <p:spPr>
          <a:xfrm>
            <a:off x="55350" y="-1550"/>
            <a:ext cx="9033300" cy="20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4A86E8"/>
                </a:solidFill>
                <a:latin typeface="Poppins"/>
                <a:ea typeface="Poppins"/>
                <a:cs typeface="Poppins"/>
                <a:sym typeface="Poppins"/>
              </a:rPr>
              <a:t>Ripped From the Headlines</a:t>
            </a:r>
            <a:endParaRPr sz="1000" b="1" i="1">
              <a:solidFill>
                <a:srgbClr val="4A86E8"/>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311700" y="336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Review Your Data and Policies</a:t>
            </a:r>
            <a:endParaRPr b="1">
              <a:latin typeface="Poppins"/>
              <a:ea typeface="Poppins"/>
              <a:cs typeface="Poppins"/>
              <a:sym typeface="Poppins"/>
            </a:endParaRPr>
          </a:p>
        </p:txBody>
      </p:sp>
      <p:sp>
        <p:nvSpPr>
          <p:cNvPr id="177" name="Google Shape;17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Poppins"/>
              <a:ea typeface="Poppins"/>
              <a:cs typeface="Poppins"/>
              <a:sym typeface="Poppins"/>
            </a:endParaRPr>
          </a:p>
          <a:p>
            <a:pPr marL="0" lvl="0" indent="0" algn="l" rtl="0">
              <a:spcBef>
                <a:spcPts val="1600"/>
              </a:spcBef>
              <a:spcAft>
                <a:spcPts val="1600"/>
              </a:spcAft>
              <a:buNone/>
            </a:pPr>
            <a:endParaRPr/>
          </a:p>
        </p:txBody>
      </p:sp>
      <p:graphicFrame>
        <p:nvGraphicFramePr>
          <p:cNvPr id="178" name="Google Shape;178;p27"/>
          <p:cNvGraphicFramePr/>
          <p:nvPr/>
        </p:nvGraphicFramePr>
        <p:xfrm>
          <a:off x="311725" y="1004025"/>
          <a:ext cx="3000000" cy="3000000"/>
        </p:xfrm>
        <a:graphic>
          <a:graphicData uri="http://schemas.openxmlformats.org/drawingml/2006/table">
            <a:tbl>
              <a:tblPr>
                <a:noFill/>
                <a:tableStyleId>{3AAA6FE6-C602-4ACB-BCE2-C42F143CEE13}</a:tableStyleId>
              </a:tblPr>
              <a:tblGrid>
                <a:gridCol w="2789800">
                  <a:extLst>
                    <a:ext uri="{9D8B030D-6E8A-4147-A177-3AD203B41FA5}">
                      <a16:colId xmlns:a16="http://schemas.microsoft.com/office/drawing/2014/main" val="20000"/>
                    </a:ext>
                  </a:extLst>
                </a:gridCol>
                <a:gridCol w="2789800">
                  <a:extLst>
                    <a:ext uri="{9D8B030D-6E8A-4147-A177-3AD203B41FA5}">
                      <a16:colId xmlns:a16="http://schemas.microsoft.com/office/drawing/2014/main" val="20001"/>
                    </a:ext>
                  </a:extLst>
                </a:gridCol>
                <a:gridCol w="27898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sz="1800">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800">
                          <a:latin typeface="Poppins"/>
                          <a:ea typeface="Poppins"/>
                          <a:cs typeface="Poppins"/>
                          <a:sym typeface="Poppins"/>
                        </a:rPr>
                        <a:t>Policy</a:t>
                      </a:r>
                      <a:endParaRPr sz="1800">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800">
                          <a:latin typeface="Poppins"/>
                          <a:ea typeface="Poppins"/>
                          <a:cs typeface="Poppins"/>
                          <a:sym typeface="Poppins"/>
                        </a:rPr>
                        <a:t>Data</a:t>
                      </a:r>
                      <a:endParaRPr sz="1800">
                        <a:latin typeface="Poppins"/>
                        <a:ea typeface="Poppins"/>
                        <a:cs typeface="Poppins"/>
                        <a:sym typeface="Poppin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b="1">
                          <a:latin typeface="Poppins"/>
                          <a:ea typeface="Poppins"/>
                          <a:cs typeface="Poppins"/>
                          <a:sym typeface="Poppins"/>
                        </a:rPr>
                        <a:t>Dress code</a:t>
                      </a:r>
                      <a:endParaRPr sz="1800" b="1">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800">
                          <a:latin typeface="Poppins"/>
                          <a:ea typeface="Poppins"/>
                          <a:cs typeface="Poppins"/>
                          <a:sym typeface="Poppins"/>
                        </a:rPr>
                        <a:t>Is your dress code gender and race neutral?</a:t>
                      </a:r>
                      <a:endParaRPr sz="1800">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800">
                          <a:latin typeface="Poppins"/>
                          <a:ea typeface="Poppins"/>
                          <a:cs typeface="Poppins"/>
                          <a:sym typeface="Poppins"/>
                        </a:rPr>
                        <a:t>Which students are being called out for dress code violations?</a:t>
                      </a:r>
                      <a:endParaRPr sz="1800">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b="1">
                          <a:latin typeface="Poppins"/>
                          <a:ea typeface="Poppins"/>
                          <a:cs typeface="Poppins"/>
                          <a:sym typeface="Poppins"/>
                        </a:rPr>
                        <a:t>Discipline</a:t>
                      </a:r>
                      <a:endParaRPr sz="1800" b="1">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800">
                          <a:latin typeface="Poppins"/>
                          <a:ea typeface="Poppins"/>
                          <a:cs typeface="Poppins"/>
                          <a:sym typeface="Poppins"/>
                        </a:rPr>
                        <a:t>Do your dress code policies cause students to be removed from class and hinder equal opportunities to learn?</a:t>
                      </a:r>
                      <a:endParaRPr sz="1800">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800">
                          <a:latin typeface="Poppins"/>
                          <a:ea typeface="Poppins"/>
                          <a:cs typeface="Poppins"/>
                          <a:sym typeface="Poppins"/>
                        </a:rPr>
                        <a:t>Which students are missing class time for discipline issues?</a:t>
                      </a:r>
                      <a:endParaRPr sz="1800">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2"/>
        <p:cNvGrpSpPr/>
        <p:nvPr/>
      </p:nvGrpSpPr>
      <p:grpSpPr>
        <a:xfrm>
          <a:off x="0" y="0"/>
          <a:ext cx="0" cy="0"/>
          <a:chOff x="0" y="0"/>
          <a:chExt cx="0" cy="0"/>
        </a:xfrm>
      </p:grpSpPr>
      <p:sp>
        <p:nvSpPr>
          <p:cNvPr id="183" name="Google Shape;183;p2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b="1">
                <a:latin typeface="Poppins"/>
                <a:ea typeface="Poppins"/>
                <a:cs typeface="Poppins"/>
                <a:sym typeface="Poppins"/>
              </a:rPr>
              <a:t>Recruitment, Enrollment, Discipline</a:t>
            </a:r>
            <a:endParaRPr sz="4700" b="1">
              <a:latin typeface="Poppins"/>
              <a:ea typeface="Poppins"/>
              <a:cs typeface="Poppins"/>
              <a:sym typeface="Poppins"/>
            </a:endParaRPr>
          </a:p>
        </p:txBody>
      </p:sp>
      <p:sp>
        <p:nvSpPr>
          <p:cNvPr id="184" name="Google Shape;184;p2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Student Recruitment and Enrollment</a:t>
            </a:r>
            <a:endParaRPr b="1">
              <a:latin typeface="Poppins"/>
              <a:ea typeface="Poppins"/>
              <a:cs typeface="Poppins"/>
              <a:sym typeface="Poppins"/>
            </a:endParaRPr>
          </a:p>
        </p:txBody>
      </p:sp>
      <p:sp>
        <p:nvSpPr>
          <p:cNvPr id="190" name="Google Shape;19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33333"/>
                </a:solidFill>
                <a:highlight>
                  <a:srgbClr val="FFFFFF"/>
                </a:highlight>
                <a:latin typeface="Poppins"/>
                <a:ea typeface="Poppins"/>
                <a:cs typeface="Poppins"/>
                <a:sym typeface="Poppins"/>
              </a:rPr>
              <a:t>Enrollment in a charter school must be open to any child who resides within the school district; except that no charter school shall be required to make alterations in the structure of the facility used by the charter school or to make alterations to the arrangement or function of rooms within the facility, except as may be required by state or federal law. Enrollment decisions shall be made in a nondiscriminatory manner specified by the charter school applicant in the charter school application.</a:t>
            </a:r>
            <a:endParaRPr>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oppins"/>
                <a:ea typeface="Poppins"/>
                <a:cs typeface="Poppins"/>
                <a:sym typeface="Poppins"/>
              </a:rPr>
              <a:t>What It Means For You</a:t>
            </a:r>
            <a:endParaRPr>
              <a:latin typeface="Poppins"/>
              <a:ea typeface="Poppins"/>
              <a:cs typeface="Poppins"/>
              <a:sym typeface="Poppins"/>
            </a:endParaRPr>
          </a:p>
        </p:txBody>
      </p:sp>
      <p:sp>
        <p:nvSpPr>
          <p:cNvPr id="196" name="Google Shape;196;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Be aware of the recruitment and enrollment decisions in your charter and ensure that they are being adhered to at the school level.</a:t>
            </a:r>
            <a:endParaRPr>
              <a:solidFill>
                <a:srgbClr val="000000"/>
              </a:solidFill>
              <a:latin typeface="Poppins"/>
              <a:ea typeface="Poppins"/>
              <a:cs typeface="Poppins"/>
              <a:sym typeface="Poppins"/>
            </a:endParaRPr>
          </a:p>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As public schools, charters may not discriminate or inhibit some populations of students from enrolling in the school.</a:t>
            </a:r>
            <a:endParaRPr>
              <a:solidFill>
                <a:srgbClr val="000000"/>
              </a:solidFill>
              <a:latin typeface="Poppins"/>
              <a:ea typeface="Poppins"/>
              <a:cs typeface="Poppins"/>
              <a:sym typeface="Poppins"/>
            </a:endParaRPr>
          </a:p>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The following slide provides some national headlines that impact negatively on the charter sector as a whole.</a:t>
            </a:r>
            <a:endParaRPr>
              <a:solidFill>
                <a:srgbClr val="000000"/>
              </a:solidFill>
              <a:latin typeface="Poppins"/>
              <a:ea typeface="Poppins"/>
              <a:cs typeface="Poppins"/>
              <a:sym typeface="Poppins"/>
            </a:endParaRPr>
          </a:p>
          <a:p>
            <a:pPr marL="457200" lvl="0" indent="0" algn="l" rtl="0">
              <a:spcBef>
                <a:spcPts val="1600"/>
              </a:spcBef>
              <a:spcAft>
                <a:spcPts val="1600"/>
              </a:spcAft>
              <a:buNone/>
            </a:pPr>
            <a:endParaRPr>
              <a:solidFill>
                <a:srgbClr val="000000"/>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p:nvPr/>
        </p:nvSpPr>
        <p:spPr>
          <a:xfrm>
            <a:off x="0" y="266250"/>
            <a:ext cx="8344800" cy="1197600"/>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r>
              <a:rPr lang="en" sz="2300" b="1">
                <a:solidFill>
                  <a:srgbClr val="111111"/>
                </a:solidFill>
                <a:highlight>
                  <a:srgbClr val="FFFFFF"/>
                </a:highlight>
                <a:latin typeface="Montserrat"/>
                <a:ea typeface="Montserrat"/>
                <a:cs typeface="Montserrat"/>
                <a:sym typeface="Montserrat"/>
              </a:rPr>
              <a:t>Tailoring the Charter School Population</a:t>
            </a:r>
            <a:endParaRPr sz="2300" b="1">
              <a:solidFill>
                <a:srgbClr val="111111"/>
              </a:solidFill>
              <a:highlight>
                <a:srgbClr val="FFFFFF"/>
              </a:highlight>
              <a:latin typeface="Montserrat"/>
              <a:ea typeface="Montserrat"/>
              <a:cs typeface="Montserrat"/>
              <a:sym typeface="Montserrat"/>
            </a:endParaRPr>
          </a:p>
          <a:p>
            <a:pPr marL="0" lvl="0" indent="0" algn="l" rtl="0">
              <a:lnSpc>
                <a:spcPct val="115000"/>
              </a:lnSpc>
              <a:spcBef>
                <a:spcPts val="600"/>
              </a:spcBef>
              <a:spcAft>
                <a:spcPts val="400"/>
              </a:spcAft>
              <a:buNone/>
            </a:pPr>
            <a:r>
              <a:rPr lang="en" sz="1700">
                <a:solidFill>
                  <a:srgbClr val="111111"/>
                </a:solidFill>
                <a:highlight>
                  <a:srgbClr val="FFFFFF"/>
                </a:highlight>
                <a:latin typeface="Roboto"/>
                <a:ea typeface="Roboto"/>
                <a:cs typeface="Roboto"/>
                <a:sym typeface="Roboto"/>
              </a:rPr>
              <a:t>Students with behavior problems, low achievement or special needs are sometimes not encouraged to apply to charter schools</a:t>
            </a:r>
            <a:endParaRPr sz="1700">
              <a:solidFill>
                <a:srgbClr val="111111"/>
              </a:solidFill>
              <a:highlight>
                <a:srgbClr val="FFFFFF"/>
              </a:highlight>
              <a:latin typeface="Roboto"/>
              <a:ea typeface="Roboto"/>
              <a:cs typeface="Roboto"/>
              <a:sym typeface="Roboto"/>
            </a:endParaRPr>
          </a:p>
        </p:txBody>
      </p:sp>
      <p:sp>
        <p:nvSpPr>
          <p:cNvPr id="202" name="Google Shape;202;p31"/>
          <p:cNvSpPr txBox="1"/>
          <p:nvPr/>
        </p:nvSpPr>
        <p:spPr>
          <a:xfrm>
            <a:off x="3072000" y="1367475"/>
            <a:ext cx="5878800" cy="2285400"/>
          </a:xfrm>
          <a:prstGeom prst="rect">
            <a:avLst/>
          </a:prstGeom>
          <a:noFill/>
          <a:ln>
            <a:noFill/>
          </a:ln>
        </p:spPr>
        <p:txBody>
          <a:bodyPr spcFirstLastPara="1" wrap="square" lIns="91425" tIns="91425" rIns="91425" bIns="91425" anchor="t" anchorCtr="0">
            <a:noAutofit/>
          </a:bodyPr>
          <a:lstStyle/>
          <a:p>
            <a:pPr marL="0" lvl="0" indent="0" algn="l" rtl="0">
              <a:lnSpc>
                <a:spcPct val="112500"/>
              </a:lnSpc>
              <a:spcBef>
                <a:spcPts val="0"/>
              </a:spcBef>
              <a:spcAft>
                <a:spcPts val="0"/>
              </a:spcAft>
              <a:buNone/>
            </a:pPr>
            <a:r>
              <a:rPr lang="en" sz="3300">
                <a:solidFill>
                  <a:schemeClr val="dk1"/>
                </a:solidFill>
                <a:latin typeface="Georgia"/>
                <a:ea typeface="Georgia"/>
                <a:cs typeface="Georgia"/>
                <a:sym typeface="Georgia"/>
              </a:rPr>
              <a:t>When School Choice Means School’s Choice</a:t>
            </a:r>
            <a:endParaRPr sz="3300">
              <a:solidFill>
                <a:schemeClr val="dk1"/>
              </a:solidFill>
              <a:latin typeface="Georgia"/>
              <a:ea typeface="Georgia"/>
              <a:cs typeface="Georgia"/>
              <a:sym typeface="Georgia"/>
            </a:endParaRPr>
          </a:p>
          <a:p>
            <a:pPr marL="0" lvl="0" indent="0" algn="l" rtl="0">
              <a:lnSpc>
                <a:spcPct val="115000"/>
              </a:lnSpc>
              <a:spcBef>
                <a:spcPts val="0"/>
              </a:spcBef>
              <a:spcAft>
                <a:spcPts val="1200"/>
              </a:spcAft>
              <a:buNone/>
            </a:pPr>
            <a:r>
              <a:rPr lang="en" sz="1800">
                <a:solidFill>
                  <a:schemeClr val="dk1"/>
                </a:solidFill>
                <a:latin typeface="Georgia"/>
                <a:ea typeface="Georgia"/>
                <a:cs typeface="Georgia"/>
                <a:sym typeface="Georgia"/>
              </a:rPr>
              <a:t>Parents of students who are “harder to educate” may have a hard time getting schools to reply to their emails about how to apply.</a:t>
            </a:r>
            <a:endParaRPr sz="1800">
              <a:solidFill>
                <a:schemeClr val="dk1"/>
              </a:solidFill>
              <a:latin typeface="Georgia"/>
              <a:ea typeface="Georgia"/>
              <a:cs typeface="Georgia"/>
              <a:sym typeface="Georgia"/>
            </a:endParaRPr>
          </a:p>
        </p:txBody>
      </p:sp>
      <p:sp>
        <p:nvSpPr>
          <p:cNvPr id="203" name="Google Shape;203;p31"/>
          <p:cNvSpPr txBox="1"/>
          <p:nvPr/>
        </p:nvSpPr>
        <p:spPr>
          <a:xfrm>
            <a:off x="139850" y="3589575"/>
            <a:ext cx="87333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1A1919"/>
                </a:solidFill>
              </a:rPr>
              <a:t>CHARTER SCHOOLS MAY DISCOURAGE APPLICATIONS FROM ‘HARD’ KIDS</a:t>
            </a:r>
            <a:endParaRPr/>
          </a:p>
        </p:txBody>
      </p:sp>
      <p:sp>
        <p:nvSpPr>
          <p:cNvPr id="204" name="Google Shape;204;p31"/>
          <p:cNvSpPr txBox="1"/>
          <p:nvPr/>
        </p:nvSpPr>
        <p:spPr>
          <a:xfrm>
            <a:off x="0" y="0"/>
            <a:ext cx="91440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4A86E8"/>
                </a:solidFill>
                <a:latin typeface="Poppins"/>
                <a:ea typeface="Poppins"/>
                <a:cs typeface="Poppins"/>
                <a:sym typeface="Poppins"/>
              </a:rPr>
              <a:t>Ripped From the Headlines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311700" y="305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Cannot Limit Enrollment Access</a:t>
            </a:r>
            <a:endParaRPr b="1">
              <a:latin typeface="Poppins"/>
              <a:ea typeface="Poppins"/>
              <a:cs typeface="Poppins"/>
              <a:sym typeface="Poppins"/>
            </a:endParaRPr>
          </a:p>
        </p:txBody>
      </p:sp>
      <p:sp>
        <p:nvSpPr>
          <p:cNvPr id="210" name="Google Shape;210;p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423A38"/>
              </a:buClr>
              <a:buSzPts val="1800"/>
              <a:buFont typeface="Poppins"/>
              <a:buChar char="●"/>
            </a:pPr>
            <a:r>
              <a:rPr lang="en" sz="1800">
                <a:solidFill>
                  <a:srgbClr val="423A38"/>
                </a:solidFill>
                <a:latin typeface="Poppins"/>
                <a:ea typeface="Poppins"/>
                <a:cs typeface="Poppins"/>
                <a:sym typeface="Poppins"/>
              </a:rPr>
              <a:t>Students with disabilities</a:t>
            </a:r>
            <a:endParaRPr sz="1800">
              <a:solidFill>
                <a:srgbClr val="423A38"/>
              </a:solidFill>
              <a:latin typeface="Poppins"/>
              <a:ea typeface="Poppins"/>
              <a:cs typeface="Poppins"/>
              <a:sym typeface="Poppins"/>
            </a:endParaRPr>
          </a:p>
          <a:p>
            <a:pPr marL="457200" lvl="0" indent="-342900" algn="l" rtl="0">
              <a:lnSpc>
                <a:spcPct val="150000"/>
              </a:lnSpc>
              <a:spcBef>
                <a:spcPts val="0"/>
              </a:spcBef>
              <a:spcAft>
                <a:spcPts val="0"/>
              </a:spcAft>
              <a:buClr>
                <a:srgbClr val="423A38"/>
              </a:buClr>
              <a:buSzPts val="1800"/>
              <a:buFont typeface="Poppins"/>
              <a:buChar char="●"/>
            </a:pPr>
            <a:r>
              <a:rPr lang="en" sz="1800">
                <a:solidFill>
                  <a:srgbClr val="423A38"/>
                </a:solidFill>
                <a:latin typeface="Poppins"/>
                <a:ea typeface="Poppins"/>
                <a:cs typeface="Poppins"/>
                <a:sym typeface="Poppins"/>
              </a:rPr>
              <a:t>Academically low-achieving pupils</a:t>
            </a:r>
            <a:endParaRPr sz="1800">
              <a:solidFill>
                <a:srgbClr val="423A38"/>
              </a:solidFill>
              <a:latin typeface="Poppins"/>
              <a:ea typeface="Poppins"/>
              <a:cs typeface="Poppins"/>
              <a:sym typeface="Poppins"/>
            </a:endParaRPr>
          </a:p>
          <a:p>
            <a:pPr marL="457200" lvl="0" indent="-342900" algn="l" rtl="0">
              <a:lnSpc>
                <a:spcPct val="150000"/>
              </a:lnSpc>
              <a:spcBef>
                <a:spcPts val="0"/>
              </a:spcBef>
              <a:spcAft>
                <a:spcPts val="0"/>
              </a:spcAft>
              <a:buClr>
                <a:srgbClr val="423A38"/>
              </a:buClr>
              <a:buSzPts val="1800"/>
              <a:buFont typeface="Poppins"/>
              <a:buChar char="●"/>
            </a:pPr>
            <a:r>
              <a:rPr lang="en" sz="1800">
                <a:solidFill>
                  <a:srgbClr val="423A38"/>
                </a:solidFill>
                <a:latin typeface="Poppins"/>
                <a:ea typeface="Poppins"/>
                <a:cs typeface="Poppins"/>
                <a:sym typeface="Poppins"/>
              </a:rPr>
              <a:t>English learners</a:t>
            </a:r>
            <a:endParaRPr sz="1800">
              <a:solidFill>
                <a:srgbClr val="423A38"/>
              </a:solidFill>
              <a:latin typeface="Poppins"/>
              <a:ea typeface="Poppins"/>
              <a:cs typeface="Poppins"/>
              <a:sym typeface="Poppins"/>
            </a:endParaRPr>
          </a:p>
          <a:p>
            <a:pPr marL="457200" lvl="0" indent="-342900" algn="l" rtl="0">
              <a:lnSpc>
                <a:spcPct val="150000"/>
              </a:lnSpc>
              <a:spcBef>
                <a:spcPts val="0"/>
              </a:spcBef>
              <a:spcAft>
                <a:spcPts val="0"/>
              </a:spcAft>
              <a:buClr>
                <a:srgbClr val="423A38"/>
              </a:buClr>
              <a:buSzPts val="1800"/>
              <a:buFont typeface="Poppins"/>
              <a:buChar char="●"/>
            </a:pPr>
            <a:r>
              <a:rPr lang="en" sz="1800">
                <a:solidFill>
                  <a:srgbClr val="423A38"/>
                </a:solidFill>
                <a:latin typeface="Poppins"/>
                <a:ea typeface="Poppins"/>
                <a:cs typeface="Poppins"/>
                <a:sym typeface="Poppins"/>
              </a:rPr>
              <a:t>Homeless pupils</a:t>
            </a:r>
            <a:endParaRPr sz="1800">
              <a:solidFill>
                <a:srgbClr val="423A38"/>
              </a:solidFill>
              <a:latin typeface="Poppins"/>
              <a:ea typeface="Poppins"/>
              <a:cs typeface="Poppins"/>
              <a:sym typeface="Poppins"/>
            </a:endParaRPr>
          </a:p>
          <a:p>
            <a:pPr marL="482600" lvl="0" indent="0" algn="l" rtl="0">
              <a:spcBef>
                <a:spcPts val="1600"/>
              </a:spcBef>
              <a:spcAft>
                <a:spcPts val="0"/>
              </a:spcAft>
              <a:buClr>
                <a:schemeClr val="dk1"/>
              </a:buClr>
              <a:buSzPts val="1100"/>
              <a:buFont typeface="Arial"/>
              <a:buNone/>
            </a:pPr>
            <a:endParaRPr sz="1500">
              <a:solidFill>
                <a:srgbClr val="423A38"/>
              </a:solidFill>
              <a:latin typeface="Georgia"/>
              <a:ea typeface="Georgia"/>
              <a:cs typeface="Georgia"/>
              <a:sym typeface="Georgia"/>
            </a:endParaRPr>
          </a:p>
          <a:p>
            <a:pPr marL="0" lvl="0" indent="0" algn="l" rtl="0">
              <a:spcBef>
                <a:spcPts val="1600"/>
              </a:spcBef>
              <a:spcAft>
                <a:spcPts val="1600"/>
              </a:spcAft>
              <a:buNone/>
            </a:pPr>
            <a:endParaRPr/>
          </a:p>
        </p:txBody>
      </p:sp>
      <p:sp>
        <p:nvSpPr>
          <p:cNvPr id="211" name="Google Shape;211;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423A38"/>
              </a:buClr>
              <a:buSzPts val="1800"/>
              <a:buFont typeface="Poppins"/>
              <a:buChar char="●"/>
            </a:pPr>
            <a:r>
              <a:rPr lang="en" sz="1800">
                <a:solidFill>
                  <a:srgbClr val="423A38"/>
                </a:solidFill>
                <a:latin typeface="Poppins"/>
                <a:ea typeface="Poppins"/>
                <a:cs typeface="Poppins"/>
                <a:sym typeface="Poppins"/>
              </a:rPr>
              <a:t>Pupils who are economically disadvantaged (determined by eligibility for any free or reduced- price meal program)</a:t>
            </a:r>
            <a:endParaRPr sz="1800">
              <a:solidFill>
                <a:srgbClr val="423A38"/>
              </a:solidFill>
              <a:latin typeface="Poppins"/>
              <a:ea typeface="Poppins"/>
              <a:cs typeface="Poppins"/>
              <a:sym typeface="Poppins"/>
            </a:endParaRPr>
          </a:p>
          <a:p>
            <a:pPr marL="457200" lvl="0" indent="-342900" algn="l" rtl="0">
              <a:lnSpc>
                <a:spcPct val="150000"/>
              </a:lnSpc>
              <a:spcBef>
                <a:spcPts val="0"/>
              </a:spcBef>
              <a:spcAft>
                <a:spcPts val="0"/>
              </a:spcAft>
              <a:buClr>
                <a:srgbClr val="423A38"/>
              </a:buClr>
              <a:buSzPts val="1800"/>
              <a:buFont typeface="Poppins"/>
              <a:buChar char="●"/>
            </a:pPr>
            <a:r>
              <a:rPr lang="en" sz="1800">
                <a:solidFill>
                  <a:srgbClr val="423A38"/>
                </a:solidFill>
                <a:latin typeface="Poppins"/>
                <a:ea typeface="Poppins"/>
                <a:cs typeface="Poppins"/>
                <a:sym typeface="Poppins"/>
              </a:rPr>
              <a:t>Foster youth</a:t>
            </a:r>
            <a:endParaRPr sz="1800">
              <a:solidFill>
                <a:srgbClr val="423A38"/>
              </a:solidFill>
              <a:latin typeface="Poppins"/>
              <a:ea typeface="Poppins"/>
              <a:cs typeface="Poppins"/>
              <a:sym typeface="Poppins"/>
            </a:endParaRPr>
          </a:p>
          <a:p>
            <a:pPr marL="457200" lvl="0" indent="-342900" algn="l" rtl="0">
              <a:lnSpc>
                <a:spcPct val="150000"/>
              </a:lnSpc>
              <a:spcBef>
                <a:spcPts val="0"/>
              </a:spcBef>
              <a:spcAft>
                <a:spcPts val="0"/>
              </a:spcAft>
              <a:buClr>
                <a:srgbClr val="423A38"/>
              </a:buClr>
              <a:buSzPts val="1800"/>
              <a:buFont typeface="Poppins"/>
              <a:buChar char="●"/>
            </a:pPr>
            <a:r>
              <a:rPr lang="en" sz="1800">
                <a:solidFill>
                  <a:srgbClr val="423A38"/>
                </a:solidFill>
                <a:latin typeface="Poppins"/>
                <a:ea typeface="Poppins"/>
                <a:cs typeface="Poppins"/>
                <a:sym typeface="Poppins"/>
              </a:rPr>
              <a:t>Pupils based on nationality, race, ethnicity, or sexual orientation</a:t>
            </a:r>
            <a:endParaRPr sz="1800">
              <a:solidFill>
                <a:srgbClr val="423A38"/>
              </a:solidFill>
              <a:latin typeface="Poppins"/>
              <a:ea typeface="Poppins"/>
              <a:cs typeface="Poppins"/>
              <a:sym typeface="Poppins"/>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latin typeface="Poppins"/>
                <a:ea typeface="Poppins"/>
                <a:cs typeface="Poppins"/>
                <a:sym typeface="Poppins"/>
              </a:rPr>
              <a:t>The following is provided for informational purposes only and is not be construed as legal advice or formal legal opinion on behalf of the author or CDE</a:t>
            </a:r>
            <a:endParaRPr sz="2800">
              <a:latin typeface="Poppins"/>
              <a:ea typeface="Poppins"/>
              <a:cs typeface="Poppins"/>
              <a:sym typeface="Poppins"/>
            </a:endParaRPr>
          </a:p>
        </p:txBody>
      </p:sp>
      <p:sp>
        <p:nvSpPr>
          <p:cNvPr id="65" name="Google Shape;65;p15"/>
          <p:cNvSpPr txBox="1">
            <a:spLocks noGrp="1"/>
          </p:cNvSpPr>
          <p:nvPr>
            <p:ph type="subTitle" idx="1"/>
          </p:nvPr>
        </p:nvSpPr>
        <p:spPr>
          <a:xfrm>
            <a:off x="311700" y="365870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00"/>
                </a:solidFill>
                <a:latin typeface="Poppins"/>
                <a:ea typeface="Poppins"/>
                <a:cs typeface="Poppins"/>
                <a:sym typeface="Poppins"/>
              </a:rPr>
              <a:t>As part of effective governance practices, the Schools of Choice Unit of CDE contracted Education Board Partners to develop a non-discrimination training for charter schools.</a:t>
            </a:r>
            <a:endParaRPr sz="1500">
              <a:solidFill>
                <a:srgbClr val="000000"/>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103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Review Your Data and Policies</a:t>
            </a:r>
            <a:endParaRPr b="1">
              <a:latin typeface="Poppins"/>
              <a:ea typeface="Poppins"/>
              <a:cs typeface="Poppins"/>
              <a:sym typeface="Poppins"/>
            </a:endParaRPr>
          </a:p>
        </p:txBody>
      </p:sp>
      <p:sp>
        <p:nvSpPr>
          <p:cNvPr id="217" name="Google Shape;217;p33"/>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rgbClr val="423A38"/>
              </a:solidFill>
              <a:latin typeface="Georgia"/>
              <a:ea typeface="Georgia"/>
              <a:cs typeface="Georgia"/>
              <a:sym typeface="Georgia"/>
            </a:endParaRPr>
          </a:p>
          <a:p>
            <a:pPr marL="0" lvl="0" indent="0" algn="l" rtl="0">
              <a:spcBef>
                <a:spcPts val="1900"/>
              </a:spcBef>
              <a:spcAft>
                <a:spcPts val="1600"/>
              </a:spcAft>
              <a:buNone/>
            </a:pPr>
            <a:endParaRPr/>
          </a:p>
        </p:txBody>
      </p:sp>
      <p:graphicFrame>
        <p:nvGraphicFramePr>
          <p:cNvPr id="218" name="Google Shape;218;p33"/>
          <p:cNvGraphicFramePr/>
          <p:nvPr/>
        </p:nvGraphicFramePr>
        <p:xfrm>
          <a:off x="311700" y="675875"/>
          <a:ext cx="3000000" cy="3000000"/>
        </p:xfrm>
        <a:graphic>
          <a:graphicData uri="http://schemas.openxmlformats.org/drawingml/2006/table">
            <a:tbl>
              <a:tblPr>
                <a:noFill/>
                <a:tableStyleId>{3AAA6FE6-C602-4ACB-BCE2-C42F143CEE13}</a:tableStyleId>
              </a:tblPr>
              <a:tblGrid>
                <a:gridCol w="2789800">
                  <a:extLst>
                    <a:ext uri="{9D8B030D-6E8A-4147-A177-3AD203B41FA5}">
                      <a16:colId xmlns:a16="http://schemas.microsoft.com/office/drawing/2014/main" val="20000"/>
                    </a:ext>
                  </a:extLst>
                </a:gridCol>
                <a:gridCol w="2789800">
                  <a:extLst>
                    <a:ext uri="{9D8B030D-6E8A-4147-A177-3AD203B41FA5}">
                      <a16:colId xmlns:a16="http://schemas.microsoft.com/office/drawing/2014/main" val="20001"/>
                    </a:ext>
                  </a:extLst>
                </a:gridCol>
                <a:gridCol w="2789800">
                  <a:extLst>
                    <a:ext uri="{9D8B030D-6E8A-4147-A177-3AD203B41FA5}">
                      <a16:colId xmlns:a16="http://schemas.microsoft.com/office/drawing/2014/main" val="20002"/>
                    </a:ext>
                  </a:extLst>
                </a:gridCol>
              </a:tblGrid>
              <a:tr h="433625">
                <a:tc>
                  <a:txBody>
                    <a:bodyPr/>
                    <a:lstStyle/>
                    <a:p>
                      <a:pPr marL="0" lvl="0" indent="0" algn="l" rtl="0">
                        <a:spcBef>
                          <a:spcPts val="0"/>
                        </a:spcBef>
                        <a:spcAft>
                          <a:spcPts val="0"/>
                        </a:spcAft>
                        <a:buNone/>
                      </a:pPr>
                      <a:endParaRPr sz="1800">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800">
                          <a:solidFill>
                            <a:schemeClr val="dk1"/>
                          </a:solidFill>
                          <a:latin typeface="Poppins"/>
                          <a:ea typeface="Poppins"/>
                          <a:cs typeface="Poppins"/>
                          <a:sym typeface="Poppins"/>
                        </a:rPr>
                        <a:t>Policy</a:t>
                      </a:r>
                      <a:endParaRPr sz="1800">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800">
                          <a:solidFill>
                            <a:schemeClr val="dk1"/>
                          </a:solidFill>
                          <a:latin typeface="Poppins"/>
                          <a:ea typeface="Poppins"/>
                          <a:cs typeface="Poppins"/>
                          <a:sym typeface="Poppins"/>
                        </a:rPr>
                        <a:t>Data</a:t>
                      </a:r>
                      <a:endParaRPr sz="1800">
                        <a:solidFill>
                          <a:schemeClr val="dk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0"/>
                  </a:ext>
                </a:extLst>
              </a:tr>
              <a:tr h="1810100">
                <a:tc>
                  <a:txBody>
                    <a:bodyPr/>
                    <a:lstStyle/>
                    <a:p>
                      <a:pPr marL="0" lvl="0" indent="0" algn="l" rtl="0">
                        <a:spcBef>
                          <a:spcPts val="0"/>
                        </a:spcBef>
                        <a:spcAft>
                          <a:spcPts val="0"/>
                        </a:spcAft>
                        <a:buNone/>
                      </a:pPr>
                      <a:r>
                        <a:rPr lang="en" sz="1800" b="1">
                          <a:latin typeface="Poppins"/>
                          <a:ea typeface="Poppins"/>
                          <a:cs typeface="Poppins"/>
                          <a:sym typeface="Poppins"/>
                        </a:rPr>
                        <a:t>Recruitment</a:t>
                      </a:r>
                      <a:endParaRPr sz="1800" b="1">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Poppins"/>
                          <a:ea typeface="Poppins"/>
                          <a:cs typeface="Poppins"/>
                          <a:sym typeface="Poppins"/>
                        </a:rPr>
                        <a:t>Do our recruitment policies create any potential barriers that might limit access based on socioeconomic status, language, disability, or culture?</a:t>
                      </a:r>
                      <a:endParaRPr sz="1600">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600">
                          <a:solidFill>
                            <a:schemeClr val="dk1"/>
                          </a:solidFill>
                          <a:latin typeface="Poppins"/>
                          <a:ea typeface="Poppins"/>
                          <a:cs typeface="Poppins"/>
                          <a:sym typeface="Poppins"/>
                        </a:rPr>
                        <a:t>Do we recruit a disproportionately low percentage of these student groups compared to who is in our community?</a:t>
                      </a:r>
                      <a:endParaRPr sz="1600">
                        <a:solidFill>
                          <a:schemeClr val="dk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1972050">
                <a:tc>
                  <a:txBody>
                    <a:bodyPr/>
                    <a:lstStyle/>
                    <a:p>
                      <a:pPr marL="0" lvl="0" indent="0" algn="l" rtl="0">
                        <a:spcBef>
                          <a:spcPts val="0"/>
                        </a:spcBef>
                        <a:spcAft>
                          <a:spcPts val="0"/>
                        </a:spcAft>
                        <a:buNone/>
                      </a:pPr>
                      <a:r>
                        <a:rPr lang="en" sz="1800" b="1">
                          <a:latin typeface="Poppins"/>
                          <a:ea typeface="Poppins"/>
                          <a:cs typeface="Poppins"/>
                          <a:sym typeface="Poppins"/>
                        </a:rPr>
                        <a:t>Enrollment</a:t>
                      </a:r>
                      <a:endParaRPr sz="1800" b="1">
                        <a:latin typeface="Poppins"/>
                        <a:ea typeface="Poppins"/>
                        <a:cs typeface="Poppins"/>
                        <a:sym typeface="Poppins"/>
                      </a:endParaRPr>
                    </a:p>
                  </a:txBody>
                  <a:tcPr marL="91425" marR="91425" marT="91425" marB="91425"/>
                </a:tc>
                <a:tc>
                  <a:txBody>
                    <a:bodyPr/>
                    <a:lstStyle/>
                    <a:p>
                      <a:pPr marL="0" lvl="0" indent="0" algn="l" rtl="0">
                        <a:lnSpc>
                          <a:spcPct val="115000"/>
                        </a:lnSpc>
                        <a:spcBef>
                          <a:spcPts val="0"/>
                        </a:spcBef>
                        <a:spcAft>
                          <a:spcPts val="1900"/>
                        </a:spcAft>
                        <a:buNone/>
                      </a:pPr>
                      <a:r>
                        <a:rPr lang="en" sz="1600">
                          <a:solidFill>
                            <a:schemeClr val="dk1"/>
                          </a:solidFill>
                          <a:latin typeface="Poppins"/>
                          <a:ea typeface="Poppins"/>
                          <a:cs typeface="Poppins"/>
                          <a:sym typeface="Poppins"/>
                        </a:rPr>
                        <a:t>Do any of our policies or practices seem to limit access to enrollment for any of these groups?</a:t>
                      </a:r>
                      <a:endParaRPr sz="1600">
                        <a:solidFill>
                          <a:schemeClr val="dk1"/>
                        </a:solidFill>
                        <a:latin typeface="Poppins"/>
                        <a:ea typeface="Poppins"/>
                        <a:cs typeface="Poppins"/>
                        <a:sym typeface="Poppins"/>
                      </a:endParaRPr>
                    </a:p>
                  </a:txBody>
                  <a:tcPr marL="91425" marR="91425" marT="91425" marB="91425"/>
                </a:tc>
                <a:tc>
                  <a:txBody>
                    <a:bodyPr/>
                    <a:lstStyle/>
                    <a:p>
                      <a:pPr marL="0" lvl="0" indent="0" algn="l" rtl="0">
                        <a:lnSpc>
                          <a:spcPct val="115000"/>
                        </a:lnSpc>
                        <a:spcBef>
                          <a:spcPts val="0"/>
                        </a:spcBef>
                        <a:spcAft>
                          <a:spcPts val="1900"/>
                        </a:spcAft>
                        <a:buNone/>
                      </a:pPr>
                      <a:r>
                        <a:rPr lang="en" sz="1600">
                          <a:solidFill>
                            <a:schemeClr val="dk1"/>
                          </a:solidFill>
                          <a:latin typeface="Poppins"/>
                          <a:ea typeface="Poppins"/>
                          <a:cs typeface="Poppins"/>
                          <a:sym typeface="Poppins"/>
                        </a:rPr>
                        <a:t>Do we enroll a disproportionately low percentage of these student groups compared to surrounding schools?</a:t>
                      </a:r>
                      <a:endParaRPr sz="1600">
                        <a:solidFill>
                          <a:schemeClr val="dk1"/>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311700" y="144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Consider Possible Barriers in Recruitment or Enrollment</a:t>
            </a:r>
            <a:endParaRPr b="1"/>
          </a:p>
        </p:txBody>
      </p:sp>
      <p:sp>
        <p:nvSpPr>
          <p:cNvPr id="224" name="Google Shape;224;p34"/>
          <p:cNvSpPr txBox="1">
            <a:spLocks noGrp="1"/>
          </p:cNvSpPr>
          <p:nvPr>
            <p:ph type="body" idx="1"/>
          </p:nvPr>
        </p:nvSpPr>
        <p:spPr>
          <a:xfrm>
            <a:off x="311700" y="717375"/>
            <a:ext cx="3999900" cy="3416400"/>
          </a:xfrm>
          <a:prstGeom prst="rect">
            <a:avLst/>
          </a:prstGeom>
        </p:spPr>
        <p:txBody>
          <a:bodyPr spcFirstLastPara="1" wrap="square" lIns="91425" tIns="91425" rIns="91425" bIns="91425" anchor="t" anchorCtr="0">
            <a:noAutofit/>
          </a:bodyPr>
          <a:lstStyle/>
          <a:p>
            <a:pPr marL="457200" lvl="0" indent="-317500" algn="l" rtl="0">
              <a:spcBef>
                <a:spcPts val="5200"/>
              </a:spcBef>
              <a:spcAft>
                <a:spcPts val="0"/>
              </a:spcAft>
              <a:buClr>
                <a:schemeClr val="dk1"/>
              </a:buClr>
              <a:buSzPts val="1400"/>
              <a:buFont typeface="Poppins"/>
              <a:buChar char="●"/>
            </a:pPr>
            <a:r>
              <a:rPr lang="en">
                <a:solidFill>
                  <a:schemeClr val="dk1"/>
                </a:solidFill>
                <a:latin typeface="Poppins"/>
                <a:ea typeface="Poppins"/>
                <a:cs typeface="Poppins"/>
                <a:sym typeface="Poppins"/>
              </a:rPr>
              <a:t>What supports are there for families that do not speak English?</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How does a family’s access to technology influence the application process?</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What information are families required to supply for the application? Are there any questions on the application that could deter particular categories of families, such undocumented or homeless families?</a:t>
            </a:r>
            <a:endParaRPr>
              <a:solidFill>
                <a:schemeClr val="dk1"/>
              </a:solidFill>
              <a:latin typeface="Poppins"/>
              <a:ea typeface="Poppins"/>
              <a:cs typeface="Poppins"/>
              <a:sym typeface="Poppins"/>
            </a:endParaRPr>
          </a:p>
          <a:p>
            <a:pPr marL="0" lvl="0" indent="0" algn="l" rtl="0">
              <a:spcBef>
                <a:spcPts val="7800"/>
              </a:spcBef>
              <a:spcAft>
                <a:spcPts val="1600"/>
              </a:spcAft>
              <a:buNone/>
            </a:pPr>
            <a:endParaRPr/>
          </a:p>
        </p:txBody>
      </p:sp>
      <p:sp>
        <p:nvSpPr>
          <p:cNvPr id="225" name="Google Shape;225;p34"/>
          <p:cNvSpPr txBox="1">
            <a:spLocks noGrp="1"/>
          </p:cNvSpPr>
          <p:nvPr>
            <p:ph type="body" idx="2"/>
          </p:nvPr>
        </p:nvSpPr>
        <p:spPr>
          <a:xfrm>
            <a:off x="4832400" y="717375"/>
            <a:ext cx="3999900" cy="3416400"/>
          </a:xfrm>
          <a:prstGeom prst="rect">
            <a:avLst/>
          </a:prstGeom>
        </p:spPr>
        <p:txBody>
          <a:bodyPr spcFirstLastPara="1" wrap="square" lIns="91425" tIns="91425" rIns="91425" bIns="91425" anchor="t" anchorCtr="0">
            <a:noAutofit/>
          </a:bodyPr>
          <a:lstStyle/>
          <a:p>
            <a:pPr marL="457200" lvl="0" indent="-317500" algn="l" rtl="0">
              <a:spcBef>
                <a:spcPts val="5200"/>
              </a:spcBef>
              <a:spcAft>
                <a:spcPts val="0"/>
              </a:spcAft>
              <a:buClr>
                <a:schemeClr val="dk1"/>
              </a:buClr>
              <a:buSzPts val="1400"/>
              <a:buFont typeface="Poppins"/>
              <a:buChar char="●"/>
            </a:pPr>
            <a:r>
              <a:rPr lang="en">
                <a:solidFill>
                  <a:schemeClr val="dk1"/>
                </a:solidFill>
                <a:latin typeface="Poppins"/>
                <a:ea typeface="Poppins"/>
                <a:cs typeface="Poppins"/>
                <a:sym typeface="Poppins"/>
              </a:rPr>
              <a:t>Are families required to visit the school in order to apply?</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Are there parent participation requirements, uniform costs, or other school fees required for enrollment that could pose barriers for low-income families?</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Does the school participate in the federal free and reduced-price lunch program (or provide a comparable program)?</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Does the school provide transportation for enrolled students?</a:t>
            </a:r>
            <a:endParaRPr>
              <a:solidFill>
                <a:schemeClr val="dk1"/>
              </a:solidFill>
              <a:latin typeface="Poppins"/>
              <a:ea typeface="Poppins"/>
              <a:cs typeface="Poppins"/>
              <a:sym typeface="Poppins"/>
            </a:endParaRPr>
          </a:p>
          <a:p>
            <a:pPr marL="0" lvl="0" indent="0" algn="l" rtl="0">
              <a:spcBef>
                <a:spcPts val="78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Discipline</a:t>
            </a:r>
            <a:endParaRPr b="1">
              <a:latin typeface="Poppins"/>
              <a:ea typeface="Poppins"/>
              <a:cs typeface="Poppins"/>
              <a:sym typeface="Poppins"/>
            </a:endParaRPr>
          </a:p>
        </p:txBody>
      </p:sp>
      <p:sp>
        <p:nvSpPr>
          <p:cNvPr id="231" name="Google Shape;23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latin typeface="Poppins"/>
                <a:ea typeface="Poppins"/>
                <a:cs typeface="Poppins"/>
                <a:sym typeface="Poppins"/>
              </a:rPr>
              <a:t>Public charter schools have autonomy over their mission and educational model in exchange for increased accountability for student outcomes. They must follow the same rules and regulations that traditional public schools must follow affecting health, safety, and students’ rights, including those that protect students with disabilities. The design and implementation of discipline policies can pose challenges in any public school setting, but in the charter school context, tensions between charter autonomy and public school obligations can raise additional issues. </a:t>
            </a:r>
            <a:endParaRPr>
              <a:solidFill>
                <a:schemeClr val="dk1"/>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oppins"/>
                <a:ea typeface="Poppins"/>
                <a:cs typeface="Poppins"/>
                <a:sym typeface="Poppins"/>
              </a:rPr>
              <a:t>What It Means For You</a:t>
            </a:r>
            <a:endParaRPr>
              <a:latin typeface="Poppins"/>
              <a:ea typeface="Poppins"/>
              <a:cs typeface="Poppins"/>
              <a:sym typeface="Poppins"/>
            </a:endParaRPr>
          </a:p>
        </p:txBody>
      </p:sp>
      <p:sp>
        <p:nvSpPr>
          <p:cNvPr id="237" name="Google Shape;237;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Seek to fully understand the discipline policies you create and approve.</a:t>
            </a:r>
            <a:endParaRPr>
              <a:solidFill>
                <a:srgbClr val="000000"/>
              </a:solidFill>
              <a:latin typeface="Poppins"/>
              <a:ea typeface="Poppins"/>
              <a:cs typeface="Poppins"/>
              <a:sym typeface="Poppins"/>
            </a:endParaRPr>
          </a:p>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Be knowledgeable about the effect the discipline policies at your school have on certain populations.</a:t>
            </a:r>
            <a:endParaRPr>
              <a:solidFill>
                <a:srgbClr val="000000"/>
              </a:solidFill>
              <a:latin typeface="Poppins"/>
              <a:ea typeface="Poppins"/>
              <a:cs typeface="Poppins"/>
              <a:sym typeface="Poppins"/>
            </a:endParaRPr>
          </a:p>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The following slide shares some examples of how discipline policies may harm certain populations more than others.</a:t>
            </a:r>
            <a:endParaRPr>
              <a:solidFill>
                <a:srgbClr val="000000"/>
              </a:solidFill>
              <a:latin typeface="Poppins"/>
              <a:ea typeface="Poppins"/>
              <a:cs typeface="Poppins"/>
              <a:sym typeface="Poppins"/>
            </a:endParaRPr>
          </a:p>
          <a:p>
            <a:pPr marL="457200" lvl="0" indent="0" algn="l" rtl="0">
              <a:spcBef>
                <a:spcPts val="1600"/>
              </a:spcBef>
              <a:spcAft>
                <a:spcPts val="1600"/>
              </a:spcAft>
              <a:buNone/>
            </a:pPr>
            <a:endParaRPr>
              <a:solidFill>
                <a:srgbClr val="000000"/>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p:nvPr/>
        </p:nvSpPr>
        <p:spPr>
          <a:xfrm>
            <a:off x="0" y="450625"/>
            <a:ext cx="7443600" cy="105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None/>
            </a:pPr>
            <a:r>
              <a:rPr lang="en" sz="2300" b="1" i="1">
                <a:solidFill>
                  <a:srgbClr val="121212"/>
                </a:solidFill>
                <a:highlight>
                  <a:srgbClr val="FFFFFF"/>
                </a:highlight>
                <a:latin typeface="Georgia"/>
                <a:ea typeface="Georgia"/>
                <a:cs typeface="Georgia"/>
                <a:sym typeface="Georgia"/>
              </a:rPr>
              <a:t>Charter Schools Suspend Black and Disabled Students More, Study Says</a:t>
            </a:r>
            <a:endParaRPr sz="2300" b="1" i="1">
              <a:solidFill>
                <a:srgbClr val="121212"/>
              </a:solidFill>
              <a:highlight>
                <a:srgbClr val="FFFFFF"/>
              </a:highlight>
              <a:latin typeface="Georgia"/>
              <a:ea typeface="Georgia"/>
              <a:cs typeface="Georgia"/>
              <a:sym typeface="Georgia"/>
            </a:endParaRPr>
          </a:p>
        </p:txBody>
      </p:sp>
      <p:sp>
        <p:nvSpPr>
          <p:cNvPr id="243" name="Google Shape;243;p37"/>
          <p:cNvSpPr txBox="1"/>
          <p:nvPr/>
        </p:nvSpPr>
        <p:spPr>
          <a:xfrm>
            <a:off x="1063375" y="2051175"/>
            <a:ext cx="7878600" cy="6693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n" sz="1550" b="1">
                <a:solidFill>
                  <a:schemeClr val="dk1"/>
                </a:solidFill>
                <a:latin typeface="Verdana"/>
                <a:ea typeface="Verdana"/>
                <a:cs typeface="Verdana"/>
                <a:sym typeface="Verdana"/>
              </a:rPr>
              <a:t>The Harsh Discipline of No-Excuses Charter Schools: Is It Worth the Promise?</a:t>
            </a:r>
            <a:endParaRPr sz="1550" b="1">
              <a:solidFill>
                <a:schemeClr val="dk1"/>
              </a:solidFill>
              <a:latin typeface="Verdana"/>
              <a:ea typeface="Verdana"/>
              <a:cs typeface="Verdana"/>
              <a:sym typeface="Verdana"/>
            </a:endParaRPr>
          </a:p>
        </p:txBody>
      </p:sp>
      <p:sp>
        <p:nvSpPr>
          <p:cNvPr id="244" name="Google Shape;244;p37"/>
          <p:cNvSpPr txBox="1"/>
          <p:nvPr/>
        </p:nvSpPr>
        <p:spPr>
          <a:xfrm>
            <a:off x="0" y="3512975"/>
            <a:ext cx="7676700" cy="59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600"/>
              </a:spcAft>
              <a:buNone/>
            </a:pPr>
            <a:r>
              <a:rPr lang="en" sz="1450" b="1">
                <a:solidFill>
                  <a:schemeClr val="dk1"/>
                </a:solidFill>
                <a:highlight>
                  <a:srgbClr val="FFFFFF"/>
                </a:highlight>
                <a:latin typeface="Verdana"/>
                <a:ea typeface="Verdana"/>
                <a:cs typeface="Verdana"/>
                <a:sym typeface="Verdana"/>
              </a:rPr>
              <a:t>Study Finds Many Charter Schools Feeding "School-to-Prison Pipeline"</a:t>
            </a:r>
            <a:endParaRPr sz="1450" b="1">
              <a:solidFill>
                <a:schemeClr val="dk1"/>
              </a:solidFill>
              <a:highlight>
                <a:srgbClr val="FFFFFF"/>
              </a:highlight>
              <a:latin typeface="Verdana"/>
              <a:ea typeface="Verdana"/>
              <a:cs typeface="Verdana"/>
              <a:sym typeface="Verdana"/>
            </a:endParaRPr>
          </a:p>
        </p:txBody>
      </p:sp>
      <p:sp>
        <p:nvSpPr>
          <p:cNvPr id="245" name="Google Shape;245;p37"/>
          <p:cNvSpPr txBox="1"/>
          <p:nvPr/>
        </p:nvSpPr>
        <p:spPr>
          <a:xfrm>
            <a:off x="0" y="0"/>
            <a:ext cx="9144000" cy="32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i="1">
                <a:solidFill>
                  <a:srgbClr val="4A86E8"/>
                </a:solidFill>
                <a:latin typeface="Poppins"/>
                <a:ea typeface="Poppins"/>
                <a:cs typeface="Poppins"/>
                <a:sym typeface="Poppins"/>
              </a:rPr>
              <a:t>Ripped From the Headlines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311700" y="336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Review Your Discipline Data and Policies</a:t>
            </a:r>
            <a:endParaRPr b="1">
              <a:latin typeface="Poppins"/>
              <a:ea typeface="Poppins"/>
              <a:cs typeface="Poppins"/>
              <a:sym typeface="Poppins"/>
            </a:endParaRPr>
          </a:p>
        </p:txBody>
      </p:sp>
      <p:sp>
        <p:nvSpPr>
          <p:cNvPr id="251" name="Google Shape;251;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Poppins"/>
              <a:ea typeface="Poppins"/>
              <a:cs typeface="Poppins"/>
              <a:sym typeface="Poppins"/>
            </a:endParaRPr>
          </a:p>
          <a:p>
            <a:pPr marL="0" lvl="0" indent="0" algn="l" rtl="0">
              <a:spcBef>
                <a:spcPts val="1600"/>
              </a:spcBef>
              <a:spcAft>
                <a:spcPts val="1600"/>
              </a:spcAft>
              <a:buNone/>
            </a:pPr>
            <a:endParaRPr/>
          </a:p>
        </p:txBody>
      </p:sp>
      <p:graphicFrame>
        <p:nvGraphicFramePr>
          <p:cNvPr id="252" name="Google Shape;252;p38"/>
          <p:cNvGraphicFramePr/>
          <p:nvPr/>
        </p:nvGraphicFramePr>
        <p:xfrm>
          <a:off x="311725" y="1004025"/>
          <a:ext cx="3000000" cy="3000000"/>
        </p:xfrm>
        <a:graphic>
          <a:graphicData uri="http://schemas.openxmlformats.org/drawingml/2006/table">
            <a:tbl>
              <a:tblPr>
                <a:noFill/>
                <a:tableStyleId>{3AAA6FE6-C602-4ACB-BCE2-C42F143CEE13}</a:tableStyleId>
              </a:tblPr>
              <a:tblGrid>
                <a:gridCol w="4095975">
                  <a:extLst>
                    <a:ext uri="{9D8B030D-6E8A-4147-A177-3AD203B41FA5}">
                      <a16:colId xmlns:a16="http://schemas.microsoft.com/office/drawing/2014/main" val="20000"/>
                    </a:ext>
                  </a:extLst>
                </a:gridCol>
                <a:gridCol w="40959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800">
                          <a:latin typeface="Poppins"/>
                          <a:ea typeface="Poppins"/>
                          <a:cs typeface="Poppins"/>
                          <a:sym typeface="Poppins"/>
                        </a:rPr>
                        <a:t>Policy</a:t>
                      </a:r>
                      <a:endParaRPr sz="1800">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800">
                          <a:latin typeface="Poppins"/>
                          <a:ea typeface="Poppins"/>
                          <a:cs typeface="Poppins"/>
                          <a:sym typeface="Poppins"/>
                        </a:rPr>
                        <a:t>Data</a:t>
                      </a:r>
                      <a:endParaRPr sz="1800">
                        <a:latin typeface="Poppins"/>
                        <a:ea typeface="Poppins"/>
                        <a:cs typeface="Poppins"/>
                        <a:sym typeface="Poppin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a:latin typeface="Poppins"/>
                          <a:ea typeface="Poppins"/>
                          <a:cs typeface="Poppins"/>
                          <a:sym typeface="Poppins"/>
                        </a:rPr>
                        <a:t>Does our discipline policy maximize the time students are in school and learning?</a:t>
                      </a:r>
                      <a:endParaRPr sz="1800">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800">
                          <a:latin typeface="Poppins"/>
                          <a:ea typeface="Poppins"/>
                          <a:cs typeface="Poppins"/>
                          <a:sym typeface="Poppins"/>
                        </a:rPr>
                        <a:t>Have we looked at disaggregated discipline data by subpopulations?</a:t>
                      </a:r>
                      <a:endParaRPr sz="1800">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a:latin typeface="Poppins"/>
                          <a:ea typeface="Poppins"/>
                          <a:cs typeface="Poppins"/>
                          <a:sym typeface="Poppins"/>
                        </a:rPr>
                        <a:t>Do we have a policy on staff discipline training or professional development?</a:t>
                      </a:r>
                      <a:endParaRPr sz="1800">
                        <a:latin typeface="Poppins"/>
                        <a:ea typeface="Poppins"/>
                        <a:cs typeface="Poppins"/>
                        <a:sym typeface="Poppi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Poppins"/>
                          <a:ea typeface="Poppins"/>
                          <a:cs typeface="Poppins"/>
                          <a:sym typeface="Poppins"/>
                        </a:rPr>
                        <a:t>Have we looked for patterns in who submits discipline concerns?</a:t>
                      </a:r>
                      <a:endParaRPr sz="1800">
                        <a:latin typeface="Poppins"/>
                        <a:ea typeface="Poppins"/>
                        <a:cs typeface="Poppins"/>
                        <a:sym typeface="Poppi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311700" y="243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Resource</a:t>
            </a:r>
            <a:endParaRPr b="1">
              <a:latin typeface="Poppins"/>
              <a:ea typeface="Poppins"/>
              <a:cs typeface="Poppins"/>
              <a:sym typeface="Poppins"/>
            </a:endParaRPr>
          </a:p>
        </p:txBody>
      </p:sp>
      <p:sp>
        <p:nvSpPr>
          <p:cNvPr id="258" name="Google Shape;258;p39"/>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1"/>
                </a:solidFill>
                <a:latin typeface="Poppins"/>
                <a:ea typeface="Poppins"/>
                <a:cs typeface="Poppins"/>
                <a:sym typeface="Poppins"/>
              </a:rPr>
              <a:t>The U.S. Departments of Education and Justice have worked closely with educators through the #RethinkDiscipline campaign to support initiatives that build positive school climates and develop alternative approaches to school discipline. Some guiding principles to know:</a:t>
            </a:r>
            <a:endParaRPr sz="1600">
              <a:solidFill>
                <a:schemeClr val="dk1"/>
              </a:solidFill>
              <a:latin typeface="Poppins"/>
              <a:ea typeface="Poppins"/>
              <a:cs typeface="Poppins"/>
              <a:sym typeface="Poppins"/>
            </a:endParaRPr>
          </a:p>
          <a:p>
            <a:pPr marL="457200" lvl="0" indent="-330200" algn="l" rtl="0">
              <a:spcBef>
                <a:spcPts val="160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Maximize the time students are in school and learning </a:t>
            </a:r>
            <a:endParaRPr sz="1600">
              <a:solidFill>
                <a:schemeClr val="dk1"/>
              </a:solidFill>
              <a:latin typeface="Poppins"/>
              <a:ea typeface="Poppins"/>
              <a:cs typeface="Poppins"/>
              <a:sym typeface="Poppins"/>
            </a:endParaRPr>
          </a:p>
          <a:p>
            <a:pPr marL="457200" lvl="0"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Cultivate systems that acknowledge and remedy the root causes of students’ and educators’ challenges in school</a:t>
            </a:r>
            <a:endParaRPr sz="1600">
              <a:solidFill>
                <a:schemeClr val="dk1"/>
              </a:solidFill>
              <a:latin typeface="Poppins"/>
              <a:ea typeface="Poppins"/>
              <a:cs typeface="Poppins"/>
              <a:sym typeface="Poppins"/>
            </a:endParaRPr>
          </a:p>
          <a:p>
            <a:pPr marL="457200" lvl="0"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Leverage data to inform equitable disciplinary systems </a:t>
            </a:r>
            <a:endParaRPr sz="1600">
              <a:solidFill>
                <a:schemeClr val="dk1"/>
              </a:solidFill>
              <a:latin typeface="Poppins"/>
              <a:ea typeface="Poppins"/>
              <a:cs typeface="Poppins"/>
              <a:sym typeface="Poppins"/>
            </a:endParaRPr>
          </a:p>
          <a:p>
            <a:pPr marL="457200" lvl="0"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Engage the entire school community in professional development and accountability systems that encourage alignment on the school’s intended processes and cultural goals </a:t>
            </a:r>
            <a:endParaRPr sz="1600">
              <a:solidFill>
                <a:schemeClr val="dk1"/>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2"/>
        <p:cNvGrpSpPr/>
        <p:nvPr/>
      </p:nvGrpSpPr>
      <p:grpSpPr>
        <a:xfrm>
          <a:off x="0" y="0"/>
          <a:ext cx="0" cy="0"/>
          <a:chOff x="0" y="0"/>
          <a:chExt cx="0" cy="0"/>
        </a:xfrm>
      </p:grpSpPr>
      <p:sp>
        <p:nvSpPr>
          <p:cNvPr id="263" name="Google Shape;263;p4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b="1">
                <a:latin typeface="Poppins"/>
                <a:ea typeface="Poppins"/>
                <a:cs typeface="Poppins"/>
                <a:sym typeface="Poppins"/>
              </a:rPr>
              <a:t>Students With Special Needs</a:t>
            </a:r>
            <a:endParaRPr sz="4700" b="1">
              <a:latin typeface="Poppins"/>
              <a:ea typeface="Poppins"/>
              <a:cs typeface="Poppins"/>
              <a:sym typeface="Poppins"/>
            </a:endParaRPr>
          </a:p>
        </p:txBody>
      </p:sp>
      <p:sp>
        <p:nvSpPr>
          <p:cNvPr id="264" name="Google Shape;264;p4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311700" y="305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Serving Students with Special Needs</a:t>
            </a:r>
            <a:endParaRPr b="1">
              <a:latin typeface="Poppins"/>
              <a:ea typeface="Poppins"/>
              <a:cs typeface="Poppins"/>
              <a:sym typeface="Poppins"/>
            </a:endParaRPr>
          </a:p>
        </p:txBody>
      </p:sp>
      <p:sp>
        <p:nvSpPr>
          <p:cNvPr id="270" name="Google Shape;270;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33333"/>
                </a:solidFill>
                <a:highlight>
                  <a:srgbClr val="FFFFFF"/>
                </a:highlight>
                <a:latin typeface="Poppins"/>
                <a:ea typeface="Poppins"/>
                <a:cs typeface="Poppins"/>
                <a:sym typeface="Poppins"/>
              </a:rPr>
              <a:t>The Charter Schools Act [C.R.S. 22-30.5-104 (3)] prohibits discrimination on the basis of need for special education services. As a public school, a charter school must comply with the federal Individuals with Disabilities Education Act (IDEA), the Americans with Disabilities Act (ADA), the Office of Civil Rights (OCR) and any state special education laws.</a:t>
            </a:r>
            <a:endParaRPr>
              <a:solidFill>
                <a:srgbClr val="333333"/>
              </a:solidFill>
              <a:highlight>
                <a:srgbClr val="FFFFFF"/>
              </a:highlight>
              <a:latin typeface="Poppins"/>
              <a:ea typeface="Poppins"/>
              <a:cs typeface="Poppins"/>
              <a:sym typeface="Poppins"/>
            </a:endParaRPr>
          </a:p>
          <a:p>
            <a:pPr marL="0" lvl="0" indent="0" algn="l" rtl="0">
              <a:lnSpc>
                <a:spcPct val="115000"/>
              </a:lnSpc>
              <a:spcBef>
                <a:spcPts val="1600"/>
              </a:spcBef>
              <a:spcAft>
                <a:spcPts val="0"/>
              </a:spcAft>
              <a:buClr>
                <a:schemeClr val="dk1"/>
              </a:buClr>
              <a:buSzPts val="1100"/>
              <a:buFont typeface="Arial"/>
              <a:buNone/>
            </a:pPr>
            <a:r>
              <a:rPr lang="en">
                <a:solidFill>
                  <a:schemeClr val="dk1"/>
                </a:solidFill>
                <a:latin typeface="Poppins"/>
                <a:ea typeface="Poppins"/>
                <a:cs typeface="Poppins"/>
                <a:sym typeface="Poppins"/>
              </a:rPr>
              <a:t>Discipline for students with disabilities must be in accordance with a student’s IEP or 504 and include all the procedural safeguards for students with disabilities mandated by state and federal law.</a:t>
            </a:r>
            <a:endParaRPr>
              <a:solidFill>
                <a:srgbClr val="333333"/>
              </a:solidFill>
              <a:highlight>
                <a:srgbClr val="FFFFFF"/>
              </a:highlight>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311700" y="149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Questions to Ask About Your Students with Special Needs </a:t>
            </a:r>
            <a:endParaRPr b="1">
              <a:latin typeface="Poppins"/>
              <a:ea typeface="Poppins"/>
              <a:cs typeface="Poppins"/>
              <a:sym typeface="Poppins"/>
            </a:endParaRPr>
          </a:p>
        </p:txBody>
      </p:sp>
      <p:sp>
        <p:nvSpPr>
          <p:cNvPr id="276" name="Google Shape;276;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is the parent satisfaction level with our special education program? </a:t>
            </a:r>
            <a:endParaRPr sz="1600">
              <a:solidFill>
                <a:srgbClr val="000000"/>
              </a:solidFill>
              <a:latin typeface="Poppins"/>
              <a:ea typeface="Poppins"/>
              <a:cs typeface="Poppins"/>
              <a:sym typeface="Poppins"/>
            </a:endParaRPr>
          </a:p>
          <a:p>
            <a:pPr marL="457200" lvl="0" indent="-330200" algn="l" rtl="0">
              <a:lnSpc>
                <a:spcPct val="10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How are we measuring it? 	</a:t>
            </a:r>
            <a:endParaRPr sz="1600">
              <a:solidFill>
                <a:srgbClr val="000000"/>
              </a:solidFill>
              <a:latin typeface="Poppins"/>
              <a:ea typeface="Poppins"/>
              <a:cs typeface="Poppins"/>
              <a:sym typeface="Poppins"/>
            </a:endParaRPr>
          </a:p>
          <a:p>
            <a:pPr marL="457200" lvl="0" indent="-330200" algn="l" rtl="0">
              <a:lnSpc>
                <a:spcPct val="10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percentage of students with IEPs are mastering their IEP goals? </a:t>
            </a:r>
            <a:endParaRPr sz="1600">
              <a:solidFill>
                <a:srgbClr val="000000"/>
              </a:solidFill>
              <a:latin typeface="Poppins"/>
              <a:ea typeface="Poppins"/>
              <a:cs typeface="Poppins"/>
              <a:sym typeface="Poppins"/>
            </a:endParaRPr>
          </a:p>
          <a:p>
            <a:pPr marL="457200" lvl="0" indent="-330200" algn="l" rtl="0">
              <a:lnSpc>
                <a:spcPct val="10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How are we set up to serve all students well (curriculum, teacher quality, behavior supports/expectations, ratios, etc.)?</a:t>
            </a:r>
            <a:endParaRPr sz="1600">
              <a:solidFill>
                <a:srgbClr val="000000"/>
              </a:solidFill>
              <a:latin typeface="Poppins"/>
              <a:ea typeface="Poppins"/>
              <a:cs typeface="Poppins"/>
              <a:sym typeface="Poppins"/>
            </a:endParaRPr>
          </a:p>
          <a:p>
            <a:pPr marL="457200" lvl="0" indent="-330200" algn="l" rtl="0">
              <a:lnSpc>
                <a:spcPct val="10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How does our special education enrollment compare with comparable schools?</a:t>
            </a:r>
            <a:endParaRPr sz="1600">
              <a:solidFill>
                <a:srgbClr val="000000"/>
              </a:solidFill>
              <a:latin typeface="Poppins"/>
              <a:ea typeface="Poppins"/>
              <a:cs typeface="Poppins"/>
              <a:sym typeface="Poppins"/>
            </a:endParaRPr>
          </a:p>
          <a:p>
            <a:pPr marL="457200" lvl="0" indent="-330200" algn="l" rtl="0">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How are teachers trained and supported for implementation of special education services?</a:t>
            </a:r>
            <a:endParaRPr sz="1600">
              <a:solidFill>
                <a:srgbClr val="000000"/>
              </a:solidFill>
              <a:latin typeface="Poppins"/>
              <a:ea typeface="Poppins"/>
              <a:cs typeface="Poppins"/>
              <a:sym typeface="Poppins"/>
            </a:endParaRPr>
          </a:p>
          <a:p>
            <a:pPr marL="457200" lvl="0" indent="-330200" algn="l" rtl="0">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How does our school performance (and our sped demographics) compare in context of our community?</a:t>
            </a:r>
            <a:endParaRPr sz="1600">
              <a:solidFill>
                <a:srgbClr val="000000"/>
              </a:solidFill>
              <a:latin typeface="Poppins"/>
              <a:ea typeface="Poppins"/>
              <a:cs typeface="Poppins"/>
              <a:sym typeface="Poppins"/>
            </a:endParaRPr>
          </a:p>
          <a:p>
            <a:pPr marL="457200" lvl="0" indent="-330200" algn="l" rtl="0">
              <a:lnSpc>
                <a:spcPct val="10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does our discipline data for our special needs students look like?</a:t>
            </a:r>
            <a:endParaRPr sz="1600">
              <a:solidFill>
                <a:srgbClr val="000000"/>
              </a:solidFill>
              <a:latin typeface="Poppins"/>
              <a:ea typeface="Poppins"/>
              <a:cs typeface="Poppins"/>
              <a:sym typeface="Poppins"/>
            </a:endParaRPr>
          </a:p>
          <a:p>
            <a:pPr marL="0" lvl="0" indent="0" algn="l" rtl="0">
              <a:spcBef>
                <a:spcPts val="12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3338513" y="2700850"/>
            <a:ext cx="2466975" cy="1847850"/>
          </a:xfrm>
          <a:prstGeom prst="rect">
            <a:avLst/>
          </a:prstGeom>
          <a:noFill/>
          <a:ln>
            <a:noFill/>
          </a:ln>
        </p:spPr>
      </p:pic>
      <p:sp>
        <p:nvSpPr>
          <p:cNvPr id="71" name="Google Shape;71;p16"/>
          <p:cNvSpPr txBox="1"/>
          <p:nvPr/>
        </p:nvSpPr>
        <p:spPr>
          <a:xfrm>
            <a:off x="746050" y="607050"/>
            <a:ext cx="7334400" cy="8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Poppins"/>
                <a:ea typeface="Poppins"/>
                <a:cs typeface="Poppins"/>
                <a:sym typeface="Poppins"/>
              </a:rPr>
              <a:t>Charter schools are public schools funded through public dollars and must adhere to national and state anti-discrimination laws.</a:t>
            </a:r>
            <a:endParaRPr sz="2000">
              <a:latin typeface="Poppins"/>
              <a:ea typeface="Poppins"/>
              <a:cs typeface="Poppins"/>
              <a:sym typeface="Poppins"/>
            </a:endParaRPr>
          </a:p>
        </p:txBody>
      </p:sp>
      <p:sp>
        <p:nvSpPr>
          <p:cNvPr id="72" name="Google Shape;72;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73" name="Google Shape;73;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0"/>
        <p:cNvGrpSpPr/>
        <p:nvPr/>
      </p:nvGrpSpPr>
      <p:grpSpPr>
        <a:xfrm>
          <a:off x="0" y="0"/>
          <a:ext cx="0" cy="0"/>
          <a:chOff x="0" y="0"/>
          <a:chExt cx="0" cy="0"/>
        </a:xfrm>
      </p:grpSpPr>
      <p:sp>
        <p:nvSpPr>
          <p:cNvPr id="281" name="Google Shape;281;p4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b="1">
                <a:latin typeface="Poppins"/>
                <a:ea typeface="Poppins"/>
                <a:cs typeface="Poppins"/>
                <a:sym typeface="Poppins"/>
              </a:rPr>
              <a:t>Governing with an Equity Lens</a:t>
            </a:r>
            <a:endParaRPr sz="4700" b="1">
              <a:latin typeface="Poppins"/>
              <a:ea typeface="Poppins"/>
              <a:cs typeface="Poppins"/>
              <a:sym typeface="Poppins"/>
            </a:endParaRPr>
          </a:p>
        </p:txBody>
      </p:sp>
      <p:sp>
        <p:nvSpPr>
          <p:cNvPr id="282" name="Google Shape;282;p4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Defining Equity</a:t>
            </a:r>
            <a:endParaRPr b="1">
              <a:latin typeface="Poppins"/>
              <a:ea typeface="Poppins"/>
              <a:cs typeface="Poppins"/>
              <a:sym typeface="Poppins"/>
            </a:endParaRPr>
          </a:p>
        </p:txBody>
      </p:sp>
      <p:pic>
        <p:nvPicPr>
          <p:cNvPr id="288" name="Google Shape;288;p44"/>
          <p:cNvPicPr preferRelativeResize="0"/>
          <p:nvPr/>
        </p:nvPicPr>
        <p:blipFill rotWithShape="1">
          <a:blip r:embed="rId3">
            <a:alphaModFix/>
          </a:blip>
          <a:srcRect/>
          <a:stretch/>
        </p:blipFill>
        <p:spPr>
          <a:xfrm>
            <a:off x="1829150" y="1089200"/>
            <a:ext cx="5117099" cy="38378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94" name="Google Shape;294;p45"/>
          <p:cNvPicPr preferRelativeResize="0"/>
          <p:nvPr/>
        </p:nvPicPr>
        <p:blipFill rotWithShape="1">
          <a:blip r:embed="rId3">
            <a:alphaModFix/>
          </a:blip>
          <a:srcRect b="39364"/>
          <a:stretch/>
        </p:blipFill>
        <p:spPr>
          <a:xfrm>
            <a:off x="-77700" y="522650"/>
            <a:ext cx="9144000" cy="409820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6"/>
          <p:cNvSpPr txBox="1">
            <a:spLocks noGrp="1"/>
          </p:cNvSpPr>
          <p:nvPr>
            <p:ph type="body" idx="1"/>
          </p:nvPr>
        </p:nvSpPr>
        <p:spPr>
          <a:xfrm>
            <a:off x="311700" y="2045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Poppins"/>
                <a:ea typeface="Poppins"/>
                <a:cs typeface="Poppins"/>
                <a:sym typeface="Poppins"/>
              </a:rPr>
              <a:t>If we declare all students regardless of background should have access to the exact same opportunities that is </a:t>
            </a:r>
            <a:r>
              <a:rPr lang="en" b="1">
                <a:solidFill>
                  <a:srgbClr val="000000"/>
                </a:solidFill>
                <a:latin typeface="Poppins"/>
                <a:ea typeface="Poppins"/>
                <a:cs typeface="Poppins"/>
                <a:sym typeface="Poppins"/>
              </a:rPr>
              <a:t>equality.</a:t>
            </a:r>
            <a:endParaRPr b="1">
              <a:solidFill>
                <a:srgbClr val="000000"/>
              </a:solidFill>
              <a:latin typeface="Poppins"/>
              <a:ea typeface="Poppins"/>
              <a:cs typeface="Poppins"/>
              <a:sym typeface="Poppins"/>
            </a:endParaRPr>
          </a:p>
          <a:p>
            <a:pPr marL="0" lvl="0" indent="0" algn="l" rtl="0">
              <a:spcBef>
                <a:spcPts val="1600"/>
              </a:spcBef>
              <a:spcAft>
                <a:spcPts val="0"/>
              </a:spcAft>
              <a:buNone/>
            </a:pPr>
            <a:r>
              <a:rPr lang="en" b="1">
                <a:solidFill>
                  <a:srgbClr val="000000"/>
                </a:solidFill>
                <a:latin typeface="Poppins"/>
                <a:ea typeface="Poppins"/>
                <a:cs typeface="Poppins"/>
                <a:sym typeface="Poppins"/>
              </a:rPr>
              <a:t>Equity</a:t>
            </a:r>
            <a:r>
              <a:rPr lang="en">
                <a:solidFill>
                  <a:srgbClr val="000000"/>
                </a:solidFill>
                <a:latin typeface="Poppins"/>
                <a:ea typeface="Poppins"/>
                <a:cs typeface="Poppins"/>
                <a:sym typeface="Poppins"/>
              </a:rPr>
              <a:t> is acknowledging students’ differences and giving them what they need to be successful. </a:t>
            </a:r>
            <a:endParaRPr>
              <a:solidFill>
                <a:srgbClr val="000000"/>
              </a:solidFill>
              <a:latin typeface="Poppins"/>
              <a:ea typeface="Poppins"/>
              <a:cs typeface="Poppins"/>
              <a:sym typeface="Poppins"/>
            </a:endParaRPr>
          </a:p>
          <a:p>
            <a:pPr marL="0" lvl="0" indent="0" algn="l" rtl="0">
              <a:spcBef>
                <a:spcPts val="1600"/>
              </a:spcBef>
              <a:spcAft>
                <a:spcPts val="0"/>
              </a:spcAft>
              <a:buNone/>
            </a:pPr>
            <a:r>
              <a:rPr lang="en" b="1">
                <a:solidFill>
                  <a:srgbClr val="000000"/>
                </a:solidFill>
                <a:latin typeface="Poppins"/>
                <a:ea typeface="Poppins"/>
                <a:cs typeface="Poppins"/>
                <a:sym typeface="Poppins"/>
              </a:rPr>
              <a:t>Equity</a:t>
            </a:r>
            <a:r>
              <a:rPr lang="en">
                <a:solidFill>
                  <a:srgbClr val="000000"/>
                </a:solidFill>
                <a:latin typeface="Poppins"/>
                <a:ea typeface="Poppins"/>
                <a:cs typeface="Poppins"/>
                <a:sym typeface="Poppins"/>
              </a:rPr>
              <a:t> focuses on outcomes.</a:t>
            </a:r>
            <a:endParaRPr>
              <a:solidFill>
                <a:srgbClr val="000000"/>
              </a:solidFill>
              <a:latin typeface="Poppins"/>
              <a:ea typeface="Poppins"/>
              <a:cs typeface="Poppins"/>
              <a:sym typeface="Poppins"/>
            </a:endParaRPr>
          </a:p>
          <a:p>
            <a:pPr marL="0" lvl="0" indent="0" algn="l" rtl="0">
              <a:spcBef>
                <a:spcPts val="1600"/>
              </a:spcBef>
              <a:spcAft>
                <a:spcPts val="0"/>
              </a:spcAft>
              <a:buNone/>
            </a:pPr>
            <a:r>
              <a:rPr lang="en" b="1">
                <a:solidFill>
                  <a:srgbClr val="000000"/>
                </a:solidFill>
                <a:latin typeface="Poppins"/>
                <a:ea typeface="Poppins"/>
                <a:cs typeface="Poppins"/>
                <a:sym typeface="Poppins"/>
              </a:rPr>
              <a:t>Equity</a:t>
            </a:r>
            <a:r>
              <a:rPr lang="en">
                <a:solidFill>
                  <a:srgbClr val="000000"/>
                </a:solidFill>
                <a:latin typeface="Poppins"/>
                <a:ea typeface="Poppins"/>
                <a:cs typeface="Poppins"/>
                <a:sym typeface="Poppins"/>
              </a:rPr>
              <a:t> is a commitment to giving every student what he or she needs so they can participate fully in educational opportunities.</a:t>
            </a:r>
            <a:endParaRPr>
              <a:solidFill>
                <a:srgbClr val="000000"/>
              </a:solidFill>
              <a:latin typeface="Poppins"/>
              <a:ea typeface="Poppins"/>
              <a:cs typeface="Poppins"/>
              <a:sym typeface="Poppins"/>
            </a:endParaRPr>
          </a:p>
          <a:p>
            <a:pPr marL="0" lvl="0" indent="0" algn="l" rtl="0">
              <a:spcBef>
                <a:spcPts val="1600"/>
              </a:spcBef>
              <a:spcAft>
                <a:spcPts val="0"/>
              </a:spcAft>
              <a:buNone/>
            </a:pPr>
            <a:r>
              <a:rPr lang="en">
                <a:solidFill>
                  <a:srgbClr val="000000"/>
                </a:solidFill>
                <a:latin typeface="Poppins"/>
                <a:ea typeface="Poppins"/>
                <a:cs typeface="Poppins"/>
                <a:sym typeface="Poppins"/>
              </a:rPr>
              <a:t>The focus of </a:t>
            </a:r>
            <a:r>
              <a:rPr lang="en" b="1">
                <a:solidFill>
                  <a:srgbClr val="000000"/>
                </a:solidFill>
                <a:latin typeface="Poppins"/>
                <a:ea typeface="Poppins"/>
                <a:cs typeface="Poppins"/>
                <a:sym typeface="Poppins"/>
              </a:rPr>
              <a:t>equity</a:t>
            </a:r>
            <a:r>
              <a:rPr lang="en">
                <a:solidFill>
                  <a:srgbClr val="000000"/>
                </a:solidFill>
                <a:latin typeface="Poppins"/>
                <a:ea typeface="Poppins"/>
                <a:cs typeface="Poppins"/>
                <a:sym typeface="Poppins"/>
              </a:rPr>
              <a:t> work in schools must be to remove the barriers that limit the success for all children.</a:t>
            </a:r>
            <a:endParaRPr>
              <a:solidFill>
                <a:srgbClr val="000000"/>
              </a:solidFill>
              <a:latin typeface="Poppins"/>
              <a:ea typeface="Poppins"/>
              <a:cs typeface="Poppins"/>
              <a:sym typeface="Poppins"/>
            </a:endParaRPr>
          </a:p>
          <a:p>
            <a:pPr marL="0" lvl="0" indent="0" algn="l" rtl="0">
              <a:spcBef>
                <a:spcPts val="1600"/>
              </a:spcBef>
              <a:spcAft>
                <a:spcPts val="1600"/>
              </a:spcAft>
              <a:buNone/>
            </a:pPr>
            <a:endParaRPr>
              <a:solidFill>
                <a:srgbClr val="000000"/>
              </a:solidFill>
              <a:latin typeface="Poppins"/>
              <a:ea typeface="Poppins"/>
              <a:cs typeface="Poppins"/>
              <a:sym typeface="Poppi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311700" y="2119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Equity Work Starts with Looking in the Mirror</a:t>
            </a:r>
            <a:endParaRPr b="1">
              <a:latin typeface="Poppins"/>
              <a:ea typeface="Poppins"/>
              <a:cs typeface="Poppins"/>
              <a:sym typeface="Poppins"/>
            </a:endParaRPr>
          </a:p>
        </p:txBody>
      </p:sp>
      <p:pic>
        <p:nvPicPr>
          <p:cNvPr id="305" name="Google Shape;305;p47"/>
          <p:cNvPicPr preferRelativeResize="0"/>
          <p:nvPr/>
        </p:nvPicPr>
        <p:blipFill>
          <a:blip r:embed="rId3">
            <a:alphaModFix/>
          </a:blip>
          <a:stretch>
            <a:fillRect/>
          </a:stretch>
        </p:blipFill>
        <p:spPr>
          <a:xfrm>
            <a:off x="109675" y="1209675"/>
            <a:ext cx="1676400" cy="2724150"/>
          </a:xfrm>
          <a:prstGeom prst="rect">
            <a:avLst/>
          </a:prstGeom>
          <a:noFill/>
          <a:ln>
            <a:noFill/>
          </a:ln>
        </p:spPr>
      </p:pic>
      <p:sp>
        <p:nvSpPr>
          <p:cNvPr id="306" name="Google Shape;306;p47"/>
          <p:cNvSpPr txBox="1"/>
          <p:nvPr/>
        </p:nvSpPr>
        <p:spPr>
          <a:xfrm>
            <a:off x="1709475" y="784625"/>
            <a:ext cx="73344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dk1"/>
                </a:solidFill>
                <a:latin typeface="Poppins"/>
                <a:ea typeface="Poppins"/>
                <a:cs typeface="Poppins"/>
                <a:sym typeface="Poppins"/>
              </a:rPr>
              <a:t>Is our school’s reputation being negatively or positively impacted by our board’s current composition vis-à-vis diversity?</a:t>
            </a:r>
            <a:br>
              <a:rPr lang="en" sz="1700">
                <a:solidFill>
                  <a:schemeClr val="dk1"/>
                </a:solidFill>
                <a:latin typeface="Poppins"/>
                <a:ea typeface="Poppins"/>
                <a:cs typeface="Poppins"/>
                <a:sym typeface="Poppins"/>
              </a:rPr>
            </a:br>
            <a:endParaRPr sz="1700">
              <a:solidFill>
                <a:schemeClr val="dk1"/>
              </a:solidFill>
              <a:latin typeface="Poppins"/>
              <a:ea typeface="Poppins"/>
              <a:cs typeface="Poppins"/>
              <a:sym typeface="Poppins"/>
            </a:endParaRPr>
          </a:p>
          <a:p>
            <a:pPr marL="0" lvl="0" indent="0" algn="l" rtl="0">
              <a:spcBef>
                <a:spcPts val="0"/>
              </a:spcBef>
              <a:spcAft>
                <a:spcPts val="0"/>
              </a:spcAft>
              <a:buNone/>
            </a:pPr>
            <a:r>
              <a:rPr lang="en" sz="1700">
                <a:solidFill>
                  <a:schemeClr val="dk1"/>
                </a:solidFill>
                <a:latin typeface="Poppins"/>
                <a:ea typeface="Poppins"/>
                <a:cs typeface="Poppins"/>
                <a:sym typeface="Poppins"/>
              </a:rPr>
              <a:t>What are we doing/can be done to cultivate a deeper understanding of the community, families and students that we serve and bringing their perspectives, needs, feedback, and priorities into our strategic boardroom discussions? </a:t>
            </a:r>
            <a:endParaRPr sz="1700">
              <a:solidFill>
                <a:schemeClr val="dk1"/>
              </a:solidFill>
              <a:latin typeface="Poppins"/>
              <a:ea typeface="Poppins"/>
              <a:cs typeface="Poppins"/>
              <a:sym typeface="Poppins"/>
            </a:endParaRPr>
          </a:p>
          <a:p>
            <a:pPr marL="457200" lvl="0" indent="0" algn="l" rtl="0">
              <a:spcBef>
                <a:spcPts val="0"/>
              </a:spcBef>
              <a:spcAft>
                <a:spcPts val="0"/>
              </a:spcAft>
              <a:buClr>
                <a:schemeClr val="dk1"/>
              </a:buClr>
              <a:buSzPts val="1100"/>
              <a:buFont typeface="Arial"/>
              <a:buNone/>
            </a:pPr>
            <a:endParaRPr sz="1700">
              <a:solidFill>
                <a:schemeClr val="dk1"/>
              </a:solidFill>
              <a:latin typeface="Poppins"/>
              <a:ea typeface="Poppins"/>
              <a:cs typeface="Poppins"/>
              <a:sym typeface="Poppins"/>
            </a:endParaRPr>
          </a:p>
          <a:p>
            <a:pPr marL="0" lvl="0" indent="0" algn="l" rtl="0">
              <a:spcBef>
                <a:spcPts val="0"/>
              </a:spcBef>
              <a:spcAft>
                <a:spcPts val="0"/>
              </a:spcAft>
              <a:buNone/>
            </a:pPr>
            <a:r>
              <a:rPr lang="en" sz="1700">
                <a:solidFill>
                  <a:schemeClr val="dk1"/>
                </a:solidFill>
                <a:latin typeface="Poppins"/>
                <a:ea typeface="Poppins"/>
                <a:cs typeface="Poppins"/>
                <a:sym typeface="Poppins"/>
              </a:rPr>
              <a:t>Are we ever at risk of making decisions without fully understanding how these decisions may affect those we serve?</a:t>
            </a:r>
            <a:br>
              <a:rPr lang="en" sz="1700">
                <a:solidFill>
                  <a:schemeClr val="dk1"/>
                </a:solidFill>
                <a:latin typeface="Poppins"/>
                <a:ea typeface="Poppins"/>
                <a:cs typeface="Poppins"/>
                <a:sym typeface="Poppins"/>
              </a:rPr>
            </a:br>
            <a:r>
              <a:rPr lang="en" sz="1700">
                <a:solidFill>
                  <a:schemeClr val="dk1"/>
                </a:solidFill>
                <a:latin typeface="Poppins"/>
                <a:ea typeface="Poppins"/>
                <a:cs typeface="Poppins"/>
                <a:sym typeface="Poppins"/>
              </a:rPr>
              <a:t>How? In what situations? Examples?</a:t>
            </a:r>
            <a:br>
              <a:rPr lang="en" sz="1700">
                <a:solidFill>
                  <a:schemeClr val="dk1"/>
                </a:solidFill>
                <a:latin typeface="Poppins"/>
                <a:ea typeface="Poppins"/>
                <a:cs typeface="Poppins"/>
                <a:sym typeface="Poppins"/>
              </a:rPr>
            </a:br>
            <a:endParaRPr sz="1700">
              <a:solidFill>
                <a:schemeClr val="dk1"/>
              </a:solidFill>
              <a:latin typeface="Poppins"/>
              <a:ea typeface="Poppins"/>
              <a:cs typeface="Poppins"/>
              <a:sym typeface="Poppins"/>
            </a:endParaRPr>
          </a:p>
          <a:p>
            <a:pPr marL="0" lvl="0" indent="0" algn="l" rtl="0">
              <a:spcBef>
                <a:spcPts val="0"/>
              </a:spcBef>
              <a:spcAft>
                <a:spcPts val="0"/>
              </a:spcAft>
              <a:buNone/>
            </a:pPr>
            <a:r>
              <a:rPr lang="en" sz="1700">
                <a:solidFill>
                  <a:schemeClr val="dk1"/>
                </a:solidFill>
                <a:latin typeface="Poppins"/>
                <a:ea typeface="Poppins"/>
                <a:cs typeface="Poppins"/>
                <a:sym typeface="Poppins"/>
              </a:rPr>
              <a:t>If we were to make a deeper commitment to DEI, specifically equity, what would that mean for our mission, our work, and the students we serve?</a:t>
            </a:r>
            <a:endParaRPr sz="1700">
              <a:solidFill>
                <a:schemeClr val="dk1"/>
              </a:solidFill>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Goal: Equitable Outcomes for All Students</a:t>
            </a:r>
            <a:endParaRPr b="1">
              <a:latin typeface="Poppins"/>
              <a:ea typeface="Poppins"/>
              <a:cs typeface="Poppins"/>
              <a:sym typeface="Poppins"/>
            </a:endParaRPr>
          </a:p>
        </p:txBody>
      </p:sp>
      <p:sp>
        <p:nvSpPr>
          <p:cNvPr id="312" name="Google Shape;312;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Poppins"/>
                <a:ea typeface="Poppins"/>
                <a:cs typeface="Poppins"/>
                <a:sym typeface="Poppins"/>
              </a:rPr>
              <a:t>Think through the following questions:</a:t>
            </a:r>
            <a:endParaRPr>
              <a:solidFill>
                <a:srgbClr val="000000"/>
              </a:solidFill>
              <a:latin typeface="Poppins"/>
              <a:ea typeface="Poppins"/>
              <a:cs typeface="Poppins"/>
              <a:sym typeface="Poppins"/>
            </a:endParaRPr>
          </a:p>
          <a:p>
            <a:pPr marL="457200" lvl="0" indent="-342900" algn="l" rtl="0">
              <a:spcBef>
                <a:spcPts val="1600"/>
              </a:spcBef>
              <a:spcAft>
                <a:spcPts val="0"/>
              </a:spcAft>
              <a:buClr>
                <a:srgbClr val="000000"/>
              </a:buClr>
              <a:buSzPts val="1800"/>
              <a:buFont typeface="Poppins"/>
              <a:buChar char="●"/>
            </a:pPr>
            <a:r>
              <a:rPr lang="en">
                <a:solidFill>
                  <a:srgbClr val="000000"/>
                </a:solidFill>
                <a:latin typeface="Poppins"/>
                <a:ea typeface="Poppins"/>
                <a:cs typeface="Poppins"/>
                <a:sym typeface="Poppins"/>
              </a:rPr>
              <a:t>Who thrives at this school? Who struggles? </a:t>
            </a:r>
            <a:endParaRPr>
              <a:solidFill>
                <a:srgbClr val="000000"/>
              </a:solidFill>
              <a:latin typeface="Poppins"/>
              <a:ea typeface="Poppins"/>
              <a:cs typeface="Poppins"/>
              <a:sym typeface="Poppins"/>
            </a:endParaRPr>
          </a:p>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Does enrollment in advanced classes represent a diverse body of students?</a:t>
            </a:r>
            <a:endParaRPr>
              <a:solidFill>
                <a:srgbClr val="000000"/>
              </a:solidFill>
              <a:latin typeface="Poppins"/>
              <a:ea typeface="Poppins"/>
              <a:cs typeface="Poppins"/>
              <a:sym typeface="Poppins"/>
            </a:endParaRPr>
          </a:p>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Are interventions offered for struggling students? If so, are they effective? </a:t>
            </a:r>
            <a:endParaRPr>
              <a:solidFill>
                <a:srgbClr val="000000"/>
              </a:solidFill>
              <a:latin typeface="Poppins"/>
              <a:ea typeface="Poppins"/>
              <a:cs typeface="Poppins"/>
              <a:sym typeface="Poppins"/>
            </a:endParaRPr>
          </a:p>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Is there evidence of equitable outcomes? </a:t>
            </a:r>
            <a:endParaRPr>
              <a:solidFill>
                <a:srgbClr val="000000"/>
              </a:solidFill>
              <a:latin typeface="Poppins"/>
              <a:ea typeface="Poppins"/>
              <a:cs typeface="Poppins"/>
              <a:sym typeface="Poppins"/>
            </a:endParaRPr>
          </a:p>
          <a:p>
            <a:pPr marL="457200" lvl="0" indent="-342900" algn="l" rtl="0">
              <a:spcBef>
                <a:spcPts val="0"/>
              </a:spcBef>
              <a:spcAft>
                <a:spcPts val="0"/>
              </a:spcAft>
              <a:buClr>
                <a:srgbClr val="000000"/>
              </a:buClr>
              <a:buSzPts val="1800"/>
              <a:buFont typeface="Poppins"/>
              <a:buChar char="●"/>
            </a:pPr>
            <a:r>
              <a:rPr lang="en">
                <a:solidFill>
                  <a:srgbClr val="000000"/>
                </a:solidFill>
                <a:latin typeface="Poppins"/>
                <a:ea typeface="Poppins"/>
                <a:cs typeface="Poppins"/>
                <a:sym typeface="Poppins"/>
              </a:rPr>
              <a:t>Is there evidence of inequitable outcomes?</a:t>
            </a:r>
            <a:endParaRPr>
              <a:solidFill>
                <a:srgbClr val="000000"/>
              </a:solidFill>
              <a:latin typeface="Poppins"/>
              <a:ea typeface="Poppins"/>
              <a:cs typeface="Poppins"/>
              <a:sym typeface="Poppi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Six Steps Toward Governing with Equity</a:t>
            </a:r>
            <a:endParaRPr b="1">
              <a:latin typeface="Poppins"/>
              <a:ea typeface="Poppins"/>
              <a:cs typeface="Poppins"/>
              <a:sym typeface="Poppins"/>
            </a:endParaRPr>
          </a:p>
        </p:txBody>
      </p:sp>
      <p:sp>
        <p:nvSpPr>
          <p:cNvPr id="318" name="Google Shape;318;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600"/>
              <a:buFont typeface="Arial"/>
              <a:buNone/>
            </a:pPr>
            <a:r>
              <a:rPr lang="en" sz="1600">
                <a:latin typeface="Poppins"/>
                <a:ea typeface="Poppins"/>
                <a:cs typeface="Poppins"/>
                <a:sym typeface="Poppins"/>
              </a:rPr>
              <a:t>1</a:t>
            </a:r>
            <a:r>
              <a:rPr lang="en" sz="1600">
                <a:solidFill>
                  <a:srgbClr val="000000"/>
                </a:solidFill>
                <a:latin typeface="Poppins"/>
                <a:ea typeface="Poppins"/>
                <a:cs typeface="Poppins"/>
                <a:sym typeface="Poppins"/>
              </a:rPr>
              <a:t>. Identify your “</a:t>
            </a:r>
            <a:r>
              <a:rPr lang="en" sz="1600" b="1">
                <a:solidFill>
                  <a:srgbClr val="000000"/>
                </a:solidFill>
                <a:latin typeface="Poppins"/>
                <a:ea typeface="Poppins"/>
                <a:cs typeface="Poppins"/>
                <a:sym typeface="Poppins"/>
              </a:rPr>
              <a:t>WHY</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1600"/>
              <a:buFont typeface="Arial"/>
              <a:buNone/>
            </a:pPr>
            <a:endParaRPr sz="1600">
              <a:solidFill>
                <a:srgbClr val="000000"/>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1600"/>
              <a:buFont typeface="Arial"/>
              <a:buNone/>
            </a:pPr>
            <a:r>
              <a:rPr lang="en" sz="1600">
                <a:solidFill>
                  <a:srgbClr val="000000"/>
                </a:solidFill>
                <a:latin typeface="Poppins"/>
                <a:ea typeface="Poppins"/>
                <a:cs typeface="Poppins"/>
                <a:sym typeface="Poppins"/>
              </a:rPr>
              <a:t>2. Build </a:t>
            </a:r>
            <a:r>
              <a:rPr lang="en" sz="1600" b="1">
                <a:solidFill>
                  <a:srgbClr val="000000"/>
                </a:solidFill>
                <a:latin typeface="Poppins"/>
                <a:ea typeface="Poppins"/>
                <a:cs typeface="Poppins"/>
                <a:sym typeface="Poppins"/>
              </a:rPr>
              <a:t>Awareness</a:t>
            </a:r>
            <a:br>
              <a:rPr lang="en" sz="1600">
                <a:solidFill>
                  <a:srgbClr val="000000"/>
                </a:solidFill>
                <a:latin typeface="Poppins"/>
                <a:ea typeface="Poppins"/>
                <a:cs typeface="Poppins"/>
                <a:sym typeface="Poppins"/>
              </a:rPr>
            </a:br>
            <a:endParaRPr sz="1600">
              <a:solidFill>
                <a:srgbClr val="000000"/>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1600"/>
              <a:buFont typeface="Arial"/>
              <a:buNone/>
            </a:pPr>
            <a:r>
              <a:rPr lang="en" sz="1600">
                <a:solidFill>
                  <a:srgbClr val="000000"/>
                </a:solidFill>
                <a:latin typeface="Poppins"/>
                <a:ea typeface="Poppins"/>
                <a:cs typeface="Poppins"/>
                <a:sym typeface="Poppins"/>
              </a:rPr>
              <a:t>3. Conduct </a:t>
            </a:r>
            <a:r>
              <a:rPr lang="en" sz="1600" b="1">
                <a:solidFill>
                  <a:srgbClr val="000000"/>
                </a:solidFill>
                <a:latin typeface="Poppins"/>
                <a:ea typeface="Poppins"/>
                <a:cs typeface="Poppins"/>
                <a:sym typeface="Poppins"/>
              </a:rPr>
              <a:t>Analysis</a:t>
            </a:r>
            <a:endParaRPr sz="1600" b="1">
              <a:solidFill>
                <a:srgbClr val="000000"/>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1600"/>
              <a:buFont typeface="Arial"/>
              <a:buNone/>
            </a:pPr>
            <a:endParaRPr sz="1600">
              <a:solidFill>
                <a:srgbClr val="000000"/>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1600"/>
              <a:buFont typeface="Arial"/>
              <a:buNone/>
            </a:pPr>
            <a:r>
              <a:rPr lang="en" sz="1600">
                <a:solidFill>
                  <a:srgbClr val="000000"/>
                </a:solidFill>
                <a:latin typeface="Poppins"/>
                <a:ea typeface="Poppins"/>
                <a:cs typeface="Poppins"/>
                <a:sym typeface="Poppins"/>
              </a:rPr>
              <a:t>4. Take </a:t>
            </a:r>
            <a:r>
              <a:rPr lang="en" sz="1600" b="1">
                <a:solidFill>
                  <a:srgbClr val="000000"/>
                </a:solidFill>
                <a:latin typeface="Poppins"/>
                <a:ea typeface="Poppins"/>
                <a:cs typeface="Poppins"/>
                <a:sym typeface="Poppins"/>
              </a:rPr>
              <a:t>Action</a:t>
            </a:r>
            <a:endParaRPr sz="1600" b="1">
              <a:solidFill>
                <a:srgbClr val="000000"/>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1600"/>
              <a:buFont typeface="Arial"/>
              <a:buNone/>
            </a:pPr>
            <a:endParaRPr sz="1600">
              <a:solidFill>
                <a:srgbClr val="000000"/>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1600"/>
              <a:buFont typeface="Arial"/>
              <a:buNone/>
            </a:pPr>
            <a:r>
              <a:rPr lang="en" sz="1600">
                <a:solidFill>
                  <a:srgbClr val="000000"/>
                </a:solidFill>
                <a:latin typeface="Poppins"/>
                <a:ea typeface="Poppins"/>
                <a:cs typeface="Poppins"/>
                <a:sym typeface="Poppins"/>
              </a:rPr>
              <a:t>5. Build </a:t>
            </a:r>
            <a:r>
              <a:rPr lang="en" sz="1600" b="1">
                <a:solidFill>
                  <a:srgbClr val="000000"/>
                </a:solidFill>
                <a:latin typeface="Poppins"/>
                <a:ea typeface="Poppins"/>
                <a:cs typeface="Poppins"/>
                <a:sym typeface="Poppins"/>
              </a:rPr>
              <a:t>Accountability</a:t>
            </a:r>
            <a:endParaRPr sz="1600" b="1">
              <a:solidFill>
                <a:srgbClr val="000000"/>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1600"/>
              <a:buFont typeface="Arial"/>
              <a:buNone/>
            </a:pPr>
            <a:endParaRPr sz="1600">
              <a:solidFill>
                <a:srgbClr val="000000"/>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1600"/>
              <a:buFont typeface="Arial"/>
              <a:buNone/>
            </a:pPr>
            <a:r>
              <a:rPr lang="en" sz="1600">
                <a:solidFill>
                  <a:srgbClr val="000000"/>
                </a:solidFill>
                <a:latin typeface="Poppins"/>
                <a:ea typeface="Poppins"/>
                <a:cs typeface="Poppins"/>
                <a:sym typeface="Poppins"/>
              </a:rPr>
              <a:t>6. Determine </a:t>
            </a:r>
            <a:r>
              <a:rPr lang="en" sz="1600" b="1">
                <a:solidFill>
                  <a:srgbClr val="000000"/>
                </a:solidFill>
                <a:latin typeface="Poppins"/>
                <a:ea typeface="Poppins"/>
                <a:cs typeface="Poppins"/>
                <a:sym typeface="Poppins"/>
              </a:rPr>
              <a:t>Impact</a:t>
            </a:r>
            <a:endParaRPr sz="1600" b="1">
              <a:solidFill>
                <a:srgbClr val="000000"/>
              </a:solidFill>
              <a:latin typeface="Poppins"/>
              <a:ea typeface="Poppins"/>
              <a:cs typeface="Poppins"/>
              <a:sym typeface="Poppins"/>
            </a:endParaRPr>
          </a:p>
          <a:p>
            <a:pPr marL="0" lvl="0" indent="0" algn="l" rtl="0">
              <a:spcBef>
                <a:spcPts val="0"/>
              </a:spcBef>
              <a:spcAft>
                <a:spcPts val="16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Identify Your Why</a:t>
            </a:r>
            <a:endParaRPr b="1">
              <a:latin typeface="Poppins"/>
              <a:ea typeface="Poppins"/>
              <a:cs typeface="Poppins"/>
              <a:sym typeface="Poppins"/>
            </a:endParaRPr>
          </a:p>
        </p:txBody>
      </p:sp>
      <p:sp>
        <p:nvSpPr>
          <p:cNvPr id="324" name="Google Shape;324;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Why does deepening our focus and expertise/competence on equity </a:t>
            </a:r>
            <a:r>
              <a:rPr lang="en" sz="1600" b="1" i="1">
                <a:solidFill>
                  <a:srgbClr val="000000"/>
                </a:solidFill>
                <a:latin typeface="Poppins"/>
                <a:ea typeface="Poppins"/>
                <a:cs typeface="Poppins"/>
                <a:sym typeface="Poppins"/>
              </a:rPr>
              <a:t>make sense for us</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b="1" i="1">
                <a:solidFill>
                  <a:srgbClr val="000000"/>
                </a:solidFill>
                <a:latin typeface="Poppins"/>
                <a:ea typeface="Poppins"/>
                <a:cs typeface="Poppins"/>
                <a:sym typeface="Poppins"/>
              </a:rPr>
              <a:t>Why</a:t>
            </a:r>
            <a:r>
              <a:rPr lang="en" sz="1600">
                <a:solidFill>
                  <a:srgbClr val="000000"/>
                </a:solidFill>
                <a:latin typeface="Poppins"/>
                <a:ea typeface="Poppins"/>
                <a:cs typeface="Poppins"/>
                <a:sym typeface="Poppins"/>
              </a:rPr>
              <a:t> is </a:t>
            </a:r>
            <a:r>
              <a:rPr lang="en" sz="1600" b="1" i="1">
                <a:solidFill>
                  <a:srgbClr val="000000"/>
                </a:solidFill>
                <a:latin typeface="Poppins"/>
                <a:ea typeface="Poppins"/>
                <a:cs typeface="Poppins"/>
                <a:sym typeface="Poppins"/>
              </a:rPr>
              <a:t>now</a:t>
            </a:r>
            <a:r>
              <a:rPr lang="en" sz="1600">
                <a:solidFill>
                  <a:srgbClr val="000000"/>
                </a:solidFill>
                <a:latin typeface="Poppins"/>
                <a:ea typeface="Poppins"/>
                <a:cs typeface="Poppins"/>
                <a:sym typeface="Poppins"/>
              </a:rPr>
              <a:t> the right time to focus on equity in governance?</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How do our </a:t>
            </a:r>
            <a:r>
              <a:rPr lang="en" sz="1600" b="1" i="1">
                <a:solidFill>
                  <a:srgbClr val="000000"/>
                </a:solidFill>
                <a:latin typeface="Poppins"/>
                <a:ea typeface="Poppins"/>
                <a:cs typeface="Poppins"/>
                <a:sym typeface="Poppins"/>
              </a:rPr>
              <a:t>mission and values align with equity</a:t>
            </a:r>
            <a:r>
              <a:rPr lang="en" sz="1600">
                <a:solidFill>
                  <a:srgbClr val="000000"/>
                </a:solidFill>
                <a:latin typeface="Poppins"/>
                <a:ea typeface="Poppins"/>
                <a:cs typeface="Poppins"/>
                <a:sym typeface="Poppins"/>
              </a:rPr>
              <a:t>-focused </a:t>
            </a:r>
            <a:r>
              <a:rPr lang="en" sz="1600" b="1" i="1">
                <a:solidFill>
                  <a:srgbClr val="000000"/>
                </a:solidFill>
                <a:latin typeface="Poppins"/>
                <a:ea typeface="Poppins"/>
                <a:cs typeface="Poppins"/>
                <a:sym typeface="Poppins"/>
              </a:rPr>
              <a:t>governance</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What’s happening related to </a:t>
            </a:r>
            <a:r>
              <a:rPr lang="en" sz="1600" b="1" i="1">
                <a:solidFill>
                  <a:srgbClr val="000000"/>
                </a:solidFill>
                <a:latin typeface="Poppins"/>
                <a:ea typeface="Poppins"/>
                <a:cs typeface="Poppins"/>
                <a:sym typeface="Poppins"/>
              </a:rPr>
              <a:t>equity in our organization? Region? Nationally</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can/will </a:t>
            </a:r>
            <a:r>
              <a:rPr lang="en" sz="1600" b="1" i="1">
                <a:solidFill>
                  <a:srgbClr val="000000"/>
                </a:solidFill>
                <a:latin typeface="Poppins"/>
                <a:ea typeface="Poppins"/>
                <a:cs typeface="Poppins"/>
                <a:sym typeface="Poppins"/>
              </a:rPr>
              <a:t>sustain</a:t>
            </a:r>
            <a:r>
              <a:rPr lang="en" sz="1600">
                <a:solidFill>
                  <a:srgbClr val="000000"/>
                </a:solidFill>
                <a:latin typeface="Poppins"/>
                <a:ea typeface="Poppins"/>
                <a:cs typeface="Poppins"/>
                <a:sym typeface="Poppins"/>
              </a:rPr>
              <a:t> the WHY? </a:t>
            </a:r>
            <a:endParaRPr sz="1600">
              <a:solidFill>
                <a:srgbClr val="000000"/>
              </a:solidFill>
              <a:latin typeface="Poppins"/>
              <a:ea typeface="Poppins"/>
              <a:cs typeface="Poppins"/>
              <a:sym typeface="Poppi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Build Awareness</a:t>
            </a:r>
            <a:endParaRPr b="1">
              <a:latin typeface="Poppins"/>
              <a:ea typeface="Poppins"/>
              <a:cs typeface="Poppins"/>
              <a:sym typeface="Poppins"/>
            </a:endParaRPr>
          </a:p>
        </p:txBody>
      </p:sp>
      <p:sp>
        <p:nvSpPr>
          <p:cNvPr id="330" name="Google Shape;330;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a:t>
            </a:r>
            <a:r>
              <a:rPr lang="en" sz="1600" b="1" i="1">
                <a:solidFill>
                  <a:srgbClr val="000000"/>
                </a:solidFill>
                <a:latin typeface="Poppins"/>
                <a:ea typeface="Poppins"/>
                <a:cs typeface="Poppins"/>
                <a:sym typeface="Poppins"/>
              </a:rPr>
              <a:t>vision, goals, effort/initiatives</a:t>
            </a:r>
            <a:r>
              <a:rPr lang="en" sz="1600">
                <a:solidFill>
                  <a:srgbClr val="000000"/>
                </a:solidFill>
                <a:latin typeface="Poppins"/>
                <a:ea typeface="Poppins"/>
                <a:cs typeface="Poppins"/>
                <a:sym typeface="Poppins"/>
              </a:rPr>
              <a:t> have been identified or undertaken </a:t>
            </a:r>
            <a:r>
              <a:rPr lang="en" sz="1600" b="1" i="1">
                <a:solidFill>
                  <a:srgbClr val="000000"/>
                </a:solidFill>
                <a:latin typeface="Poppins"/>
                <a:ea typeface="Poppins"/>
                <a:cs typeface="Poppins"/>
                <a:sym typeface="Poppins"/>
              </a:rPr>
              <a:t>at</a:t>
            </a:r>
            <a:r>
              <a:rPr lang="en" sz="1600">
                <a:solidFill>
                  <a:srgbClr val="000000"/>
                </a:solidFill>
                <a:latin typeface="Poppins"/>
                <a:ea typeface="Poppins"/>
                <a:cs typeface="Poppins"/>
                <a:sym typeface="Poppins"/>
              </a:rPr>
              <a:t> your </a:t>
            </a:r>
            <a:r>
              <a:rPr lang="en" sz="1600" b="1" i="1">
                <a:solidFill>
                  <a:srgbClr val="000000"/>
                </a:solidFill>
                <a:latin typeface="Poppins"/>
                <a:ea typeface="Poppins"/>
                <a:cs typeface="Poppins"/>
                <a:sym typeface="Poppins"/>
              </a:rPr>
              <a:t>school</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has been the </a:t>
            </a:r>
            <a:r>
              <a:rPr lang="en" sz="1600" b="1" i="1">
                <a:solidFill>
                  <a:srgbClr val="000000"/>
                </a:solidFill>
                <a:latin typeface="Poppins"/>
                <a:ea typeface="Poppins"/>
                <a:cs typeface="Poppins"/>
                <a:sym typeface="Poppins"/>
              </a:rPr>
              <a:t>outcomes of DEI efforts</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do our </a:t>
            </a:r>
            <a:r>
              <a:rPr lang="en" sz="1600" b="1" i="1">
                <a:solidFill>
                  <a:srgbClr val="000000"/>
                </a:solidFill>
                <a:latin typeface="Poppins"/>
                <a:ea typeface="Poppins"/>
                <a:cs typeface="Poppins"/>
                <a:sym typeface="Poppins"/>
              </a:rPr>
              <a:t>stakeholders believe? Need? Want</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does </a:t>
            </a:r>
            <a:r>
              <a:rPr lang="en" sz="1600" b="1" i="1">
                <a:solidFill>
                  <a:srgbClr val="000000"/>
                </a:solidFill>
                <a:latin typeface="Poppins"/>
                <a:ea typeface="Poppins"/>
                <a:cs typeface="Poppins"/>
                <a:sym typeface="Poppins"/>
              </a:rPr>
              <a:t>research</a:t>
            </a:r>
            <a:r>
              <a:rPr lang="en" sz="1600">
                <a:solidFill>
                  <a:srgbClr val="000000"/>
                </a:solidFill>
                <a:latin typeface="Poppins"/>
                <a:ea typeface="Poppins"/>
                <a:cs typeface="Poppins"/>
                <a:sym typeface="Poppins"/>
              </a:rPr>
              <a:t> suggest?</a:t>
            </a:r>
            <a:endParaRPr>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Conduct Analysis</a:t>
            </a:r>
            <a:endParaRPr b="1">
              <a:latin typeface="Poppins"/>
              <a:ea typeface="Poppins"/>
              <a:cs typeface="Poppins"/>
              <a:sym typeface="Poppins"/>
            </a:endParaRPr>
          </a:p>
        </p:txBody>
      </p:sp>
      <p:sp>
        <p:nvSpPr>
          <p:cNvPr id="336" name="Google Shape;336;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do we/others </a:t>
            </a:r>
            <a:r>
              <a:rPr lang="en" sz="1600" b="1" i="1">
                <a:solidFill>
                  <a:srgbClr val="000000"/>
                </a:solidFill>
                <a:latin typeface="Poppins"/>
                <a:ea typeface="Poppins"/>
                <a:cs typeface="Poppins"/>
                <a:sym typeface="Poppins"/>
              </a:rPr>
              <a:t>say/think </a:t>
            </a:r>
            <a:r>
              <a:rPr lang="en" sz="1600">
                <a:solidFill>
                  <a:srgbClr val="000000"/>
                </a:solidFill>
                <a:latin typeface="Poppins"/>
                <a:ea typeface="Poppins"/>
                <a:cs typeface="Poppins"/>
                <a:sym typeface="Poppins"/>
              </a:rPr>
              <a:t>about </a:t>
            </a:r>
            <a:r>
              <a:rPr lang="en" sz="1600" b="1" i="1">
                <a:solidFill>
                  <a:srgbClr val="000000"/>
                </a:solidFill>
                <a:latin typeface="Poppins"/>
                <a:ea typeface="Poppins"/>
                <a:cs typeface="Poppins"/>
                <a:sym typeface="Poppins"/>
              </a:rPr>
              <a:t>what’s going on</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How do we/others </a:t>
            </a:r>
            <a:r>
              <a:rPr lang="en" sz="1600" b="1" i="1">
                <a:solidFill>
                  <a:srgbClr val="000000"/>
                </a:solidFill>
                <a:latin typeface="Poppins"/>
                <a:ea typeface="Poppins"/>
                <a:cs typeface="Poppins"/>
                <a:sym typeface="Poppins"/>
              </a:rPr>
              <a:t>interpret what’s going on</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Where do you/others </a:t>
            </a:r>
            <a:r>
              <a:rPr lang="en" sz="1600" b="1" i="1">
                <a:solidFill>
                  <a:srgbClr val="000000"/>
                </a:solidFill>
                <a:latin typeface="Poppins"/>
                <a:ea typeface="Poppins"/>
                <a:cs typeface="Poppins"/>
                <a:sym typeface="Poppins"/>
              </a:rPr>
              <a:t>think you should be</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a:t>
            </a:r>
            <a:r>
              <a:rPr lang="en" sz="1600" b="1" i="1">
                <a:solidFill>
                  <a:srgbClr val="000000"/>
                </a:solidFill>
                <a:latin typeface="Poppins"/>
                <a:ea typeface="Poppins"/>
                <a:cs typeface="Poppins"/>
                <a:sym typeface="Poppins"/>
              </a:rPr>
              <a:t>patterns</a:t>
            </a:r>
            <a:r>
              <a:rPr lang="en" sz="1600">
                <a:solidFill>
                  <a:srgbClr val="000000"/>
                </a:solidFill>
                <a:latin typeface="Poppins"/>
                <a:ea typeface="Poppins"/>
                <a:cs typeface="Poppins"/>
                <a:sym typeface="Poppins"/>
              </a:rPr>
              <a:t> do you see?</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a:t>
            </a:r>
            <a:r>
              <a:rPr lang="en" sz="1600" b="1" i="1">
                <a:solidFill>
                  <a:srgbClr val="000000"/>
                </a:solidFill>
                <a:latin typeface="Poppins"/>
                <a:ea typeface="Poppins"/>
                <a:cs typeface="Poppins"/>
                <a:sym typeface="Poppins"/>
              </a:rPr>
              <a:t>strengths and gaps</a:t>
            </a:r>
            <a:r>
              <a:rPr lang="en" sz="1600">
                <a:solidFill>
                  <a:srgbClr val="000000"/>
                </a:solidFill>
                <a:latin typeface="Poppins"/>
                <a:ea typeface="Poppins"/>
                <a:cs typeface="Poppins"/>
                <a:sym typeface="Poppins"/>
              </a:rPr>
              <a:t> exist?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are the </a:t>
            </a:r>
            <a:r>
              <a:rPr lang="en" sz="1600" b="1" i="1">
                <a:solidFill>
                  <a:srgbClr val="000000"/>
                </a:solidFill>
                <a:latin typeface="Poppins"/>
                <a:ea typeface="Poppins"/>
                <a:cs typeface="Poppins"/>
                <a:sym typeface="Poppins"/>
              </a:rPr>
              <a:t>highest priorities</a:t>
            </a:r>
            <a:r>
              <a:rPr lang="en" sz="1600">
                <a:solidFill>
                  <a:srgbClr val="000000"/>
                </a:solidFill>
                <a:latin typeface="Poppins"/>
                <a:ea typeface="Poppins"/>
                <a:cs typeface="Poppins"/>
                <a:sym typeface="Poppins"/>
              </a:rPr>
              <a:t> for the </a:t>
            </a:r>
            <a:r>
              <a:rPr lang="en" sz="1600" b="1" i="1">
                <a:solidFill>
                  <a:srgbClr val="000000"/>
                </a:solidFill>
                <a:latin typeface="Poppins"/>
                <a:ea typeface="Poppins"/>
                <a:cs typeface="Poppins"/>
                <a:sym typeface="Poppins"/>
              </a:rPr>
              <a:t>board</a:t>
            </a:r>
            <a:r>
              <a:rPr lang="en" sz="1600">
                <a:solidFill>
                  <a:srgbClr val="000000"/>
                </a:solidFill>
                <a:latin typeface="Poppins"/>
                <a:ea typeface="Poppins"/>
                <a:cs typeface="Poppins"/>
                <a:sym typeface="Poppins"/>
              </a:rPr>
              <a:t>? </a:t>
            </a:r>
            <a:r>
              <a:rPr lang="en" sz="1600" b="1" i="1">
                <a:solidFill>
                  <a:srgbClr val="000000"/>
                </a:solidFill>
                <a:latin typeface="Poppins"/>
                <a:ea typeface="Poppins"/>
                <a:cs typeface="Poppins"/>
                <a:sym typeface="Poppins"/>
              </a:rPr>
              <a:t>Others</a:t>
            </a:r>
            <a:r>
              <a:rPr lang="en" sz="1600">
                <a:solidFill>
                  <a:srgbClr val="000000"/>
                </a:solidFill>
                <a:latin typeface="Poppins"/>
                <a:ea typeface="Poppins"/>
                <a:cs typeface="Poppins"/>
                <a:sym typeface="Poppins"/>
              </a:rPr>
              <a:t>? Are there </a:t>
            </a:r>
            <a:r>
              <a:rPr lang="en" sz="1600" b="1" i="1">
                <a:solidFill>
                  <a:srgbClr val="000000"/>
                </a:solidFill>
                <a:latin typeface="Poppins"/>
                <a:ea typeface="Poppins"/>
                <a:cs typeface="Poppins"/>
                <a:sym typeface="Poppins"/>
              </a:rPr>
              <a:t>conflicts</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i="1">
                <a:solidFill>
                  <a:srgbClr val="000000"/>
                </a:solidFill>
                <a:latin typeface="Poppins"/>
                <a:ea typeface="Poppins"/>
                <a:cs typeface="Poppins"/>
                <a:sym typeface="Poppins"/>
              </a:rPr>
              <a:t>Consider drafting a summary of findings, analysis and conclusions.</a:t>
            </a:r>
            <a:endParaRPr sz="1600" i="1">
              <a:solidFill>
                <a:srgbClr val="000000"/>
              </a:solidFill>
              <a:latin typeface="Poppins"/>
              <a:ea typeface="Poppins"/>
              <a:cs typeface="Poppins"/>
              <a:sym typeface="Poppins"/>
            </a:endParaRPr>
          </a:p>
          <a:p>
            <a:pPr marL="0" lvl="0" indent="0" algn="l" rtl="0">
              <a:spcBef>
                <a:spcPts val="200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26503" y="243488"/>
            <a:ext cx="8066100" cy="572700"/>
          </a:xfrm>
          <a:prstGeom prst="rect">
            <a:avLst/>
          </a:prstGeom>
          <a:noFill/>
          <a:ln>
            <a:noFill/>
          </a:ln>
        </p:spPr>
        <p:txBody>
          <a:bodyPr spcFirstLastPara="1" wrap="square" lIns="68550" tIns="68550" rIns="68550" bIns="68550" anchor="ctr" anchorCtr="0">
            <a:noAutofit/>
          </a:bodyPr>
          <a:lstStyle/>
          <a:p>
            <a:pPr marL="0" marR="0" lvl="0" indent="0" algn="l" rtl="0">
              <a:lnSpc>
                <a:spcPct val="90000"/>
              </a:lnSpc>
              <a:spcBef>
                <a:spcPts val="0"/>
              </a:spcBef>
              <a:spcAft>
                <a:spcPts val="0"/>
              </a:spcAft>
              <a:buClr>
                <a:srgbClr val="9DC3E6"/>
              </a:buClr>
              <a:buSzPts val="2000"/>
              <a:buFont typeface="Poppins"/>
              <a:buNone/>
            </a:pPr>
            <a:r>
              <a:rPr lang="en" i="1"/>
              <a:t>Non-discrimination for Governing Boards</a:t>
            </a:r>
            <a:endParaRPr i="1"/>
          </a:p>
        </p:txBody>
      </p:sp>
      <p:grpSp>
        <p:nvGrpSpPr>
          <p:cNvPr id="79" name="Google Shape;79;p17"/>
          <p:cNvGrpSpPr/>
          <p:nvPr/>
        </p:nvGrpSpPr>
        <p:grpSpPr>
          <a:xfrm>
            <a:off x="303138" y="820759"/>
            <a:ext cx="8554324" cy="3911461"/>
            <a:chOff x="-1" y="81355"/>
            <a:chExt cx="11405766" cy="5060105"/>
          </a:xfrm>
        </p:grpSpPr>
        <p:grpSp>
          <p:nvGrpSpPr>
            <p:cNvPr id="80" name="Google Shape;80;p17"/>
            <p:cNvGrpSpPr/>
            <p:nvPr/>
          </p:nvGrpSpPr>
          <p:grpSpPr>
            <a:xfrm>
              <a:off x="258118" y="305803"/>
              <a:ext cx="3511033" cy="2248800"/>
              <a:chOff x="0" y="51450"/>
              <a:chExt cx="3511033" cy="2248800"/>
            </a:xfrm>
          </p:grpSpPr>
          <p:sp>
            <p:nvSpPr>
              <p:cNvPr id="81" name="Google Shape;81;p17"/>
              <p:cNvSpPr/>
              <p:nvPr/>
            </p:nvSpPr>
            <p:spPr>
              <a:xfrm>
                <a:off x="17533" y="51450"/>
                <a:ext cx="3493500" cy="2248800"/>
              </a:xfrm>
              <a:prstGeom prst="rect">
                <a:avLst/>
              </a:prstGeom>
              <a:solidFill>
                <a:srgbClr val="F2F2F2"/>
              </a:solidFill>
              <a:ln w="28575" cap="flat" cmpd="sng">
                <a:solidFill>
                  <a:srgbClr val="4B7E9A"/>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2" name="Google Shape;82;p17"/>
              <p:cNvSpPr/>
              <p:nvPr/>
            </p:nvSpPr>
            <p:spPr>
              <a:xfrm>
                <a:off x="0" y="164299"/>
                <a:ext cx="3493500" cy="1920300"/>
              </a:xfrm>
              <a:prstGeom prst="rect">
                <a:avLst/>
              </a:prstGeom>
              <a:noFill/>
              <a:ln>
                <a:noFill/>
              </a:ln>
            </p:spPr>
            <p:txBody>
              <a:bodyPr spcFirstLastPara="1" wrap="square" lIns="34250" tIns="34250" rIns="34250" bIns="34250" anchor="ctr" anchorCtr="0">
                <a:noAutofit/>
              </a:bodyPr>
              <a:lstStyle/>
              <a:p>
                <a:pPr marL="0" marR="0" lvl="0" indent="0" algn="ctr" rtl="0">
                  <a:lnSpc>
                    <a:spcPct val="100000"/>
                  </a:lnSpc>
                  <a:spcBef>
                    <a:spcPts val="0"/>
                  </a:spcBef>
                  <a:spcAft>
                    <a:spcPts val="0"/>
                  </a:spcAft>
                  <a:buClr>
                    <a:srgbClr val="000000"/>
                  </a:buClr>
                  <a:buSzPts val="1400"/>
                  <a:buFont typeface="Calibri"/>
                  <a:buNone/>
                </a:pPr>
                <a:br>
                  <a:rPr lang="en" sz="1400" b="1">
                    <a:latin typeface="Calibri"/>
                    <a:ea typeface="Calibri"/>
                    <a:cs typeface="Calibri"/>
                    <a:sym typeface="Calibri"/>
                  </a:rPr>
                </a:br>
                <a:r>
                  <a:rPr lang="en" sz="1200" b="1">
                    <a:latin typeface="Poppins"/>
                    <a:ea typeface="Poppins"/>
                    <a:cs typeface="Poppins"/>
                    <a:sym typeface="Poppins"/>
                  </a:rPr>
                  <a:t>Understand the legal and HR definition of Non-discrimination</a:t>
                </a:r>
                <a:endParaRPr sz="1200" b="1">
                  <a:latin typeface="Poppins"/>
                  <a:ea typeface="Poppins"/>
                  <a:cs typeface="Poppins"/>
                  <a:sym typeface="Poppins"/>
                </a:endParaRPr>
              </a:p>
              <a:p>
                <a:pPr marL="0" marR="0" lvl="0" indent="0" algn="ctr" rtl="0">
                  <a:lnSpc>
                    <a:spcPct val="100000"/>
                  </a:lnSpc>
                  <a:spcBef>
                    <a:spcPts val="1000"/>
                  </a:spcBef>
                  <a:spcAft>
                    <a:spcPts val="0"/>
                  </a:spcAft>
                  <a:buClr>
                    <a:srgbClr val="000000"/>
                  </a:buClr>
                  <a:buSzPts val="1400"/>
                  <a:buFont typeface="Calibri"/>
                  <a:buNone/>
                </a:pPr>
                <a:endParaRPr sz="1200">
                  <a:latin typeface="Poppins"/>
                  <a:ea typeface="Poppins"/>
                  <a:cs typeface="Poppins"/>
                  <a:sym typeface="Poppins"/>
                </a:endParaRPr>
              </a:p>
            </p:txBody>
          </p:sp>
        </p:grpSp>
        <p:grpSp>
          <p:nvGrpSpPr>
            <p:cNvPr id="83" name="Google Shape;83;p17"/>
            <p:cNvGrpSpPr/>
            <p:nvPr/>
          </p:nvGrpSpPr>
          <p:grpSpPr>
            <a:xfrm>
              <a:off x="4057646" y="163321"/>
              <a:ext cx="3709500" cy="2631300"/>
              <a:chOff x="0" y="0"/>
              <a:chExt cx="3709500" cy="2631300"/>
            </a:xfrm>
          </p:grpSpPr>
          <p:sp>
            <p:nvSpPr>
              <p:cNvPr id="84" name="Google Shape;84;p17"/>
              <p:cNvSpPr/>
              <p:nvPr/>
            </p:nvSpPr>
            <p:spPr>
              <a:xfrm>
                <a:off x="0" y="191300"/>
                <a:ext cx="3709500" cy="2248800"/>
              </a:xfrm>
              <a:prstGeom prst="rect">
                <a:avLst/>
              </a:prstGeom>
              <a:solidFill>
                <a:srgbClr val="F2F2F2"/>
              </a:solidFill>
              <a:ln w="28575" cap="flat" cmpd="sng">
                <a:solidFill>
                  <a:srgbClr val="4B7E9A"/>
                </a:solidFill>
                <a:prstDash val="dash"/>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85" name="Google Shape;85;p17"/>
              <p:cNvSpPr/>
              <p:nvPr/>
            </p:nvSpPr>
            <p:spPr>
              <a:xfrm>
                <a:off x="0" y="0"/>
                <a:ext cx="3709500" cy="2631300"/>
              </a:xfrm>
              <a:prstGeom prst="rect">
                <a:avLst/>
              </a:prstGeom>
              <a:noFill/>
              <a:ln>
                <a:noFill/>
              </a:ln>
            </p:spPr>
            <p:txBody>
              <a:bodyPr spcFirstLastPara="1" wrap="square" lIns="34250" tIns="34250" rIns="34250" bIns="34250" anchor="ctr" anchorCtr="0">
                <a:noAutofit/>
              </a:bodyPr>
              <a:lstStyle/>
              <a:p>
                <a:pPr marL="0" lvl="0" indent="0" algn="ctr" rtl="0">
                  <a:spcBef>
                    <a:spcPts val="900"/>
                  </a:spcBef>
                  <a:spcAft>
                    <a:spcPts val="0"/>
                  </a:spcAft>
                  <a:buClr>
                    <a:schemeClr val="dk1"/>
                  </a:buClr>
                  <a:buSzPts val="1100"/>
                  <a:buFont typeface="Arial"/>
                  <a:buNone/>
                </a:pPr>
                <a:r>
                  <a:rPr lang="en" sz="1200" b="1">
                    <a:latin typeface="Poppins"/>
                    <a:ea typeface="Poppins"/>
                    <a:cs typeface="Poppins"/>
                    <a:sym typeface="Poppins"/>
                  </a:rPr>
                  <a:t>Understand the CROWN Act and what it means</a:t>
                </a:r>
                <a:endParaRPr sz="1200" b="1">
                  <a:latin typeface="Poppins"/>
                  <a:ea typeface="Poppins"/>
                  <a:cs typeface="Poppins"/>
                  <a:sym typeface="Poppins"/>
                </a:endParaRPr>
              </a:p>
              <a:p>
                <a:pPr marL="0" lvl="0" indent="0" algn="ctr" rtl="0">
                  <a:spcBef>
                    <a:spcPts val="900"/>
                  </a:spcBef>
                  <a:spcAft>
                    <a:spcPts val="0"/>
                  </a:spcAft>
                  <a:buClr>
                    <a:schemeClr val="dk1"/>
                  </a:buClr>
                  <a:buSzPts val="1100"/>
                  <a:buFont typeface="Arial"/>
                  <a:buNone/>
                </a:pPr>
                <a:endParaRPr sz="1200">
                  <a:latin typeface="Poppins"/>
                  <a:ea typeface="Poppins"/>
                  <a:cs typeface="Poppins"/>
                  <a:sym typeface="Poppins"/>
                </a:endParaRPr>
              </a:p>
            </p:txBody>
          </p:sp>
        </p:grpSp>
        <p:grpSp>
          <p:nvGrpSpPr>
            <p:cNvPr id="86" name="Google Shape;86;p17"/>
            <p:cNvGrpSpPr/>
            <p:nvPr/>
          </p:nvGrpSpPr>
          <p:grpSpPr>
            <a:xfrm>
              <a:off x="8055665" y="321197"/>
              <a:ext cx="3350100" cy="2248800"/>
              <a:chOff x="-1" y="0"/>
              <a:chExt cx="3350100" cy="2248800"/>
            </a:xfrm>
          </p:grpSpPr>
          <p:sp>
            <p:nvSpPr>
              <p:cNvPr id="87" name="Google Shape;87;p17"/>
              <p:cNvSpPr/>
              <p:nvPr/>
            </p:nvSpPr>
            <p:spPr>
              <a:xfrm>
                <a:off x="-1" y="0"/>
                <a:ext cx="3350100" cy="2248800"/>
              </a:xfrm>
              <a:prstGeom prst="rect">
                <a:avLst/>
              </a:prstGeom>
              <a:solidFill>
                <a:srgbClr val="F2F2F2"/>
              </a:solidFill>
              <a:ln w="28575" cap="flat" cmpd="sng">
                <a:solidFill>
                  <a:srgbClr val="4B7E9A"/>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8" name="Google Shape;88;p17"/>
              <p:cNvSpPr/>
              <p:nvPr/>
            </p:nvSpPr>
            <p:spPr>
              <a:xfrm>
                <a:off x="-1" y="100799"/>
                <a:ext cx="3350100" cy="2047200"/>
              </a:xfrm>
              <a:prstGeom prst="rect">
                <a:avLst/>
              </a:prstGeom>
              <a:noFill/>
              <a:ln>
                <a:noFill/>
              </a:ln>
            </p:spPr>
            <p:txBody>
              <a:bodyPr spcFirstLastPara="1" wrap="square" lIns="34250" tIns="34250" rIns="34250" bIns="34250" anchor="ctr" anchorCtr="0">
                <a:noAutofit/>
              </a:bodyPr>
              <a:lstStyle/>
              <a:p>
                <a:pPr marL="0" marR="0" lvl="0" indent="0" algn="ctr" rtl="0">
                  <a:lnSpc>
                    <a:spcPct val="100000"/>
                  </a:lnSpc>
                  <a:spcBef>
                    <a:spcPts val="0"/>
                  </a:spcBef>
                  <a:spcAft>
                    <a:spcPts val="0"/>
                  </a:spcAft>
                  <a:buClr>
                    <a:srgbClr val="000000"/>
                  </a:buClr>
                  <a:buSzPts val="1400"/>
                  <a:buFont typeface="Calibri"/>
                  <a:buNone/>
                </a:pPr>
                <a:br>
                  <a:rPr lang="en" sz="1200" b="1">
                    <a:latin typeface="Poppins"/>
                    <a:ea typeface="Poppins"/>
                    <a:cs typeface="Poppins"/>
                    <a:sym typeface="Poppins"/>
                  </a:rPr>
                </a:br>
                <a:r>
                  <a:rPr lang="en" sz="1200" b="1">
                    <a:solidFill>
                      <a:schemeClr val="dk1"/>
                    </a:solidFill>
                    <a:latin typeface="Poppins"/>
                    <a:ea typeface="Poppins"/>
                    <a:cs typeface="Poppins"/>
                    <a:sym typeface="Poppins"/>
                  </a:rPr>
                  <a:t>Recognize appropriate student recruitment, enrollment and discipline policies and  practices</a:t>
                </a:r>
                <a:endParaRPr sz="1200" b="1">
                  <a:latin typeface="Poppins"/>
                  <a:ea typeface="Poppins"/>
                  <a:cs typeface="Poppins"/>
                  <a:sym typeface="Poppins"/>
                </a:endParaRPr>
              </a:p>
            </p:txBody>
          </p:sp>
        </p:grpSp>
        <p:grpSp>
          <p:nvGrpSpPr>
            <p:cNvPr id="89" name="Google Shape;89;p17"/>
            <p:cNvGrpSpPr/>
            <p:nvPr/>
          </p:nvGrpSpPr>
          <p:grpSpPr>
            <a:xfrm>
              <a:off x="-1" y="81356"/>
              <a:ext cx="516300" cy="345900"/>
              <a:chOff x="-1" y="-1"/>
              <a:chExt cx="516300" cy="345900"/>
            </a:xfrm>
          </p:grpSpPr>
          <p:sp>
            <p:nvSpPr>
              <p:cNvPr id="90" name="Google Shape;90;p17"/>
              <p:cNvSpPr/>
              <p:nvPr/>
            </p:nvSpPr>
            <p:spPr>
              <a:xfrm>
                <a:off x="-1" y="-1"/>
                <a:ext cx="516300" cy="345900"/>
              </a:xfrm>
              <a:prstGeom prst="ellipse">
                <a:avLst/>
              </a:prstGeom>
              <a:solidFill>
                <a:srgbClr val="4B7E9A"/>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200"/>
                  <a:buFont typeface="Arial"/>
                  <a:buNone/>
                </a:pPr>
                <a:endParaRPr sz="1200" b="0" i="0" u="none" strike="noStrike" cap="none">
                  <a:solidFill>
                    <a:srgbClr val="FFFFFF"/>
                  </a:solidFill>
                  <a:latin typeface="Arial"/>
                  <a:ea typeface="Arial"/>
                  <a:cs typeface="Arial"/>
                  <a:sym typeface="Arial"/>
                </a:endParaRPr>
              </a:p>
            </p:txBody>
          </p:sp>
          <p:sp>
            <p:nvSpPr>
              <p:cNvPr id="91" name="Google Shape;91;p17"/>
              <p:cNvSpPr/>
              <p:nvPr/>
            </p:nvSpPr>
            <p:spPr>
              <a:xfrm>
                <a:off x="75625" y="16273"/>
                <a:ext cx="365100" cy="313500"/>
              </a:xfrm>
              <a:prstGeom prst="rect">
                <a:avLst/>
              </a:prstGeom>
              <a:noFill/>
              <a:ln>
                <a:noFill/>
              </a:ln>
            </p:spPr>
            <p:txBody>
              <a:bodyPr spcFirstLastPara="1" wrap="square" lIns="34250" tIns="34250" rIns="34250" bIns="3425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1</a:t>
                </a:r>
                <a:endParaRPr sz="1100"/>
              </a:p>
            </p:txBody>
          </p:sp>
        </p:grpSp>
        <p:grpSp>
          <p:nvGrpSpPr>
            <p:cNvPr id="92" name="Google Shape;92;p17"/>
            <p:cNvGrpSpPr/>
            <p:nvPr/>
          </p:nvGrpSpPr>
          <p:grpSpPr>
            <a:xfrm>
              <a:off x="3888582" y="107086"/>
              <a:ext cx="516300" cy="420406"/>
              <a:chOff x="-12" y="107086"/>
              <a:chExt cx="516300" cy="420406"/>
            </a:xfrm>
          </p:grpSpPr>
          <p:sp>
            <p:nvSpPr>
              <p:cNvPr id="93" name="Google Shape;93;p17"/>
              <p:cNvSpPr/>
              <p:nvPr/>
            </p:nvSpPr>
            <p:spPr>
              <a:xfrm>
                <a:off x="-12" y="110192"/>
                <a:ext cx="516300" cy="417300"/>
              </a:xfrm>
              <a:prstGeom prst="ellipse">
                <a:avLst/>
              </a:prstGeom>
              <a:solidFill>
                <a:srgbClr val="4B7E9A"/>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200"/>
                  <a:buFont typeface="Arial"/>
                  <a:buNone/>
                </a:pPr>
                <a:endParaRPr sz="1200" b="0" i="0" u="none" strike="noStrike" cap="none">
                  <a:solidFill>
                    <a:srgbClr val="FFFFFF"/>
                  </a:solidFill>
                  <a:latin typeface="Arial"/>
                  <a:ea typeface="Arial"/>
                  <a:cs typeface="Arial"/>
                  <a:sym typeface="Arial"/>
                </a:endParaRPr>
              </a:p>
            </p:txBody>
          </p:sp>
          <p:sp>
            <p:nvSpPr>
              <p:cNvPr id="94" name="Google Shape;94;p17"/>
              <p:cNvSpPr/>
              <p:nvPr/>
            </p:nvSpPr>
            <p:spPr>
              <a:xfrm>
                <a:off x="75625" y="107086"/>
                <a:ext cx="365100" cy="313500"/>
              </a:xfrm>
              <a:prstGeom prst="rect">
                <a:avLst/>
              </a:prstGeom>
              <a:noFill/>
              <a:ln>
                <a:noFill/>
              </a:ln>
            </p:spPr>
            <p:txBody>
              <a:bodyPr spcFirstLastPara="1" wrap="square" lIns="34250" tIns="34250" rIns="34250" bIns="3425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2</a:t>
                </a:r>
                <a:endParaRPr sz="1100"/>
              </a:p>
            </p:txBody>
          </p:sp>
        </p:grpSp>
        <p:grpSp>
          <p:nvGrpSpPr>
            <p:cNvPr id="95" name="Google Shape;95;p17"/>
            <p:cNvGrpSpPr/>
            <p:nvPr/>
          </p:nvGrpSpPr>
          <p:grpSpPr>
            <a:xfrm>
              <a:off x="7530187" y="81355"/>
              <a:ext cx="516300" cy="345900"/>
              <a:chOff x="-1" y="-1"/>
              <a:chExt cx="516300" cy="345900"/>
            </a:xfrm>
          </p:grpSpPr>
          <p:sp>
            <p:nvSpPr>
              <p:cNvPr id="96" name="Google Shape;96;p17"/>
              <p:cNvSpPr/>
              <p:nvPr/>
            </p:nvSpPr>
            <p:spPr>
              <a:xfrm>
                <a:off x="-1" y="-1"/>
                <a:ext cx="516300" cy="345900"/>
              </a:xfrm>
              <a:prstGeom prst="ellipse">
                <a:avLst/>
              </a:prstGeom>
              <a:solidFill>
                <a:srgbClr val="4B7E9A"/>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200"/>
                  <a:buFont typeface="Arial"/>
                  <a:buNone/>
                </a:pPr>
                <a:endParaRPr sz="1200" b="0" i="0" u="none" strike="noStrike" cap="none">
                  <a:solidFill>
                    <a:srgbClr val="FFFFFF"/>
                  </a:solidFill>
                  <a:latin typeface="Arial"/>
                  <a:ea typeface="Arial"/>
                  <a:cs typeface="Arial"/>
                  <a:sym typeface="Arial"/>
                </a:endParaRPr>
              </a:p>
            </p:txBody>
          </p:sp>
          <p:sp>
            <p:nvSpPr>
              <p:cNvPr id="97" name="Google Shape;97;p17"/>
              <p:cNvSpPr/>
              <p:nvPr/>
            </p:nvSpPr>
            <p:spPr>
              <a:xfrm>
                <a:off x="75625" y="16273"/>
                <a:ext cx="365100" cy="313500"/>
              </a:xfrm>
              <a:prstGeom prst="rect">
                <a:avLst/>
              </a:prstGeom>
              <a:noFill/>
              <a:ln>
                <a:noFill/>
              </a:ln>
            </p:spPr>
            <p:txBody>
              <a:bodyPr spcFirstLastPara="1" wrap="square" lIns="34250" tIns="34250" rIns="34250" bIns="3425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3</a:t>
                </a:r>
                <a:endParaRPr sz="1100"/>
              </a:p>
            </p:txBody>
          </p:sp>
        </p:grpSp>
        <p:grpSp>
          <p:nvGrpSpPr>
            <p:cNvPr id="98" name="Google Shape;98;p17"/>
            <p:cNvGrpSpPr/>
            <p:nvPr/>
          </p:nvGrpSpPr>
          <p:grpSpPr>
            <a:xfrm>
              <a:off x="1672015" y="2777688"/>
              <a:ext cx="3844800" cy="2326200"/>
              <a:chOff x="-351294" y="11"/>
              <a:chExt cx="3844800" cy="2326200"/>
            </a:xfrm>
          </p:grpSpPr>
          <p:sp>
            <p:nvSpPr>
              <p:cNvPr id="99" name="Google Shape;99;p17"/>
              <p:cNvSpPr/>
              <p:nvPr/>
            </p:nvSpPr>
            <p:spPr>
              <a:xfrm>
                <a:off x="-351294" y="11"/>
                <a:ext cx="3844800" cy="2326200"/>
              </a:xfrm>
              <a:prstGeom prst="rect">
                <a:avLst/>
              </a:prstGeom>
              <a:solidFill>
                <a:srgbClr val="F2F2F2"/>
              </a:solidFill>
              <a:ln w="28575" cap="flat" cmpd="sng">
                <a:solidFill>
                  <a:srgbClr val="4B7E9A"/>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0" name="Google Shape;100;p17"/>
              <p:cNvSpPr/>
              <p:nvPr/>
            </p:nvSpPr>
            <p:spPr>
              <a:xfrm>
                <a:off x="-283628" y="125755"/>
                <a:ext cx="3709500" cy="2167200"/>
              </a:xfrm>
              <a:prstGeom prst="rect">
                <a:avLst/>
              </a:prstGeom>
              <a:noFill/>
              <a:ln>
                <a:noFill/>
              </a:ln>
            </p:spPr>
            <p:txBody>
              <a:bodyPr spcFirstLastPara="1" wrap="square" lIns="34250" tIns="34250" rIns="34250" bIns="34250" anchor="ctr" anchorCtr="0">
                <a:noAutofit/>
              </a:bodyPr>
              <a:lstStyle/>
              <a:p>
                <a:pPr marL="0" lvl="0" indent="0" algn="ctr" rtl="0">
                  <a:spcBef>
                    <a:spcPts val="900"/>
                  </a:spcBef>
                  <a:spcAft>
                    <a:spcPts val="0"/>
                  </a:spcAft>
                  <a:buClr>
                    <a:schemeClr val="dk1"/>
                  </a:buClr>
                  <a:buSzPts val="1100"/>
                  <a:buFont typeface="Arial"/>
                  <a:buNone/>
                </a:pPr>
                <a:r>
                  <a:rPr lang="en" sz="1200" b="1">
                    <a:solidFill>
                      <a:schemeClr val="dk1"/>
                    </a:solidFill>
                    <a:latin typeface="Poppins"/>
                    <a:ea typeface="Poppins"/>
                    <a:cs typeface="Poppins"/>
                    <a:sym typeface="Poppins"/>
                  </a:rPr>
                  <a:t>Comprehend the board’s role in ensuring students with special needs are welcome and the school is compliant</a:t>
                </a:r>
                <a:endParaRPr b="1" i="1">
                  <a:solidFill>
                    <a:schemeClr val="dk1"/>
                  </a:solidFill>
                </a:endParaRPr>
              </a:p>
              <a:p>
                <a:pPr marL="0" lvl="0" indent="0" algn="ctr" rtl="0">
                  <a:spcBef>
                    <a:spcPts val="900"/>
                  </a:spcBef>
                  <a:spcAft>
                    <a:spcPts val="0"/>
                  </a:spcAft>
                  <a:buClr>
                    <a:schemeClr val="dk1"/>
                  </a:buClr>
                  <a:buSzPts val="1100"/>
                  <a:buFont typeface="Arial"/>
                  <a:buNone/>
                </a:pPr>
                <a:endParaRPr sz="1200" i="1"/>
              </a:p>
            </p:txBody>
          </p:sp>
        </p:grpSp>
        <p:grpSp>
          <p:nvGrpSpPr>
            <p:cNvPr id="101" name="Google Shape;101;p17"/>
            <p:cNvGrpSpPr/>
            <p:nvPr/>
          </p:nvGrpSpPr>
          <p:grpSpPr>
            <a:xfrm>
              <a:off x="6060717" y="2662560"/>
              <a:ext cx="3709500" cy="2478900"/>
              <a:chOff x="0" y="-7"/>
              <a:chExt cx="3709500" cy="2478900"/>
            </a:xfrm>
          </p:grpSpPr>
          <p:sp>
            <p:nvSpPr>
              <p:cNvPr id="102" name="Google Shape;102;p17"/>
              <p:cNvSpPr/>
              <p:nvPr/>
            </p:nvSpPr>
            <p:spPr>
              <a:xfrm>
                <a:off x="0" y="132060"/>
                <a:ext cx="3709500" cy="2231700"/>
              </a:xfrm>
              <a:prstGeom prst="rect">
                <a:avLst/>
              </a:prstGeom>
              <a:solidFill>
                <a:srgbClr val="F2F2F2"/>
              </a:solidFill>
              <a:ln w="28575" cap="flat" cmpd="sng">
                <a:solidFill>
                  <a:srgbClr val="4B7E9A"/>
                </a:solidFill>
                <a:prstDash val="dash"/>
                <a:round/>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3" name="Google Shape;103;p17"/>
              <p:cNvSpPr/>
              <p:nvPr/>
            </p:nvSpPr>
            <p:spPr>
              <a:xfrm>
                <a:off x="0" y="-7"/>
                <a:ext cx="3709500" cy="2478900"/>
              </a:xfrm>
              <a:prstGeom prst="rect">
                <a:avLst/>
              </a:prstGeom>
              <a:noFill/>
              <a:ln>
                <a:noFill/>
              </a:ln>
            </p:spPr>
            <p:txBody>
              <a:bodyPr spcFirstLastPara="1" wrap="square" lIns="34250" tIns="34250" rIns="34250" bIns="34250" anchor="ctr" anchorCtr="0">
                <a:noAutofit/>
              </a:bodyPr>
              <a:lstStyle/>
              <a:p>
                <a:pPr marL="0" lvl="0" indent="0" algn="ctr" rtl="0">
                  <a:spcBef>
                    <a:spcPts val="0"/>
                  </a:spcBef>
                  <a:spcAft>
                    <a:spcPts val="0"/>
                  </a:spcAft>
                  <a:buClr>
                    <a:schemeClr val="dk1"/>
                  </a:buClr>
                  <a:buSzPts val="1400"/>
                  <a:buFont typeface="Calibri"/>
                  <a:buNone/>
                </a:pPr>
                <a:br>
                  <a:rPr lang="en" sz="1400" b="1">
                    <a:solidFill>
                      <a:schemeClr val="dk1"/>
                    </a:solidFill>
                    <a:latin typeface="Poppins"/>
                    <a:ea typeface="Poppins"/>
                    <a:cs typeface="Poppins"/>
                    <a:sym typeface="Poppins"/>
                  </a:rPr>
                </a:br>
                <a:r>
                  <a:rPr lang="en" sz="1200" b="1">
                    <a:solidFill>
                      <a:schemeClr val="dk1"/>
                    </a:solidFill>
                    <a:latin typeface="Poppins"/>
                    <a:ea typeface="Poppins"/>
                    <a:cs typeface="Poppins"/>
                    <a:sym typeface="Poppins"/>
                  </a:rPr>
                  <a:t>Adapt and apply a racial equity lens to board practices</a:t>
                </a:r>
                <a:endParaRPr sz="1600" b="1" i="1">
                  <a:solidFill>
                    <a:schemeClr val="dk1"/>
                  </a:solidFill>
                  <a:latin typeface="Calibri"/>
                  <a:ea typeface="Calibri"/>
                  <a:cs typeface="Calibri"/>
                  <a:sym typeface="Calibri"/>
                </a:endParaRPr>
              </a:p>
            </p:txBody>
          </p:sp>
        </p:grpSp>
        <p:grpSp>
          <p:nvGrpSpPr>
            <p:cNvPr id="104" name="Google Shape;104;p17"/>
            <p:cNvGrpSpPr/>
            <p:nvPr/>
          </p:nvGrpSpPr>
          <p:grpSpPr>
            <a:xfrm>
              <a:off x="1746723" y="2604681"/>
              <a:ext cx="516300" cy="345900"/>
              <a:chOff x="-1" y="-1"/>
              <a:chExt cx="516300" cy="345900"/>
            </a:xfrm>
          </p:grpSpPr>
          <p:sp>
            <p:nvSpPr>
              <p:cNvPr id="105" name="Google Shape;105;p17"/>
              <p:cNvSpPr/>
              <p:nvPr/>
            </p:nvSpPr>
            <p:spPr>
              <a:xfrm>
                <a:off x="-1" y="-1"/>
                <a:ext cx="516300" cy="345900"/>
              </a:xfrm>
              <a:prstGeom prst="ellipse">
                <a:avLst/>
              </a:prstGeom>
              <a:solidFill>
                <a:srgbClr val="4B7E9A"/>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6" name="Google Shape;106;p17"/>
              <p:cNvSpPr/>
              <p:nvPr/>
            </p:nvSpPr>
            <p:spPr>
              <a:xfrm>
                <a:off x="75625" y="16273"/>
                <a:ext cx="365100" cy="313500"/>
              </a:xfrm>
              <a:prstGeom prst="rect">
                <a:avLst/>
              </a:prstGeom>
              <a:noFill/>
              <a:ln>
                <a:noFill/>
              </a:ln>
            </p:spPr>
            <p:txBody>
              <a:bodyPr spcFirstLastPara="1" wrap="square" lIns="34250" tIns="34250" rIns="34250" bIns="3425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4</a:t>
                </a:r>
                <a:endParaRPr sz="1100"/>
              </a:p>
            </p:txBody>
          </p:sp>
        </p:grpSp>
        <p:grpSp>
          <p:nvGrpSpPr>
            <p:cNvPr id="107" name="Google Shape;107;p17"/>
            <p:cNvGrpSpPr/>
            <p:nvPr/>
          </p:nvGrpSpPr>
          <p:grpSpPr>
            <a:xfrm>
              <a:off x="5883705" y="2604680"/>
              <a:ext cx="516300" cy="345900"/>
              <a:chOff x="-1" y="-1"/>
              <a:chExt cx="516300" cy="345900"/>
            </a:xfrm>
          </p:grpSpPr>
          <p:sp>
            <p:nvSpPr>
              <p:cNvPr id="108" name="Google Shape;108;p17"/>
              <p:cNvSpPr/>
              <p:nvPr/>
            </p:nvSpPr>
            <p:spPr>
              <a:xfrm>
                <a:off x="-1" y="-1"/>
                <a:ext cx="516300" cy="345900"/>
              </a:xfrm>
              <a:prstGeom prst="ellipse">
                <a:avLst/>
              </a:prstGeom>
              <a:solidFill>
                <a:srgbClr val="4B7E9A"/>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9" name="Google Shape;109;p17"/>
              <p:cNvSpPr/>
              <p:nvPr/>
            </p:nvSpPr>
            <p:spPr>
              <a:xfrm>
                <a:off x="75625" y="16273"/>
                <a:ext cx="365100" cy="313500"/>
              </a:xfrm>
              <a:prstGeom prst="rect">
                <a:avLst/>
              </a:prstGeom>
              <a:noFill/>
              <a:ln>
                <a:noFill/>
              </a:ln>
            </p:spPr>
            <p:txBody>
              <a:bodyPr spcFirstLastPara="1" wrap="square" lIns="34250" tIns="34250" rIns="34250" bIns="3425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5</a:t>
                </a:r>
                <a:endParaRPr sz="1100"/>
              </a:p>
            </p:txBody>
          </p:sp>
        </p:grpSp>
      </p:grpSp>
      <p:sp>
        <p:nvSpPr>
          <p:cNvPr id="110" name="Google Shape;110;p17"/>
          <p:cNvSpPr/>
          <p:nvPr/>
        </p:nvSpPr>
        <p:spPr>
          <a:xfrm>
            <a:off x="3742850" y="4761563"/>
            <a:ext cx="1674900" cy="322500"/>
          </a:xfrm>
          <a:prstGeom prst="rect">
            <a:avLst/>
          </a:pr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Take Action</a:t>
            </a:r>
            <a:endParaRPr b="1">
              <a:latin typeface="Poppins"/>
              <a:ea typeface="Poppins"/>
              <a:cs typeface="Poppins"/>
              <a:sym typeface="Poppins"/>
            </a:endParaRPr>
          </a:p>
        </p:txBody>
      </p:sp>
      <p:sp>
        <p:nvSpPr>
          <p:cNvPr id="342" name="Google Shape;342;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Font typeface="Poppins"/>
              <a:buChar char="●"/>
            </a:pPr>
            <a:r>
              <a:rPr lang="en" sz="1600" b="1" i="1">
                <a:solidFill>
                  <a:srgbClr val="000000"/>
                </a:solidFill>
                <a:latin typeface="Poppins"/>
                <a:ea typeface="Poppins"/>
                <a:cs typeface="Poppins"/>
                <a:sym typeface="Poppins"/>
              </a:rPr>
              <a:t>Engage</a:t>
            </a:r>
            <a:r>
              <a:rPr lang="en" sz="1600">
                <a:solidFill>
                  <a:srgbClr val="000000"/>
                </a:solidFill>
                <a:latin typeface="Poppins"/>
                <a:ea typeface="Poppins"/>
                <a:cs typeface="Poppins"/>
                <a:sym typeface="Poppins"/>
              </a:rPr>
              <a:t> multiple stakeholders to </a:t>
            </a:r>
            <a:r>
              <a:rPr lang="en" sz="1600" b="1" i="1">
                <a:solidFill>
                  <a:srgbClr val="000000"/>
                </a:solidFill>
                <a:latin typeface="Poppins"/>
                <a:ea typeface="Poppins"/>
                <a:cs typeface="Poppins"/>
                <a:sym typeface="Poppins"/>
              </a:rPr>
              <a:t>craft an equity vision</a:t>
            </a:r>
            <a:r>
              <a:rPr lang="en" sz="1600">
                <a:solidFill>
                  <a:srgbClr val="000000"/>
                </a:solidFill>
                <a:latin typeface="Poppins"/>
                <a:ea typeface="Poppins"/>
                <a:cs typeface="Poppins"/>
                <a:sym typeface="Poppins"/>
              </a:rPr>
              <a:t>. </a:t>
            </a:r>
            <a:endParaRPr sz="1600">
              <a:solidFill>
                <a:srgbClr val="000000"/>
              </a:solidFill>
              <a:latin typeface="Poppins"/>
              <a:ea typeface="Poppins"/>
              <a:cs typeface="Poppins"/>
              <a:sym typeface="Poppins"/>
            </a:endParaRPr>
          </a:p>
          <a:p>
            <a:pPr marL="457200" lvl="0" indent="-330200" algn="l" rtl="0">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Given the vision-where you want to be, </a:t>
            </a:r>
            <a:r>
              <a:rPr lang="en" sz="1600" b="1" i="1">
                <a:solidFill>
                  <a:srgbClr val="000000"/>
                </a:solidFill>
                <a:latin typeface="Poppins"/>
                <a:ea typeface="Poppins"/>
                <a:cs typeface="Poppins"/>
                <a:sym typeface="Poppins"/>
              </a:rPr>
              <a:t>identify your priorities</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potential </a:t>
            </a:r>
            <a:r>
              <a:rPr lang="en" sz="1600" b="1" i="1">
                <a:solidFill>
                  <a:srgbClr val="000000"/>
                </a:solidFill>
                <a:latin typeface="Poppins"/>
                <a:ea typeface="Poppins"/>
                <a:cs typeface="Poppins"/>
                <a:sym typeface="Poppins"/>
              </a:rPr>
              <a:t>courses of action</a:t>
            </a:r>
            <a:r>
              <a:rPr lang="en" sz="1600">
                <a:solidFill>
                  <a:srgbClr val="000000"/>
                </a:solidFill>
                <a:latin typeface="Poppins"/>
                <a:ea typeface="Poppins"/>
                <a:cs typeface="Poppins"/>
                <a:sym typeface="Poppins"/>
              </a:rPr>
              <a:t> exist to achieve your vision? </a:t>
            </a:r>
            <a:endParaRPr sz="1600">
              <a:solidFill>
                <a:srgbClr val="000000"/>
              </a:solidFill>
              <a:latin typeface="Poppins"/>
              <a:ea typeface="Poppins"/>
              <a:cs typeface="Poppins"/>
              <a:sym typeface="Poppins"/>
            </a:endParaRPr>
          </a:p>
          <a:p>
            <a:pPr marL="457200" lvl="0" indent="-330200" algn="l" rtl="0">
              <a:spcBef>
                <a:spcPts val="0"/>
              </a:spcBef>
              <a:spcAft>
                <a:spcPts val="0"/>
              </a:spcAft>
              <a:buClr>
                <a:srgbClr val="000000"/>
              </a:buClr>
              <a:buSzPts val="1600"/>
              <a:buFont typeface="Poppins"/>
              <a:buChar char="●"/>
            </a:pPr>
            <a:r>
              <a:rPr lang="en" sz="1600" b="1" i="1">
                <a:solidFill>
                  <a:srgbClr val="000000"/>
                </a:solidFill>
                <a:latin typeface="Poppins"/>
                <a:ea typeface="Poppins"/>
                <a:cs typeface="Poppins"/>
                <a:sym typeface="Poppins"/>
              </a:rPr>
              <a:t>Develop</a:t>
            </a:r>
            <a:r>
              <a:rPr lang="en" sz="1600">
                <a:solidFill>
                  <a:srgbClr val="000000"/>
                </a:solidFill>
                <a:latin typeface="Poppins"/>
                <a:ea typeface="Poppins"/>
                <a:cs typeface="Poppins"/>
                <a:sym typeface="Poppins"/>
              </a:rPr>
              <a:t> and </a:t>
            </a:r>
            <a:r>
              <a:rPr lang="en" sz="1600" b="1" i="1">
                <a:solidFill>
                  <a:srgbClr val="000000"/>
                </a:solidFill>
                <a:latin typeface="Poppins"/>
                <a:ea typeface="Poppins"/>
                <a:cs typeface="Poppins"/>
                <a:sym typeface="Poppins"/>
              </a:rPr>
              <a:t>implement</a:t>
            </a:r>
            <a:r>
              <a:rPr lang="en" sz="1600">
                <a:solidFill>
                  <a:srgbClr val="000000"/>
                </a:solidFill>
                <a:latin typeface="Poppins"/>
                <a:ea typeface="Poppins"/>
                <a:cs typeface="Poppins"/>
                <a:sym typeface="Poppins"/>
              </a:rPr>
              <a:t> </a:t>
            </a:r>
            <a:r>
              <a:rPr lang="en" sz="1600" b="1" i="1">
                <a:solidFill>
                  <a:srgbClr val="000000"/>
                </a:solidFill>
                <a:latin typeface="Poppins"/>
                <a:ea typeface="Poppins"/>
                <a:cs typeface="Poppins"/>
                <a:sym typeface="Poppins"/>
              </a:rPr>
              <a:t>your plan</a:t>
            </a:r>
            <a:r>
              <a:rPr lang="en" sz="1600">
                <a:solidFill>
                  <a:srgbClr val="000000"/>
                </a:solidFill>
                <a:latin typeface="Poppins"/>
                <a:ea typeface="Poppins"/>
                <a:cs typeface="Poppins"/>
                <a:sym typeface="Poppins"/>
              </a:rPr>
              <a:t> to eliminate inequity in your school/board. </a:t>
            </a:r>
            <a:endParaRPr sz="1600">
              <a:solidFill>
                <a:srgbClr val="000000"/>
              </a:solidFill>
              <a:latin typeface="Poppins"/>
              <a:ea typeface="Poppins"/>
              <a:cs typeface="Poppins"/>
              <a:sym typeface="Poppins"/>
            </a:endParaRPr>
          </a:p>
          <a:p>
            <a:pPr marL="914400" lvl="0" indent="-330200" algn="l" rtl="0">
              <a:spcBef>
                <a:spcPts val="0"/>
              </a:spcBef>
              <a:spcAft>
                <a:spcPts val="0"/>
              </a:spcAft>
              <a:buClr>
                <a:srgbClr val="000000"/>
              </a:buClr>
              <a:buSzPts val="1600"/>
              <a:buFont typeface="Poppins"/>
              <a:buAutoNum type="alphaLcPeriod"/>
            </a:pPr>
            <a:r>
              <a:rPr lang="en" sz="1600" i="1">
                <a:solidFill>
                  <a:srgbClr val="000000"/>
                </a:solidFill>
                <a:latin typeface="Poppins"/>
                <a:ea typeface="Poppins"/>
                <a:cs typeface="Poppins"/>
                <a:sym typeface="Poppins"/>
              </a:rPr>
              <a:t>The plan should include metrics, indicators and deadlines </a:t>
            </a:r>
            <a:endParaRPr sz="1600" i="1">
              <a:solidFill>
                <a:srgbClr val="000000"/>
              </a:solidFill>
              <a:latin typeface="Poppins"/>
              <a:ea typeface="Poppins"/>
              <a:cs typeface="Poppins"/>
              <a:sym typeface="Poppins"/>
            </a:endParaRPr>
          </a:p>
          <a:p>
            <a:pPr marL="914400" lvl="0" indent="-330200" algn="l" rtl="0">
              <a:spcBef>
                <a:spcPts val="0"/>
              </a:spcBef>
              <a:spcAft>
                <a:spcPts val="0"/>
              </a:spcAft>
              <a:buClr>
                <a:srgbClr val="000000"/>
              </a:buClr>
              <a:buSzPts val="1600"/>
              <a:buFont typeface="Poppins"/>
              <a:buAutoNum type="alphaLcPeriod"/>
            </a:pPr>
            <a:r>
              <a:rPr lang="en" sz="1600" i="1">
                <a:solidFill>
                  <a:srgbClr val="000000"/>
                </a:solidFill>
                <a:latin typeface="Poppins"/>
                <a:ea typeface="Poppins"/>
                <a:cs typeface="Poppins"/>
                <a:sym typeface="Poppins"/>
              </a:rPr>
              <a:t>Engage diverse stakeholders in audit of programs/services, quality of faculty/staff</a:t>
            </a:r>
            <a:endParaRPr sz="1600" i="1">
              <a:solidFill>
                <a:srgbClr val="000000"/>
              </a:solidFill>
              <a:latin typeface="Poppins"/>
              <a:ea typeface="Poppins"/>
              <a:cs typeface="Poppins"/>
              <a:sym typeface="Poppins"/>
            </a:endParaRPr>
          </a:p>
          <a:p>
            <a:pPr marL="914400" lvl="0" indent="-330200" algn="l" rtl="0">
              <a:spcBef>
                <a:spcPts val="0"/>
              </a:spcBef>
              <a:spcAft>
                <a:spcPts val="0"/>
              </a:spcAft>
              <a:buClr>
                <a:srgbClr val="000000"/>
              </a:buClr>
              <a:buSzPts val="1600"/>
              <a:buFont typeface="Poppins"/>
              <a:buAutoNum type="alphaLcPeriod"/>
            </a:pPr>
            <a:r>
              <a:rPr lang="en" sz="1600" i="1">
                <a:solidFill>
                  <a:srgbClr val="000000"/>
                </a:solidFill>
                <a:latin typeface="Poppins"/>
                <a:ea typeface="Poppins"/>
                <a:cs typeface="Poppins"/>
                <a:sym typeface="Poppins"/>
              </a:rPr>
              <a:t>Share progress with stakeholders and standardize opportunities to gather stakeholder feedback regularly</a:t>
            </a:r>
            <a:endParaRPr sz="1600" i="1">
              <a:solidFill>
                <a:srgbClr val="000000"/>
              </a:solidFill>
              <a:latin typeface="Poppins"/>
              <a:ea typeface="Poppins"/>
              <a:cs typeface="Poppins"/>
              <a:sym typeface="Poppins"/>
            </a:endParaRPr>
          </a:p>
          <a:p>
            <a:pPr marL="0" lvl="0" indent="0" algn="l" rtl="0">
              <a:spcBef>
                <a:spcPts val="2000"/>
              </a:spcBef>
              <a:spcAft>
                <a:spcPts val="160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Build Accountability</a:t>
            </a:r>
            <a:endParaRPr b="1">
              <a:latin typeface="Poppins"/>
              <a:ea typeface="Poppins"/>
              <a:cs typeface="Poppins"/>
              <a:sym typeface="Poppins"/>
            </a:endParaRPr>
          </a:p>
        </p:txBody>
      </p:sp>
      <p:sp>
        <p:nvSpPr>
          <p:cNvPr id="348" name="Google Shape;348;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a:t>
            </a:r>
            <a:r>
              <a:rPr lang="en" sz="1600" b="1" i="1">
                <a:solidFill>
                  <a:srgbClr val="000000"/>
                </a:solidFill>
                <a:latin typeface="Poppins"/>
                <a:ea typeface="Poppins"/>
                <a:cs typeface="Poppins"/>
                <a:sym typeface="Poppins"/>
              </a:rPr>
              <a:t>structures, practices, procedures/processes</a:t>
            </a:r>
            <a:r>
              <a:rPr lang="en" sz="1600">
                <a:solidFill>
                  <a:srgbClr val="000000"/>
                </a:solidFill>
                <a:latin typeface="Poppins"/>
                <a:ea typeface="Poppins"/>
                <a:cs typeface="Poppins"/>
                <a:sym typeface="Poppins"/>
              </a:rPr>
              <a:t> can </a:t>
            </a:r>
            <a:r>
              <a:rPr lang="en" sz="1600" b="1" i="1">
                <a:solidFill>
                  <a:srgbClr val="000000"/>
                </a:solidFill>
                <a:latin typeface="Poppins"/>
                <a:ea typeface="Poppins"/>
                <a:cs typeface="Poppins"/>
                <a:sym typeface="Poppins"/>
              </a:rPr>
              <a:t>sustain</a:t>
            </a:r>
            <a:r>
              <a:rPr lang="en" sz="1600">
                <a:solidFill>
                  <a:srgbClr val="000000"/>
                </a:solidFill>
                <a:latin typeface="Poppins"/>
                <a:ea typeface="Poppins"/>
                <a:cs typeface="Poppins"/>
                <a:sym typeface="Poppins"/>
              </a:rPr>
              <a:t> your </a:t>
            </a:r>
            <a:r>
              <a:rPr lang="en" sz="1600" b="1" i="1">
                <a:solidFill>
                  <a:srgbClr val="000000"/>
                </a:solidFill>
                <a:latin typeface="Poppins"/>
                <a:ea typeface="Poppins"/>
                <a:cs typeface="Poppins"/>
                <a:sym typeface="Poppins"/>
              </a:rPr>
              <a:t>commitment</a:t>
            </a:r>
            <a:r>
              <a:rPr lang="en" sz="1600">
                <a:solidFill>
                  <a:srgbClr val="000000"/>
                </a:solidFill>
                <a:latin typeface="Poppins"/>
                <a:ea typeface="Poppins"/>
                <a:cs typeface="Poppins"/>
                <a:sym typeface="Poppins"/>
              </a:rPr>
              <a:t> to equity, eliminate inequity.</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b="1" i="1">
                <a:solidFill>
                  <a:srgbClr val="000000"/>
                </a:solidFill>
                <a:latin typeface="Poppins"/>
                <a:ea typeface="Poppins"/>
                <a:cs typeface="Poppins"/>
                <a:sym typeface="Poppins"/>
              </a:rPr>
              <a:t>Plan and fund</a:t>
            </a:r>
            <a:r>
              <a:rPr lang="en" sz="1600">
                <a:solidFill>
                  <a:srgbClr val="000000"/>
                </a:solidFill>
                <a:latin typeface="Poppins"/>
                <a:ea typeface="Poppins"/>
                <a:cs typeface="Poppins"/>
                <a:sym typeface="Poppins"/>
              </a:rPr>
              <a:t> ongoing </a:t>
            </a:r>
            <a:r>
              <a:rPr lang="en" sz="1600" b="1" i="1">
                <a:solidFill>
                  <a:srgbClr val="000000"/>
                </a:solidFill>
                <a:latin typeface="Poppins"/>
                <a:ea typeface="Poppins"/>
                <a:cs typeface="Poppins"/>
                <a:sym typeface="Poppins"/>
              </a:rPr>
              <a:t>learning</a:t>
            </a:r>
            <a:r>
              <a:rPr lang="en" sz="1600">
                <a:solidFill>
                  <a:srgbClr val="000000"/>
                </a:solidFill>
                <a:latin typeface="Poppins"/>
                <a:ea typeface="Poppins"/>
                <a:cs typeface="Poppins"/>
                <a:sym typeface="Poppins"/>
              </a:rPr>
              <a:t> and development in DEI skills and competencies throughout the board and org.</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b="1" i="1">
                <a:solidFill>
                  <a:srgbClr val="000000"/>
                </a:solidFill>
                <a:latin typeface="Poppins"/>
                <a:ea typeface="Poppins"/>
                <a:cs typeface="Poppins"/>
                <a:sym typeface="Poppins"/>
              </a:rPr>
              <a:t>Engage diverse stakeholders</a:t>
            </a:r>
            <a:r>
              <a:rPr lang="en" sz="1600">
                <a:solidFill>
                  <a:srgbClr val="000000"/>
                </a:solidFill>
                <a:latin typeface="Poppins"/>
                <a:ea typeface="Poppins"/>
                <a:cs typeface="Poppins"/>
                <a:sym typeface="Poppins"/>
              </a:rPr>
              <a:t> in analysis of plan, strategies and impact.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b="1" i="1">
                <a:solidFill>
                  <a:srgbClr val="000000"/>
                </a:solidFill>
                <a:latin typeface="Poppins"/>
                <a:ea typeface="Poppins"/>
                <a:cs typeface="Poppins"/>
                <a:sym typeface="Poppins"/>
              </a:rPr>
              <a:t>Share progress</a:t>
            </a:r>
            <a:r>
              <a:rPr lang="en" sz="1600">
                <a:solidFill>
                  <a:srgbClr val="000000"/>
                </a:solidFill>
                <a:latin typeface="Poppins"/>
                <a:ea typeface="Poppins"/>
                <a:cs typeface="Poppins"/>
                <a:sym typeface="Poppins"/>
              </a:rPr>
              <a:t> with stakeholders and standardize opportunities to gather stakeholder feedback regularly</a:t>
            </a:r>
            <a:endParaRPr sz="1600">
              <a:solidFill>
                <a:srgbClr val="000000"/>
              </a:solidFill>
              <a:latin typeface="Poppins"/>
              <a:ea typeface="Poppins"/>
              <a:cs typeface="Poppins"/>
              <a:sym typeface="Poppins"/>
            </a:endParaRPr>
          </a:p>
          <a:p>
            <a:pPr marL="0" lvl="0" indent="0" algn="l" rtl="0">
              <a:spcBef>
                <a:spcPts val="2000"/>
              </a:spcBef>
              <a:spcAft>
                <a:spcPts val="16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Determine Impact</a:t>
            </a:r>
            <a:endParaRPr b="1">
              <a:latin typeface="Poppins"/>
              <a:ea typeface="Poppins"/>
              <a:cs typeface="Poppins"/>
              <a:sym typeface="Poppins"/>
            </a:endParaRPr>
          </a:p>
        </p:txBody>
      </p:sp>
      <p:sp>
        <p:nvSpPr>
          <p:cNvPr id="354" name="Google Shape;354;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was the </a:t>
            </a:r>
            <a:r>
              <a:rPr lang="en" sz="1600" b="1" i="1">
                <a:solidFill>
                  <a:srgbClr val="000000"/>
                </a:solidFill>
                <a:latin typeface="Poppins"/>
                <a:ea typeface="Poppins"/>
                <a:cs typeface="Poppins"/>
                <a:sym typeface="Poppins"/>
              </a:rPr>
              <a:t>impact</a:t>
            </a:r>
            <a:r>
              <a:rPr lang="en" sz="1600">
                <a:solidFill>
                  <a:srgbClr val="000000"/>
                </a:solidFill>
                <a:latin typeface="Poppins"/>
                <a:ea typeface="Poppins"/>
                <a:cs typeface="Poppins"/>
                <a:sym typeface="Poppins"/>
              </a:rPr>
              <a:t> of our </a:t>
            </a:r>
            <a:r>
              <a:rPr lang="en" sz="1600" b="1" i="1">
                <a:solidFill>
                  <a:srgbClr val="000000"/>
                </a:solidFill>
                <a:latin typeface="Poppins"/>
                <a:ea typeface="Poppins"/>
                <a:cs typeface="Poppins"/>
                <a:sym typeface="Poppins"/>
              </a:rPr>
              <a:t>actions/decisions</a:t>
            </a:r>
            <a:r>
              <a:rPr lang="en" sz="1600">
                <a:solidFill>
                  <a:srgbClr val="000000"/>
                </a:solidFill>
                <a:latin typeface="Poppins"/>
                <a:ea typeface="Poppins"/>
                <a:cs typeface="Poppins"/>
                <a:sym typeface="Poppins"/>
              </a:rPr>
              <a:t>? Was this our </a:t>
            </a:r>
            <a:r>
              <a:rPr lang="en" sz="1600" b="1" i="1">
                <a:solidFill>
                  <a:srgbClr val="000000"/>
                </a:solidFill>
                <a:latin typeface="Poppins"/>
                <a:ea typeface="Poppins"/>
                <a:cs typeface="Poppins"/>
                <a:sym typeface="Poppins"/>
              </a:rPr>
              <a:t>intention</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was the impact and </a:t>
            </a:r>
            <a:r>
              <a:rPr lang="en" sz="1600" b="1" i="1">
                <a:solidFill>
                  <a:srgbClr val="000000"/>
                </a:solidFill>
                <a:latin typeface="Poppins"/>
                <a:ea typeface="Poppins"/>
                <a:cs typeface="Poppins"/>
                <a:sym typeface="Poppins"/>
              </a:rPr>
              <a:t>experience for various stakeholders</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Did our plan create </a:t>
            </a:r>
            <a:r>
              <a:rPr lang="en" sz="1600" b="1" i="1">
                <a:solidFill>
                  <a:srgbClr val="000000"/>
                </a:solidFill>
                <a:latin typeface="Poppins"/>
                <a:ea typeface="Poppins"/>
                <a:cs typeface="Poppins"/>
                <a:sym typeface="Poppins"/>
              </a:rPr>
              <a:t>unintended impacts (+/-) </a:t>
            </a:r>
            <a:r>
              <a:rPr lang="en" sz="1600">
                <a:solidFill>
                  <a:srgbClr val="000000"/>
                </a:solidFill>
                <a:latin typeface="Poppins"/>
                <a:ea typeface="Poppins"/>
                <a:cs typeface="Poppins"/>
                <a:sym typeface="Poppins"/>
              </a:rPr>
              <a:t>for any stakeholder(s)?</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did we </a:t>
            </a:r>
            <a:r>
              <a:rPr lang="en" sz="1600" b="1" i="1">
                <a:solidFill>
                  <a:srgbClr val="000000"/>
                </a:solidFill>
                <a:latin typeface="Poppins"/>
                <a:ea typeface="Poppins"/>
                <a:cs typeface="Poppins"/>
                <a:sym typeface="Poppins"/>
              </a:rPr>
              <a:t>learn</a:t>
            </a:r>
            <a:r>
              <a:rPr lang="en" sz="1600">
                <a:solidFill>
                  <a:srgbClr val="000000"/>
                </a:solidFill>
                <a:latin typeface="Poppins"/>
                <a:ea typeface="Poppins"/>
                <a:cs typeface="Poppins"/>
                <a:sym typeface="Poppins"/>
              </a:rPr>
              <a:t>?</a:t>
            </a:r>
            <a:endParaRPr sz="1600">
              <a:solidFill>
                <a:srgbClr val="000000"/>
              </a:solidFill>
              <a:latin typeface="Poppins"/>
              <a:ea typeface="Poppins"/>
              <a:cs typeface="Poppins"/>
              <a:sym typeface="Poppins"/>
            </a:endParaRPr>
          </a:p>
          <a:p>
            <a:pPr marL="457200" lvl="0" indent="-330200" algn="l" rtl="0">
              <a:lnSpc>
                <a:spcPct val="150000"/>
              </a:lnSpc>
              <a:spcBef>
                <a:spcPts val="0"/>
              </a:spcBef>
              <a:spcAft>
                <a:spcPts val="0"/>
              </a:spcAft>
              <a:buClr>
                <a:srgbClr val="000000"/>
              </a:buClr>
              <a:buSzPts val="1600"/>
              <a:buFont typeface="Poppins"/>
              <a:buChar char="●"/>
            </a:pPr>
            <a:r>
              <a:rPr lang="en" sz="1600">
                <a:solidFill>
                  <a:srgbClr val="000000"/>
                </a:solidFill>
                <a:latin typeface="Poppins"/>
                <a:ea typeface="Poppins"/>
                <a:cs typeface="Poppins"/>
                <a:sym typeface="Poppins"/>
              </a:rPr>
              <a:t>What will we </a:t>
            </a:r>
            <a:r>
              <a:rPr lang="en" sz="1600" b="1" i="1">
                <a:solidFill>
                  <a:srgbClr val="000000"/>
                </a:solidFill>
                <a:latin typeface="Poppins"/>
                <a:ea typeface="Poppins"/>
                <a:cs typeface="Poppins"/>
                <a:sym typeface="Poppins"/>
              </a:rPr>
              <a:t>do differently</a:t>
            </a:r>
            <a:r>
              <a:rPr lang="en" sz="1600">
                <a:solidFill>
                  <a:srgbClr val="000000"/>
                </a:solidFill>
                <a:latin typeface="Poppins"/>
                <a:ea typeface="Poppins"/>
                <a:cs typeface="Poppins"/>
                <a:sym typeface="Poppins"/>
              </a:rPr>
              <a:t>?</a:t>
            </a:r>
            <a:endParaRPr>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6"/>
          <p:cNvSpPr txBox="1">
            <a:spLocks noGrp="1"/>
          </p:cNvSpPr>
          <p:nvPr>
            <p:ph type="title"/>
          </p:nvPr>
        </p:nvSpPr>
        <p:spPr>
          <a:xfrm>
            <a:off x="135600" y="336250"/>
            <a:ext cx="887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Training Designed by Education Board Partners</a:t>
            </a:r>
            <a:endParaRPr b="1">
              <a:latin typeface="Poppins"/>
              <a:ea typeface="Poppins"/>
              <a:cs typeface="Poppins"/>
              <a:sym typeface="Poppins"/>
            </a:endParaRPr>
          </a:p>
        </p:txBody>
      </p:sp>
      <p:sp>
        <p:nvSpPr>
          <p:cNvPr id="360" name="Google Shape;360;p56"/>
          <p:cNvSpPr txBox="1">
            <a:spLocks noGrp="1"/>
          </p:cNvSpPr>
          <p:nvPr>
            <p:ph type="body" idx="1"/>
          </p:nvPr>
        </p:nvSpPr>
        <p:spPr>
          <a:xfrm>
            <a:off x="311700" y="1152475"/>
            <a:ext cx="8520600" cy="351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Poppins"/>
                <a:ea typeface="Poppins"/>
                <a:cs typeface="Poppins"/>
                <a:sym typeface="Poppins"/>
              </a:rPr>
              <a:t>Education Board Partners is a national nonprofit whose mission is to ensure that the nonprofit boards governing public charter schools, autonomous public schools, and education ecosystem organizations are actively and successfully working to improve </a:t>
            </a:r>
            <a:r>
              <a:rPr lang="en" sz="1600" b="1">
                <a:solidFill>
                  <a:srgbClr val="000000"/>
                </a:solidFill>
                <a:latin typeface="Poppins"/>
                <a:ea typeface="Poppins"/>
                <a:cs typeface="Poppins"/>
                <a:sym typeface="Poppins"/>
              </a:rPr>
              <a:t>quality,</a:t>
            </a:r>
            <a:r>
              <a:rPr lang="en" sz="1600">
                <a:solidFill>
                  <a:srgbClr val="000000"/>
                </a:solidFill>
                <a:latin typeface="Poppins"/>
                <a:ea typeface="Poppins"/>
                <a:cs typeface="Poppins"/>
                <a:sym typeface="Poppins"/>
              </a:rPr>
              <a:t> </a:t>
            </a:r>
            <a:r>
              <a:rPr lang="en" sz="1600" b="1">
                <a:solidFill>
                  <a:srgbClr val="000000"/>
                </a:solidFill>
                <a:latin typeface="Poppins"/>
                <a:ea typeface="Poppins"/>
                <a:cs typeface="Poppins"/>
                <a:sym typeface="Poppins"/>
              </a:rPr>
              <a:t>equity</a:t>
            </a:r>
            <a:r>
              <a:rPr lang="en" sz="1600">
                <a:solidFill>
                  <a:srgbClr val="000000"/>
                </a:solidFill>
                <a:latin typeface="Poppins"/>
                <a:ea typeface="Poppins"/>
                <a:cs typeface="Poppins"/>
                <a:sym typeface="Poppins"/>
              </a:rPr>
              <a:t>, and </a:t>
            </a:r>
            <a:r>
              <a:rPr lang="en" sz="1600" b="1">
                <a:solidFill>
                  <a:srgbClr val="000000"/>
                </a:solidFill>
                <a:latin typeface="Poppins"/>
                <a:ea typeface="Poppins"/>
                <a:cs typeface="Poppins"/>
                <a:sym typeface="Poppins"/>
              </a:rPr>
              <a:t>accountability</a:t>
            </a:r>
            <a:r>
              <a:rPr lang="en" sz="1600">
                <a:solidFill>
                  <a:srgbClr val="000000"/>
                </a:solidFill>
                <a:latin typeface="Poppins"/>
                <a:ea typeface="Poppins"/>
                <a:cs typeface="Poppins"/>
                <a:sym typeface="Poppins"/>
              </a:rPr>
              <a:t> in public education, so that all students have access to a great public school.</a:t>
            </a:r>
            <a:endParaRPr sz="1600">
              <a:solidFill>
                <a:srgbClr val="000000"/>
              </a:solidFill>
              <a:latin typeface="Poppins"/>
              <a:ea typeface="Poppins"/>
              <a:cs typeface="Poppins"/>
              <a:sym typeface="Poppins"/>
            </a:endParaRPr>
          </a:p>
          <a:p>
            <a:pPr marL="0" lvl="0" indent="0" algn="l" rtl="0">
              <a:lnSpc>
                <a:spcPct val="100000"/>
              </a:lnSpc>
              <a:spcBef>
                <a:spcPts val="1600"/>
              </a:spcBef>
              <a:spcAft>
                <a:spcPts val="0"/>
              </a:spcAft>
              <a:buNone/>
            </a:pPr>
            <a:r>
              <a:rPr lang="en" sz="1600">
                <a:solidFill>
                  <a:srgbClr val="000000"/>
                </a:solidFill>
                <a:latin typeface="Poppins"/>
                <a:ea typeface="Poppins"/>
                <a:cs typeface="Poppins"/>
                <a:sym typeface="Poppins"/>
              </a:rPr>
              <a:t>Find additional resources and services at:</a:t>
            </a:r>
            <a:endParaRPr sz="1600">
              <a:solidFill>
                <a:srgbClr val="000000"/>
              </a:solidFill>
              <a:latin typeface="Poppins"/>
              <a:ea typeface="Poppins"/>
              <a:cs typeface="Poppins"/>
              <a:sym typeface="Poppins"/>
            </a:endParaRPr>
          </a:p>
          <a:p>
            <a:pPr marL="457200" lvl="0" indent="0" algn="ctr" rtl="0">
              <a:lnSpc>
                <a:spcPct val="100000"/>
              </a:lnSpc>
              <a:spcBef>
                <a:spcPts val="0"/>
              </a:spcBef>
              <a:spcAft>
                <a:spcPts val="0"/>
              </a:spcAft>
              <a:buNone/>
            </a:pPr>
            <a:endParaRPr sz="1600">
              <a:solidFill>
                <a:srgbClr val="000000"/>
              </a:solidFill>
              <a:latin typeface="Poppins"/>
              <a:ea typeface="Poppins"/>
              <a:cs typeface="Poppins"/>
              <a:sym typeface="Poppins"/>
            </a:endParaRPr>
          </a:p>
          <a:p>
            <a:pPr marL="457200" lvl="0" indent="457200" algn="l" rtl="0">
              <a:lnSpc>
                <a:spcPct val="150000"/>
              </a:lnSpc>
              <a:spcBef>
                <a:spcPts val="0"/>
              </a:spcBef>
              <a:spcAft>
                <a:spcPts val="0"/>
              </a:spcAft>
              <a:buNone/>
            </a:pPr>
            <a:r>
              <a:rPr lang="en" sz="1600">
                <a:solidFill>
                  <a:srgbClr val="000000"/>
                </a:solidFill>
                <a:latin typeface="Poppins"/>
                <a:ea typeface="Poppins"/>
                <a:cs typeface="Poppins"/>
                <a:sym typeface="Poppins"/>
              </a:rPr>
              <a:t>www.edboards.org</a:t>
            </a:r>
            <a:endParaRPr sz="1600">
              <a:solidFill>
                <a:srgbClr val="000000"/>
              </a:solidFill>
              <a:latin typeface="Poppins"/>
              <a:ea typeface="Poppins"/>
              <a:cs typeface="Poppins"/>
              <a:sym typeface="Poppins"/>
            </a:endParaRPr>
          </a:p>
          <a:p>
            <a:pPr marL="457200" lvl="0" indent="457200" algn="l" rtl="0">
              <a:lnSpc>
                <a:spcPct val="150000"/>
              </a:lnSpc>
              <a:spcBef>
                <a:spcPts val="0"/>
              </a:spcBef>
              <a:spcAft>
                <a:spcPts val="0"/>
              </a:spcAft>
              <a:buNone/>
            </a:pPr>
            <a:r>
              <a:rPr lang="en" sz="1600">
                <a:solidFill>
                  <a:srgbClr val="000000"/>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www.facebook.com/EducationBoardPartners/</a:t>
            </a:r>
            <a:endParaRPr sz="1600">
              <a:solidFill>
                <a:srgbClr val="000000"/>
              </a:solidFill>
              <a:latin typeface="Poppins"/>
              <a:ea typeface="Poppins"/>
              <a:cs typeface="Poppins"/>
              <a:sym typeface="Poppins"/>
            </a:endParaRPr>
          </a:p>
          <a:p>
            <a:pPr marL="457200" lvl="0" indent="457200" algn="l" rtl="0">
              <a:lnSpc>
                <a:spcPct val="150000"/>
              </a:lnSpc>
              <a:spcBef>
                <a:spcPts val="0"/>
              </a:spcBef>
              <a:spcAft>
                <a:spcPts val="0"/>
              </a:spcAft>
              <a:buNone/>
            </a:pPr>
            <a:r>
              <a:rPr lang="en" sz="1600">
                <a:solidFill>
                  <a:srgbClr val="000000"/>
                </a:solidFill>
                <a:latin typeface="Poppins"/>
                <a:ea typeface="Poppins"/>
                <a:cs typeface="Poppins"/>
                <a:sym typeface="Poppins"/>
              </a:rPr>
              <a:t>@educationboards </a:t>
            </a:r>
            <a:endParaRPr sz="1600">
              <a:solidFill>
                <a:srgbClr val="000000"/>
              </a:solidFill>
              <a:latin typeface="Poppins"/>
              <a:ea typeface="Poppins"/>
              <a:cs typeface="Poppins"/>
              <a:sym typeface="Poppins"/>
            </a:endParaRPr>
          </a:p>
          <a:p>
            <a:pPr marL="457200" lvl="0" indent="457200" algn="l" rtl="0">
              <a:lnSpc>
                <a:spcPct val="150000"/>
              </a:lnSpc>
              <a:spcBef>
                <a:spcPts val="0"/>
              </a:spcBef>
              <a:spcAft>
                <a:spcPts val="0"/>
              </a:spcAft>
              <a:buNone/>
            </a:pPr>
            <a:r>
              <a:rPr lang="en" sz="1600">
                <a:solidFill>
                  <a:srgbClr val="000000"/>
                </a:solidFill>
                <a:latin typeface="Poppins"/>
                <a:ea typeface="Poppins"/>
                <a:cs typeface="Poppins"/>
                <a:sym typeface="Poppins"/>
              </a:rPr>
              <a:t>www.linkedin.com/company/education-board-partners/</a:t>
            </a:r>
            <a:endParaRPr sz="1600">
              <a:solidFill>
                <a:srgbClr val="000000"/>
              </a:solidFill>
              <a:latin typeface="Poppins"/>
              <a:ea typeface="Poppins"/>
              <a:cs typeface="Poppins"/>
              <a:sym typeface="Poppins"/>
            </a:endParaRPr>
          </a:p>
          <a:p>
            <a:pPr marL="0" lvl="0" indent="0" algn="l" rtl="0">
              <a:lnSpc>
                <a:spcPct val="200000"/>
              </a:lnSpc>
              <a:spcBef>
                <a:spcPts val="0"/>
              </a:spcBef>
              <a:spcAft>
                <a:spcPts val="0"/>
              </a:spcAft>
              <a:buNone/>
            </a:pPr>
            <a:endParaRPr sz="1400">
              <a:solidFill>
                <a:srgbClr val="000000"/>
              </a:solidFill>
              <a:latin typeface="Poppins"/>
              <a:ea typeface="Poppins"/>
              <a:cs typeface="Poppins"/>
              <a:sym typeface="Poppins"/>
            </a:endParaRPr>
          </a:p>
          <a:p>
            <a:pPr marL="0" lvl="0" indent="0" algn="l" rtl="0">
              <a:lnSpc>
                <a:spcPct val="100000"/>
              </a:lnSpc>
              <a:spcBef>
                <a:spcPts val="0"/>
              </a:spcBef>
              <a:spcAft>
                <a:spcPts val="0"/>
              </a:spcAft>
              <a:buNone/>
            </a:pPr>
            <a:endParaRPr sz="1400">
              <a:solidFill>
                <a:srgbClr val="000000"/>
              </a:solidFill>
              <a:latin typeface="Poppins"/>
              <a:ea typeface="Poppins"/>
              <a:cs typeface="Poppins"/>
              <a:sym typeface="Poppins"/>
            </a:endParaRPr>
          </a:p>
          <a:p>
            <a:pPr marL="0" lvl="0" indent="0" algn="l" rtl="0">
              <a:spcBef>
                <a:spcPts val="0"/>
              </a:spcBef>
              <a:spcAft>
                <a:spcPts val="1600"/>
              </a:spcAft>
              <a:buNone/>
            </a:pPr>
            <a:endParaRPr sz="1600">
              <a:solidFill>
                <a:srgbClr val="000000"/>
              </a:solidFill>
              <a:latin typeface="Poppins"/>
              <a:ea typeface="Poppins"/>
              <a:cs typeface="Poppins"/>
              <a:sym typeface="Poppi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Resources</a:t>
            </a:r>
            <a:endParaRPr b="1">
              <a:latin typeface="Poppins"/>
              <a:ea typeface="Poppins"/>
              <a:cs typeface="Poppins"/>
              <a:sym typeface="Poppins"/>
            </a:endParaRPr>
          </a:p>
        </p:txBody>
      </p:sp>
      <p:sp>
        <p:nvSpPr>
          <p:cNvPr id="366" name="Google Shape;366;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2400"/>
              </a:spcBef>
              <a:spcAft>
                <a:spcPts val="0"/>
              </a:spcAft>
              <a:buSzPts val="1600"/>
              <a:buFont typeface="Poppins"/>
              <a:buChar char="●"/>
            </a:pPr>
            <a:r>
              <a:rPr lang="en" sz="1600" u="sng">
                <a:solidFill>
                  <a:schemeClr val="hlink"/>
                </a:solidFill>
                <a:highlight>
                  <a:srgbClr val="FAFAFA"/>
                </a:highlight>
                <a:latin typeface="Poppins"/>
                <a:ea typeface="Poppins"/>
                <a:cs typeface="Poppins"/>
                <a:sym typeface="Poppins"/>
                <a:hlinkClick r:id="rId3"/>
              </a:rPr>
              <a:t>1 Colo. Code Regs. § 301-88-2.02</a:t>
            </a:r>
            <a:endParaRPr sz="1600">
              <a:solidFill>
                <a:srgbClr val="212529"/>
              </a:solidFill>
              <a:highlight>
                <a:srgbClr val="FAFAFA"/>
              </a:highlight>
              <a:latin typeface="Poppins"/>
              <a:ea typeface="Poppins"/>
              <a:cs typeface="Poppins"/>
              <a:sym typeface="Poppins"/>
            </a:endParaRPr>
          </a:p>
          <a:p>
            <a:pPr marL="457200" lvl="0" indent="-330200" algn="l" rtl="0">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4"/>
              </a:rPr>
              <a:t>Colorado CROWN Act</a:t>
            </a:r>
            <a:endParaRPr sz="1600">
              <a:latin typeface="Poppins"/>
              <a:ea typeface="Poppins"/>
              <a:cs typeface="Poppins"/>
              <a:sym typeface="Poppins"/>
            </a:endParaRPr>
          </a:p>
          <a:p>
            <a:pPr marL="457200" lvl="0" indent="-330200" algn="l" rtl="0">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5"/>
              </a:rPr>
              <a:t>Colorado Charter Schools Act</a:t>
            </a:r>
            <a:endParaRPr sz="1600">
              <a:latin typeface="Poppins"/>
              <a:ea typeface="Poppins"/>
              <a:cs typeface="Poppins"/>
              <a:sym typeface="Poppins"/>
            </a:endParaRPr>
          </a:p>
          <a:p>
            <a:pPr marL="457200" lvl="0" indent="-330200" algn="l" rtl="0">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6"/>
              </a:rPr>
              <a:t>Rethinking School Discipline</a:t>
            </a:r>
            <a:endParaRPr sz="1600">
              <a:latin typeface="Poppins"/>
              <a:ea typeface="Poppins"/>
              <a:cs typeface="Poppins"/>
              <a:sym typeface="Poppins"/>
            </a:endParaRPr>
          </a:p>
          <a:p>
            <a:pPr marL="457200" lvl="0" indent="-330200" algn="l" rtl="0">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7"/>
              </a:rPr>
              <a:t>Schools of Choice Equity Convening Toolkit</a:t>
            </a:r>
            <a:endParaRPr sz="1600">
              <a:latin typeface="Poppins"/>
              <a:ea typeface="Poppins"/>
              <a:cs typeface="Poppins"/>
              <a:sym typeface="Poppins"/>
            </a:endParaRPr>
          </a:p>
          <a:p>
            <a:pPr marL="457200" lvl="0" indent="-330200" algn="l" rtl="0">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8"/>
              </a:rPr>
              <a:t>National Center for Special Education in Charter Schools</a:t>
            </a:r>
            <a:endParaRPr sz="1600">
              <a:latin typeface="Poppins"/>
              <a:ea typeface="Poppins"/>
              <a:cs typeface="Poppins"/>
              <a:sym typeface="Poppins"/>
            </a:endParaRPr>
          </a:p>
          <a:p>
            <a:pPr marL="457200" lvl="0" indent="-330200" algn="l" rtl="0">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9"/>
              </a:rPr>
              <a:t>BoardSource: Taking Action on Board Diversity</a:t>
            </a:r>
            <a:endParaRPr sz="1600">
              <a:latin typeface="Poppins"/>
              <a:ea typeface="Poppins"/>
              <a:cs typeface="Poppins"/>
              <a:sym typeface="Poppins"/>
            </a:endParaRPr>
          </a:p>
          <a:p>
            <a:pPr marL="457200" lvl="0" indent="-330200" algn="l" rtl="0">
              <a:spcBef>
                <a:spcPts val="0"/>
              </a:spcBef>
              <a:spcAft>
                <a:spcPts val="0"/>
              </a:spcAft>
              <a:buSzPts val="1600"/>
              <a:buFont typeface="Poppins"/>
              <a:buChar char="●"/>
            </a:pPr>
            <a:r>
              <a:rPr lang="en" sz="1600" u="sng">
                <a:solidFill>
                  <a:schemeClr val="hlink"/>
                </a:solidFill>
                <a:latin typeface="Poppins"/>
                <a:ea typeface="Poppins"/>
                <a:cs typeface="Poppins"/>
                <a:sym typeface="Poppins"/>
                <a:hlinkClick r:id="rId10"/>
              </a:rPr>
              <a:t>EBPs Six Steps Towards Governing with Equity</a:t>
            </a:r>
            <a:endParaRPr sz="16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4"/>
        <p:cNvGrpSpPr/>
        <p:nvPr/>
      </p:nvGrpSpPr>
      <p:grpSpPr>
        <a:xfrm>
          <a:off x="0" y="0"/>
          <a:ext cx="0" cy="0"/>
          <a:chOff x="0" y="0"/>
          <a:chExt cx="0" cy="0"/>
        </a:xfrm>
      </p:grpSpPr>
      <p:sp>
        <p:nvSpPr>
          <p:cNvPr id="115" name="Google Shape;115;p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b="1">
                <a:latin typeface="Poppins"/>
                <a:ea typeface="Poppins"/>
                <a:cs typeface="Poppins"/>
                <a:sym typeface="Poppins"/>
              </a:rPr>
              <a:t>Non-discrimination Definitions</a:t>
            </a:r>
            <a:endParaRPr sz="4700" b="1">
              <a:latin typeface="Poppins"/>
              <a:ea typeface="Poppins"/>
              <a:cs typeface="Poppins"/>
              <a:sym typeface="Poppins"/>
            </a:endParaRPr>
          </a:p>
        </p:txBody>
      </p:sp>
      <p:sp>
        <p:nvSpPr>
          <p:cNvPr id="116" name="Google Shape;116;p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64100" y="368825"/>
            <a:ext cx="8066100" cy="5727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r>
              <a:rPr lang="en"/>
              <a:t>Discrimination </a:t>
            </a:r>
            <a:endParaRPr/>
          </a:p>
          <a:p>
            <a:pPr marL="0" lvl="0" indent="0" algn="l" rtl="0">
              <a:lnSpc>
                <a:spcPct val="128571"/>
              </a:lnSpc>
              <a:spcBef>
                <a:spcPts val="0"/>
              </a:spcBef>
              <a:spcAft>
                <a:spcPts val="0"/>
              </a:spcAft>
              <a:buClr>
                <a:schemeClr val="dk1"/>
              </a:buClr>
              <a:buSzPts val="1100"/>
              <a:buFont typeface="Arial"/>
              <a:buNone/>
            </a:pPr>
            <a:r>
              <a:rPr lang="en" sz="2100" b="0">
                <a:highlight>
                  <a:srgbClr val="FFFFFF"/>
                </a:highlight>
              </a:rPr>
              <a:t>dis·crim·i·na·tion</a:t>
            </a:r>
            <a:endParaRPr sz="2100" b="0">
              <a:highlight>
                <a:srgbClr val="FFFFFF"/>
              </a:highlight>
            </a:endParaRPr>
          </a:p>
          <a:p>
            <a:pPr marL="0" lvl="0" indent="0" algn="l" rtl="0">
              <a:lnSpc>
                <a:spcPct val="114285"/>
              </a:lnSpc>
              <a:spcBef>
                <a:spcPts val="0"/>
              </a:spcBef>
              <a:spcAft>
                <a:spcPts val="0"/>
              </a:spcAft>
              <a:buNone/>
            </a:pPr>
            <a:r>
              <a:rPr lang="en" sz="1400" b="0">
                <a:solidFill>
                  <a:srgbClr val="70757A"/>
                </a:solidFill>
                <a:highlight>
                  <a:srgbClr val="FFFFFF"/>
                </a:highlight>
              </a:rPr>
              <a:t>/dəˌskriməˈnāSH(ə)n/</a:t>
            </a:r>
            <a:endParaRPr sz="1400" b="0">
              <a:solidFill>
                <a:srgbClr val="70757A"/>
              </a:solidFill>
              <a:highlight>
                <a:srgbClr val="FFFFFF"/>
              </a:highlight>
            </a:endParaRPr>
          </a:p>
          <a:p>
            <a:pPr marL="0" lvl="0" indent="0" algn="l" rtl="0">
              <a:lnSpc>
                <a:spcPct val="114285"/>
              </a:lnSpc>
              <a:spcBef>
                <a:spcPts val="0"/>
              </a:spcBef>
              <a:spcAft>
                <a:spcPts val="0"/>
              </a:spcAft>
              <a:buNone/>
            </a:pPr>
            <a:endParaRPr sz="1400" b="0">
              <a:solidFill>
                <a:srgbClr val="70757A"/>
              </a:solidFill>
              <a:highlight>
                <a:srgbClr val="FFFFFF"/>
              </a:highlight>
            </a:endParaRPr>
          </a:p>
          <a:p>
            <a:pPr marL="0" lvl="0" indent="0" algn="l" rtl="0">
              <a:lnSpc>
                <a:spcPct val="114285"/>
              </a:lnSpc>
              <a:spcBef>
                <a:spcPts val="0"/>
              </a:spcBef>
              <a:spcAft>
                <a:spcPts val="0"/>
              </a:spcAft>
              <a:buClr>
                <a:schemeClr val="dk1"/>
              </a:buClr>
              <a:buSzPts val="1100"/>
              <a:buFont typeface="Arial"/>
              <a:buNone/>
            </a:pPr>
            <a:r>
              <a:rPr lang="en" sz="1400" b="0">
                <a:highlight>
                  <a:srgbClr val="FFFFFF"/>
                </a:highlight>
              </a:rPr>
              <a:t>the unjust or prejudicial treatment of different categories of people or things, especially on the grounds of race, age, gender, or ability.</a:t>
            </a:r>
            <a:endParaRPr sz="1400" b="0">
              <a:highlight>
                <a:srgbClr val="FFFFFF"/>
              </a:highlight>
            </a:endParaRPr>
          </a:p>
          <a:p>
            <a:pPr marL="0" lvl="0" indent="0" algn="l" rtl="0">
              <a:spcBef>
                <a:spcPts val="0"/>
              </a:spcBef>
              <a:spcAft>
                <a:spcPts val="0"/>
              </a:spcAft>
              <a:buNone/>
            </a:pPr>
            <a:endParaRPr/>
          </a:p>
        </p:txBody>
      </p:sp>
      <p:pic>
        <p:nvPicPr>
          <p:cNvPr id="122" name="Google Shape;122;p19"/>
          <p:cNvPicPr preferRelativeResize="0"/>
          <p:nvPr/>
        </p:nvPicPr>
        <p:blipFill>
          <a:blip r:embed="rId3">
            <a:alphaModFix/>
          </a:blip>
          <a:stretch>
            <a:fillRect/>
          </a:stretch>
        </p:blipFill>
        <p:spPr>
          <a:xfrm>
            <a:off x="2271150" y="2341625"/>
            <a:ext cx="4100150" cy="2523175"/>
          </a:xfrm>
          <a:prstGeom prst="rect">
            <a:avLst/>
          </a:prstGeom>
          <a:noFill/>
          <a:ln>
            <a:noFill/>
          </a:ln>
        </p:spPr>
      </p:pic>
      <p:sp>
        <p:nvSpPr>
          <p:cNvPr id="123" name="Google Shape;123;p19"/>
          <p:cNvSpPr/>
          <p:nvPr/>
        </p:nvSpPr>
        <p:spPr>
          <a:xfrm>
            <a:off x="3760675" y="4662800"/>
            <a:ext cx="1305300" cy="264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464100" y="368825"/>
            <a:ext cx="8066100" cy="5727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r>
              <a:rPr lang="en"/>
              <a:t>Charter Schools &amp; Non-discrimination</a:t>
            </a:r>
            <a:endParaRPr/>
          </a:p>
        </p:txBody>
      </p:sp>
      <p:sp>
        <p:nvSpPr>
          <p:cNvPr id="129" name="Google Shape;129;p20"/>
          <p:cNvSpPr txBox="1"/>
          <p:nvPr/>
        </p:nvSpPr>
        <p:spPr>
          <a:xfrm>
            <a:off x="464100" y="941525"/>
            <a:ext cx="8238000" cy="85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2000">
                <a:solidFill>
                  <a:schemeClr val="dk1"/>
                </a:solidFill>
                <a:latin typeface="Poppins"/>
                <a:ea typeface="Poppins"/>
                <a:cs typeface="Poppins"/>
                <a:sym typeface="Poppins"/>
              </a:rPr>
              <a:t>Charter Schools are subject to all federal and state laws regarding non-discrimination. The Charter School provides evidence of annual training on non-discrimination laws to employees and board members, and otherwise ensures that its board and leadership stay current on all relevant provisions.</a:t>
            </a:r>
            <a:r>
              <a:rPr lang="en" sz="1800">
                <a:solidFill>
                  <a:schemeClr val="dk1"/>
                </a:solidFill>
                <a:latin typeface="Poppins"/>
                <a:ea typeface="Poppins"/>
                <a:cs typeface="Poppins"/>
                <a:sym typeface="Poppins"/>
              </a:rPr>
              <a:t>  </a:t>
            </a:r>
            <a:endParaRPr sz="1800">
              <a:latin typeface="Poppins"/>
              <a:ea typeface="Poppins"/>
              <a:cs typeface="Poppins"/>
              <a:sym typeface="Poppins"/>
            </a:endParaRPr>
          </a:p>
        </p:txBody>
      </p:sp>
      <p:sp>
        <p:nvSpPr>
          <p:cNvPr id="130" name="Google Shape;130;p20"/>
          <p:cNvSpPr txBox="1"/>
          <p:nvPr/>
        </p:nvSpPr>
        <p:spPr>
          <a:xfrm>
            <a:off x="3495150" y="3694000"/>
            <a:ext cx="1943700" cy="3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chemeClr val="hlink"/>
                </a:solidFill>
                <a:latin typeface="Poppins"/>
                <a:ea typeface="Poppins"/>
                <a:cs typeface="Poppins"/>
                <a:sym typeface="Poppins"/>
                <a:hlinkClick r:id="rId3"/>
              </a:rPr>
              <a:t>1 CCR 301-88</a:t>
            </a:r>
            <a:endParaRPr sz="1800" b="1">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311700" y="336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HR Definition of Non-Discrimination</a:t>
            </a:r>
            <a:endParaRPr b="1">
              <a:latin typeface="Poppins"/>
              <a:ea typeface="Poppins"/>
              <a:cs typeface="Poppins"/>
              <a:sym typeface="Poppins"/>
            </a:endParaRPr>
          </a:p>
        </p:txBody>
      </p:sp>
      <p:sp>
        <p:nvSpPr>
          <p:cNvPr id="136" name="Google Shape;136;p21"/>
          <p:cNvSpPr txBox="1">
            <a:spLocks noGrp="1"/>
          </p:cNvSpPr>
          <p:nvPr>
            <p:ph type="body" idx="1"/>
          </p:nvPr>
        </p:nvSpPr>
        <p:spPr>
          <a:xfrm>
            <a:off x="311700" y="1028175"/>
            <a:ext cx="85206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33333"/>
                </a:solidFill>
                <a:highlight>
                  <a:srgbClr val="FFFFFF"/>
                </a:highlight>
                <a:latin typeface="Poppins"/>
                <a:ea typeface="Poppins"/>
                <a:cs typeface="Poppins"/>
                <a:sym typeface="Poppins"/>
              </a:rPr>
              <a:t>Colorado follows state anti-discrimination and civil rights laws and guidance.  In 2008, Colorado passed a law </a:t>
            </a:r>
            <a:r>
              <a:rPr lang="en" u="sng">
                <a:solidFill>
                  <a:srgbClr val="403F3B"/>
                </a:solidFill>
                <a:highlight>
                  <a:srgbClr val="FFFFFF"/>
                </a:highlight>
                <a:latin typeface="Poppins"/>
                <a:ea typeface="Poppins"/>
                <a:cs typeface="Poppins"/>
                <a:sym typeface="Poppins"/>
                <a:hlinkClick r:id="rId3">
                  <a:extLst>
                    <a:ext uri="{A12FA001-AC4F-418D-AE19-62706E023703}">
                      <ahyp:hlinkClr xmlns:ahyp="http://schemas.microsoft.com/office/drawing/2018/hyperlinkcolor" val="tx"/>
                    </a:ext>
                  </a:extLst>
                </a:hlinkClick>
              </a:rPr>
              <a:t>(S.B. 08-200)</a:t>
            </a:r>
            <a:r>
              <a:rPr lang="en">
                <a:solidFill>
                  <a:srgbClr val="333333"/>
                </a:solidFill>
                <a:highlight>
                  <a:srgbClr val="FFFFFF"/>
                </a:highlight>
                <a:latin typeface="Poppins"/>
                <a:ea typeface="Poppins"/>
                <a:cs typeface="Poppins"/>
                <a:sym typeface="Poppins"/>
              </a:rPr>
              <a:t> expanding prohibitions against discrimination.  The law calls out the need to protect all regardless of “disability, race, creed, color, sex, sexual orientation, marital status, national origin, or ancestry” in all places of public accommodation.  This law defines sexual orientation as “a person’s orientation toward heterosexuality, homosexuality, bisexuality or transgender status or another person’s perception thereof.”</a:t>
            </a:r>
            <a:endParaRPr>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11700" y="320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Review Your Data and Policies</a:t>
            </a:r>
            <a:endParaRPr b="1">
              <a:latin typeface="Poppins"/>
              <a:ea typeface="Poppins"/>
              <a:cs typeface="Poppins"/>
              <a:sym typeface="Poppins"/>
            </a:endParaRPr>
          </a:p>
        </p:txBody>
      </p:sp>
      <p:graphicFrame>
        <p:nvGraphicFramePr>
          <p:cNvPr id="142" name="Google Shape;142;p22"/>
          <p:cNvGraphicFramePr/>
          <p:nvPr/>
        </p:nvGraphicFramePr>
        <p:xfrm>
          <a:off x="311725" y="1004025"/>
          <a:ext cx="3000000" cy="3000000"/>
        </p:xfrm>
        <a:graphic>
          <a:graphicData uri="http://schemas.openxmlformats.org/drawingml/2006/table">
            <a:tbl>
              <a:tblPr>
                <a:noFill/>
                <a:tableStyleId>{3AAA6FE6-C602-4ACB-BCE2-C42F143CEE13}</a:tableStyleId>
              </a:tblPr>
              <a:tblGrid>
                <a:gridCol w="2789800">
                  <a:extLst>
                    <a:ext uri="{9D8B030D-6E8A-4147-A177-3AD203B41FA5}">
                      <a16:colId xmlns:a16="http://schemas.microsoft.com/office/drawing/2014/main" val="20000"/>
                    </a:ext>
                  </a:extLst>
                </a:gridCol>
                <a:gridCol w="2789800">
                  <a:extLst>
                    <a:ext uri="{9D8B030D-6E8A-4147-A177-3AD203B41FA5}">
                      <a16:colId xmlns:a16="http://schemas.microsoft.com/office/drawing/2014/main" val="20001"/>
                    </a:ext>
                  </a:extLst>
                </a:gridCol>
                <a:gridCol w="27898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sz="1800">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800">
                          <a:latin typeface="Poppins"/>
                          <a:ea typeface="Poppins"/>
                          <a:cs typeface="Poppins"/>
                          <a:sym typeface="Poppins"/>
                        </a:rPr>
                        <a:t>Policy</a:t>
                      </a:r>
                      <a:endParaRPr sz="1800">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800">
                          <a:latin typeface="Poppins"/>
                          <a:ea typeface="Poppins"/>
                          <a:cs typeface="Poppins"/>
                          <a:sym typeface="Poppins"/>
                        </a:rPr>
                        <a:t>Data</a:t>
                      </a:r>
                      <a:endParaRPr sz="1800">
                        <a:latin typeface="Poppins"/>
                        <a:ea typeface="Poppins"/>
                        <a:cs typeface="Poppins"/>
                        <a:sym typeface="Poppins"/>
                      </a:endParaRPr>
                    </a:p>
                  </a:txBody>
                  <a:tcPr marL="91425" marR="91425" marT="91425" marB="91425"/>
                </a:tc>
                <a:extLst>
                  <a:ext uri="{0D108BD9-81ED-4DB2-BD59-A6C34878D82A}">
                    <a16:rowId xmlns:a16="http://schemas.microsoft.com/office/drawing/2014/main" val="10000"/>
                  </a:ext>
                </a:extLst>
              </a:tr>
              <a:tr h="381000">
                <a:tc rowSpan="3">
                  <a:txBody>
                    <a:bodyPr/>
                    <a:lstStyle/>
                    <a:p>
                      <a:pPr marL="0" lvl="0" indent="0" algn="l" rtl="0">
                        <a:spcBef>
                          <a:spcPts val="0"/>
                        </a:spcBef>
                        <a:spcAft>
                          <a:spcPts val="0"/>
                        </a:spcAft>
                        <a:buNone/>
                      </a:pPr>
                      <a:r>
                        <a:rPr lang="en" sz="1800" b="1">
                          <a:latin typeface="Poppins"/>
                          <a:ea typeface="Poppins"/>
                          <a:cs typeface="Poppins"/>
                          <a:sym typeface="Poppins"/>
                        </a:rPr>
                        <a:t>Hiring</a:t>
                      </a:r>
                      <a:endParaRPr sz="1800" b="1">
                        <a:latin typeface="Poppins"/>
                        <a:ea typeface="Poppins"/>
                        <a:cs typeface="Poppins"/>
                        <a:sym typeface="Poppins"/>
                      </a:endParaRPr>
                    </a:p>
                    <a:p>
                      <a:pPr marL="0" lvl="0" indent="0" algn="l" rtl="0">
                        <a:spcBef>
                          <a:spcPts val="0"/>
                        </a:spcBef>
                        <a:spcAft>
                          <a:spcPts val="0"/>
                        </a:spcAft>
                        <a:buNone/>
                      </a:pPr>
                      <a:r>
                        <a:rPr lang="en" sz="1800" b="1">
                          <a:latin typeface="Poppins"/>
                          <a:ea typeface="Poppins"/>
                          <a:cs typeface="Poppins"/>
                          <a:sym typeface="Poppins"/>
                        </a:rPr>
                        <a:t>Discipline/Dismissal</a:t>
                      </a:r>
                      <a:endParaRPr sz="1800" b="1">
                        <a:latin typeface="Poppins"/>
                        <a:ea typeface="Poppins"/>
                        <a:cs typeface="Poppins"/>
                        <a:sym typeface="Poppins"/>
                      </a:endParaRPr>
                    </a:p>
                    <a:p>
                      <a:pPr marL="0" lvl="0" indent="0" algn="l" rtl="0">
                        <a:spcBef>
                          <a:spcPts val="0"/>
                        </a:spcBef>
                        <a:spcAft>
                          <a:spcPts val="0"/>
                        </a:spcAft>
                        <a:buNone/>
                      </a:pPr>
                      <a:r>
                        <a:rPr lang="en" sz="1800" b="1">
                          <a:latin typeface="Poppins"/>
                          <a:ea typeface="Poppins"/>
                          <a:cs typeface="Poppins"/>
                          <a:sym typeface="Poppins"/>
                        </a:rPr>
                        <a:t>Promotions</a:t>
                      </a:r>
                      <a:endParaRPr sz="1800" b="1">
                        <a:latin typeface="Poppins"/>
                        <a:ea typeface="Poppins"/>
                        <a:cs typeface="Poppins"/>
                        <a:sym typeface="Poppins"/>
                      </a:endParaRPr>
                    </a:p>
                  </a:txBody>
                  <a:tcPr marL="91425" marR="91425" marT="91425" marB="91425" anchor="ctr"/>
                </a:tc>
                <a:tc rowSpan="3">
                  <a:txBody>
                    <a:bodyPr/>
                    <a:lstStyle/>
                    <a:p>
                      <a:pPr marL="0" lvl="0" indent="0" algn="l" rtl="0">
                        <a:spcBef>
                          <a:spcPts val="0"/>
                        </a:spcBef>
                        <a:spcAft>
                          <a:spcPts val="0"/>
                        </a:spcAft>
                        <a:buNone/>
                      </a:pPr>
                      <a:r>
                        <a:rPr lang="en" sz="1800">
                          <a:latin typeface="Poppins"/>
                          <a:ea typeface="Poppins"/>
                          <a:cs typeface="Poppins"/>
                          <a:sym typeface="Poppins"/>
                        </a:rPr>
                        <a:t>Are your HR policies clear about non-discrimination?</a:t>
                      </a:r>
                      <a:endParaRPr sz="1800">
                        <a:latin typeface="Poppins"/>
                        <a:ea typeface="Poppins"/>
                        <a:cs typeface="Poppins"/>
                        <a:sym typeface="Poppins"/>
                      </a:endParaRPr>
                    </a:p>
                  </a:txBody>
                  <a:tcPr marL="91425" marR="91425" marT="91425" marB="91425" anchor="ctr"/>
                </a:tc>
                <a:tc>
                  <a:txBody>
                    <a:bodyPr/>
                    <a:lstStyle/>
                    <a:p>
                      <a:pPr marL="0" lvl="0" indent="0" algn="l" rtl="0">
                        <a:spcBef>
                          <a:spcPts val="0"/>
                        </a:spcBef>
                        <a:spcAft>
                          <a:spcPts val="0"/>
                        </a:spcAft>
                        <a:buNone/>
                      </a:pPr>
                      <a:r>
                        <a:rPr lang="en" sz="1800">
                          <a:latin typeface="Poppins"/>
                          <a:ea typeface="Poppins"/>
                          <a:cs typeface="Poppins"/>
                          <a:sym typeface="Poppins"/>
                        </a:rPr>
                        <a:t>What is the demographic composition of your staff?</a:t>
                      </a:r>
                      <a:endParaRPr sz="1800">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3810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 sz="1800">
                          <a:latin typeface="Poppins"/>
                          <a:ea typeface="Poppins"/>
                          <a:cs typeface="Poppins"/>
                          <a:sym typeface="Poppins"/>
                        </a:rPr>
                        <a:t>Are there patterns in your staff discipline or dismissal data?</a:t>
                      </a:r>
                      <a:endParaRPr sz="1800">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r h="381000">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 sz="1800">
                          <a:latin typeface="Poppins"/>
                          <a:ea typeface="Poppins"/>
                          <a:cs typeface="Poppins"/>
                          <a:sym typeface="Poppins"/>
                        </a:rPr>
                        <a:t>Which staff members are being promoted?</a:t>
                      </a:r>
                      <a:endParaRPr sz="1800">
                        <a:latin typeface="Poppins"/>
                        <a:ea typeface="Poppins"/>
                        <a:cs typeface="Poppins"/>
                        <a:sym typeface="Poppins"/>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5304</Words>
  <Application>Microsoft Macintosh PowerPoint</Application>
  <PresentationFormat>On-screen Show (16:9)</PresentationFormat>
  <Paragraphs>339</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Calibri</vt:lpstr>
      <vt:lpstr>Roboto</vt:lpstr>
      <vt:lpstr>Arial</vt:lpstr>
      <vt:lpstr>Russo One</vt:lpstr>
      <vt:lpstr>Verdana</vt:lpstr>
      <vt:lpstr>Poppins</vt:lpstr>
      <vt:lpstr>Montserrat</vt:lpstr>
      <vt:lpstr>Georgia</vt:lpstr>
      <vt:lpstr>Simple Light</vt:lpstr>
      <vt:lpstr>Non-discrimination Training for Charter School Boards</vt:lpstr>
      <vt:lpstr>The following is provided for informational purposes only and is not be construed as legal advice or formal legal opinion on behalf of the author or CDE</vt:lpstr>
      <vt:lpstr>PowerPoint Presentation</vt:lpstr>
      <vt:lpstr>Non-discrimination for Governing Boards</vt:lpstr>
      <vt:lpstr>Non-discrimination Definitions</vt:lpstr>
      <vt:lpstr>Discrimination  dis·crim·i·na·tion /dəˌskriməˈnāSH(ə)n/  the unjust or prejudicial treatment of different categories of people or things, especially on the grounds of race, age, gender, or ability. </vt:lpstr>
      <vt:lpstr>Charter Schools &amp; Non-discrimination</vt:lpstr>
      <vt:lpstr>HR Definition of Non-Discrimination</vt:lpstr>
      <vt:lpstr>Review Your Data and Policies</vt:lpstr>
      <vt:lpstr>CROWN Act</vt:lpstr>
      <vt:lpstr>The CROWN Act</vt:lpstr>
      <vt:lpstr>What It Means For You</vt:lpstr>
      <vt:lpstr>PowerPoint Presentation</vt:lpstr>
      <vt:lpstr>Review Your Data and Policies</vt:lpstr>
      <vt:lpstr>Recruitment, Enrollment, Discipline</vt:lpstr>
      <vt:lpstr>Student Recruitment and Enrollment</vt:lpstr>
      <vt:lpstr>What It Means For You</vt:lpstr>
      <vt:lpstr>PowerPoint Presentation</vt:lpstr>
      <vt:lpstr>Cannot Limit Enrollment Access</vt:lpstr>
      <vt:lpstr>Review Your Data and Policies</vt:lpstr>
      <vt:lpstr>Consider Possible Barriers in Recruitment or Enrollment</vt:lpstr>
      <vt:lpstr>Discipline</vt:lpstr>
      <vt:lpstr>What It Means For You</vt:lpstr>
      <vt:lpstr>PowerPoint Presentation</vt:lpstr>
      <vt:lpstr>Review Your Discipline Data and Policies</vt:lpstr>
      <vt:lpstr>Resource</vt:lpstr>
      <vt:lpstr>Students With Special Needs</vt:lpstr>
      <vt:lpstr>Serving Students with Special Needs</vt:lpstr>
      <vt:lpstr>Questions to Ask About Your Students with Special Needs </vt:lpstr>
      <vt:lpstr>Governing with an Equity Lens</vt:lpstr>
      <vt:lpstr>Defining Equity</vt:lpstr>
      <vt:lpstr>PowerPoint Presentation</vt:lpstr>
      <vt:lpstr>PowerPoint Presentation</vt:lpstr>
      <vt:lpstr>Equity Work Starts with Looking in the Mirror</vt:lpstr>
      <vt:lpstr>Goal: Equitable Outcomes for All Students</vt:lpstr>
      <vt:lpstr>Six Steps Toward Governing with Equity</vt:lpstr>
      <vt:lpstr>Identify Your Why</vt:lpstr>
      <vt:lpstr>Build Awareness</vt:lpstr>
      <vt:lpstr>Conduct Analysis</vt:lpstr>
      <vt:lpstr>Take Action</vt:lpstr>
      <vt:lpstr>Build Accountability</vt:lpstr>
      <vt:lpstr>Determine Impact</vt:lpstr>
      <vt:lpstr>Training Designed by Education Board Partners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Non-discrimination Training for Charter School Boards</dc:title>
  <dc:creator>McCray Simmons , Gisa</dc:creator>
  <cp:lastModifiedBy>Lisa Nolan</cp:lastModifiedBy>
  <cp:revision>1</cp:revision>
  <dcterms:modified xsi:type="dcterms:W3CDTF">2021-02-25T22:11:04Z</dcterms:modified>
</cp:coreProperties>
</file>