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handoutMasterIdLst>
    <p:handoutMasterId r:id="rId40"/>
  </p:handoutMasterIdLst>
  <p:sldIdLst>
    <p:sldId id="401" r:id="rId2"/>
    <p:sldId id="419" r:id="rId3"/>
    <p:sldId id="312" r:id="rId4"/>
    <p:sldId id="422" r:id="rId5"/>
    <p:sldId id="423" r:id="rId6"/>
    <p:sldId id="421" r:id="rId7"/>
    <p:sldId id="424" r:id="rId8"/>
    <p:sldId id="429" r:id="rId9"/>
    <p:sldId id="309" r:id="rId10"/>
    <p:sldId id="384" r:id="rId11"/>
    <p:sldId id="326" r:id="rId12"/>
    <p:sldId id="391" r:id="rId13"/>
    <p:sldId id="365" r:id="rId14"/>
    <p:sldId id="382" r:id="rId15"/>
    <p:sldId id="425" r:id="rId16"/>
    <p:sldId id="376" r:id="rId17"/>
    <p:sldId id="320" r:id="rId18"/>
    <p:sldId id="428" r:id="rId19"/>
    <p:sldId id="397" r:id="rId20"/>
    <p:sldId id="373" r:id="rId21"/>
    <p:sldId id="367" r:id="rId22"/>
    <p:sldId id="374" r:id="rId23"/>
    <p:sldId id="369" r:id="rId24"/>
    <p:sldId id="370" r:id="rId25"/>
    <p:sldId id="372" r:id="rId26"/>
    <p:sldId id="375" r:id="rId27"/>
    <p:sldId id="387" r:id="rId28"/>
    <p:sldId id="386" r:id="rId29"/>
    <p:sldId id="377" r:id="rId30"/>
    <p:sldId id="430" r:id="rId31"/>
    <p:sldId id="392" r:id="rId32"/>
    <p:sldId id="389" r:id="rId33"/>
    <p:sldId id="393" r:id="rId34"/>
    <p:sldId id="395" r:id="rId35"/>
    <p:sldId id="426" r:id="rId36"/>
    <p:sldId id="413" r:id="rId37"/>
    <p:sldId id="431" r:id="rId38"/>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DE2B14-9C7E-21C3-7352-79D5DBCD032F}" name="Kelly Wynveen" initials="KW" userId="S::kwynvee@wested.org::57258ccf-2ad8-491c-b114-b90608b36f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37" clrIdx="1">
    <p:extLst>
      <p:ext uri="{19B8F6BF-5375-455C-9EA6-DF929625EA0E}">
        <p15:presenceInfo xmlns:p15="http://schemas.microsoft.com/office/powerpoint/2012/main" userId="S::kwynvee@wested.org::57258ccf-2ad8-491c-b114-b90608b36f5b" providerId="AD"/>
      </p:ext>
    </p:extLst>
  </p:cmAuthor>
  <p:cmAuthor id="3" name="Kathy Huntziker" initials="KH" lastIdx="1" clrIdx="2">
    <p:extLst>
      <p:ext uri="{19B8F6BF-5375-455C-9EA6-DF929625EA0E}">
        <p15:presenceInfo xmlns:p15="http://schemas.microsoft.com/office/powerpoint/2012/main" userId="S::khuntzi@wested.org::f3c526ba-b522-4eb4-9d1f-eb827d8346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69C9"/>
    <a:srgbClr val="3A7F32"/>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56463"/>
  </p:normalViewPr>
  <p:slideViewPr>
    <p:cSldViewPr snapToGrid="0" snapToObjects="1">
      <p:cViewPr varScale="1">
        <p:scale>
          <a:sx n="34" d="100"/>
          <a:sy n="34" d="100"/>
        </p:scale>
        <p:origin x="1816" y="2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0EC69-02C0-6444-8454-1C81FE0C1D6C}"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41E8BF9C-1477-6E45-9975-236AB49C4197}">
      <dgm:prSet phldrT="[Text]" custT="1"/>
      <dgm:spPr/>
      <dgm:t>
        <a:bodyPr/>
        <a:lstStyle/>
        <a:p>
          <a:pPr algn="l"/>
          <a:r>
            <a:rPr lang="en-US" sz="4500" dirty="0"/>
            <a:t>1988</a:t>
          </a:r>
        </a:p>
      </dgm:t>
    </dgm:pt>
    <dgm:pt modelId="{AFB9F76C-C29B-BB49-BEA3-8A75BD3A72B4}" type="parTrans" cxnId="{2E3699A9-09B4-EA40-9F94-6FA1ADABCE3D}">
      <dgm:prSet/>
      <dgm:spPr/>
      <dgm:t>
        <a:bodyPr/>
        <a:lstStyle/>
        <a:p>
          <a:endParaRPr lang="en-US"/>
        </a:p>
      </dgm:t>
    </dgm:pt>
    <dgm:pt modelId="{43138C4B-5BD9-9444-9AF5-7466BF71DE0C}" type="sibTrans" cxnId="{2E3699A9-09B4-EA40-9F94-6FA1ADABCE3D}">
      <dgm:prSet/>
      <dgm:spPr/>
      <dgm:t>
        <a:bodyPr/>
        <a:lstStyle/>
        <a:p>
          <a:endParaRPr lang="en-US"/>
        </a:p>
      </dgm:t>
    </dgm:pt>
    <dgm:pt modelId="{553CFD1C-9B75-A94D-9B40-61E460592AA6}">
      <dgm:prSet phldrT="[Text]" custT="1"/>
      <dgm:spPr/>
      <dgm:t>
        <a:bodyPr/>
        <a:lstStyle/>
        <a:p>
          <a:r>
            <a:rPr lang="en-US" sz="2900" dirty="0"/>
            <a:t>“Idea model” for charter schools created </a:t>
          </a:r>
        </a:p>
      </dgm:t>
    </dgm:pt>
    <dgm:pt modelId="{91B35CB1-8F6D-F441-A2C7-5EF8145A4D37}" type="parTrans" cxnId="{BAFD4EEC-07B9-1B43-9872-4C9FDB46DDDE}">
      <dgm:prSet/>
      <dgm:spPr/>
      <dgm:t>
        <a:bodyPr/>
        <a:lstStyle/>
        <a:p>
          <a:endParaRPr lang="en-US"/>
        </a:p>
      </dgm:t>
    </dgm:pt>
    <dgm:pt modelId="{EE99F4B2-3963-924B-80FC-BB9D120BA5C0}" type="sibTrans" cxnId="{BAFD4EEC-07B9-1B43-9872-4C9FDB46DDDE}">
      <dgm:prSet/>
      <dgm:spPr/>
      <dgm:t>
        <a:bodyPr/>
        <a:lstStyle/>
        <a:p>
          <a:endParaRPr lang="en-US"/>
        </a:p>
      </dgm:t>
    </dgm:pt>
    <dgm:pt modelId="{AFC542C0-E663-7242-B1E4-37FEBE0E96CF}">
      <dgm:prSet phldrT="[Text]" custT="1"/>
      <dgm:spPr/>
      <dgm:t>
        <a:bodyPr/>
        <a:lstStyle/>
        <a:p>
          <a:r>
            <a:rPr lang="en-US" sz="4500" dirty="0"/>
            <a:t>1993</a:t>
          </a:r>
        </a:p>
      </dgm:t>
    </dgm:pt>
    <dgm:pt modelId="{28122EAF-11C4-AD4C-96AF-C81E99FF35F0}" type="parTrans" cxnId="{1B87ED03-B7D3-E040-86D3-8049CF43724F}">
      <dgm:prSet/>
      <dgm:spPr/>
      <dgm:t>
        <a:bodyPr/>
        <a:lstStyle/>
        <a:p>
          <a:endParaRPr lang="en-US"/>
        </a:p>
      </dgm:t>
    </dgm:pt>
    <dgm:pt modelId="{0BBB03C7-9881-B54E-9C53-7532866BF0F6}" type="sibTrans" cxnId="{1B87ED03-B7D3-E040-86D3-8049CF43724F}">
      <dgm:prSet/>
      <dgm:spPr/>
      <dgm:t>
        <a:bodyPr/>
        <a:lstStyle/>
        <a:p>
          <a:endParaRPr lang="en-US"/>
        </a:p>
      </dgm:t>
    </dgm:pt>
    <dgm:pt modelId="{389435E8-77ED-D148-AFE1-7614C7C53CF9}">
      <dgm:prSet phldrT="[Text]" custT="1"/>
      <dgm:spPr/>
      <dgm:t>
        <a:bodyPr/>
        <a:lstStyle/>
        <a:p>
          <a:r>
            <a:rPr lang="en-US" sz="3000" dirty="0"/>
            <a:t>Colorado charter law passed</a:t>
          </a:r>
        </a:p>
      </dgm:t>
    </dgm:pt>
    <dgm:pt modelId="{EE7768EB-8CF5-3B44-BF1B-60A5FB0499C7}" type="parTrans" cxnId="{8FF918CE-F1A8-474A-B2A4-614C4F4AE596}">
      <dgm:prSet/>
      <dgm:spPr/>
      <dgm:t>
        <a:bodyPr/>
        <a:lstStyle/>
        <a:p>
          <a:endParaRPr lang="en-US"/>
        </a:p>
      </dgm:t>
    </dgm:pt>
    <dgm:pt modelId="{6B61DCFB-3EF2-CD49-A753-39A59075AA07}" type="sibTrans" cxnId="{8FF918CE-F1A8-474A-B2A4-614C4F4AE596}">
      <dgm:prSet/>
      <dgm:spPr/>
      <dgm:t>
        <a:bodyPr/>
        <a:lstStyle/>
        <a:p>
          <a:endParaRPr lang="en-US"/>
        </a:p>
      </dgm:t>
    </dgm:pt>
    <dgm:pt modelId="{B8BE2208-822E-B049-86E3-56F754D0A553}">
      <dgm:prSet phldrT="[Text]" custT="1"/>
      <dgm:spPr/>
      <dgm:t>
        <a:bodyPr/>
        <a:lstStyle/>
        <a:p>
          <a:r>
            <a:rPr lang="en-US" sz="3000" dirty="0"/>
            <a:t>First charter law passed in MN</a:t>
          </a:r>
        </a:p>
      </dgm:t>
    </dgm:pt>
    <dgm:pt modelId="{FB5B8AA8-A383-934A-AEA2-5A026D720DE4}" type="sibTrans" cxnId="{1ED6B7C9-5D7A-F642-869F-BB894A48246C}">
      <dgm:prSet/>
      <dgm:spPr/>
      <dgm:t>
        <a:bodyPr/>
        <a:lstStyle/>
        <a:p>
          <a:endParaRPr lang="en-US"/>
        </a:p>
      </dgm:t>
    </dgm:pt>
    <dgm:pt modelId="{532AE597-D76A-7E43-9348-4614D4835B87}" type="parTrans" cxnId="{1ED6B7C9-5D7A-F642-869F-BB894A48246C}">
      <dgm:prSet/>
      <dgm:spPr/>
      <dgm:t>
        <a:bodyPr/>
        <a:lstStyle/>
        <a:p>
          <a:endParaRPr lang="en-US"/>
        </a:p>
      </dgm:t>
    </dgm:pt>
    <dgm:pt modelId="{B7FBAE75-9904-E642-82C5-47F63400386C}">
      <dgm:prSet custT="1"/>
      <dgm:spPr/>
      <dgm:t>
        <a:bodyPr/>
        <a:lstStyle/>
        <a:p>
          <a:r>
            <a:rPr lang="en-US" sz="4500" dirty="0"/>
            <a:t>2004</a:t>
          </a:r>
        </a:p>
      </dgm:t>
    </dgm:pt>
    <dgm:pt modelId="{9B4A779A-C8AA-C040-A959-5F4858D461C7}" type="parTrans" cxnId="{BD73C892-BC5F-3A4B-8D4F-CFFFAD7E2FEE}">
      <dgm:prSet/>
      <dgm:spPr/>
      <dgm:t>
        <a:bodyPr/>
        <a:lstStyle/>
        <a:p>
          <a:endParaRPr lang="en-US"/>
        </a:p>
      </dgm:t>
    </dgm:pt>
    <dgm:pt modelId="{865F15CF-B06C-A648-879C-CF0070D03BBC}" type="sibTrans" cxnId="{BD73C892-BC5F-3A4B-8D4F-CFFFAD7E2FEE}">
      <dgm:prSet/>
      <dgm:spPr/>
      <dgm:t>
        <a:bodyPr/>
        <a:lstStyle/>
        <a:p>
          <a:endParaRPr lang="en-US"/>
        </a:p>
      </dgm:t>
    </dgm:pt>
    <dgm:pt modelId="{D3FBDE60-8DEB-AB4E-8BE2-49459AFD6642}">
      <dgm:prSet custT="1"/>
      <dgm:spPr/>
      <dgm:t>
        <a:bodyPr/>
        <a:lstStyle/>
        <a:p>
          <a:r>
            <a:rPr lang="en-US" sz="2800" dirty="0"/>
            <a:t>The Colorado Charter School Institute (CSI) is created</a:t>
          </a:r>
        </a:p>
      </dgm:t>
    </dgm:pt>
    <dgm:pt modelId="{2563E191-590B-9944-B768-F156B38DFC48}" type="parTrans" cxnId="{A8EFCCB5-2B83-F84C-9769-8A29FCCF0C63}">
      <dgm:prSet/>
      <dgm:spPr/>
      <dgm:t>
        <a:bodyPr/>
        <a:lstStyle/>
        <a:p>
          <a:endParaRPr lang="en-US"/>
        </a:p>
      </dgm:t>
    </dgm:pt>
    <dgm:pt modelId="{899A7CE6-8D4B-7F42-A771-61B88629B523}" type="sibTrans" cxnId="{A8EFCCB5-2B83-F84C-9769-8A29FCCF0C63}">
      <dgm:prSet/>
      <dgm:spPr/>
      <dgm:t>
        <a:bodyPr/>
        <a:lstStyle/>
        <a:p>
          <a:endParaRPr lang="en-US"/>
        </a:p>
      </dgm:t>
    </dgm:pt>
    <dgm:pt modelId="{CF2CFC48-15CB-214A-AD9E-5D41EC27CF59}">
      <dgm:prSet phldrT="[Text]" custT="1"/>
      <dgm:spPr/>
      <dgm:t>
        <a:bodyPr/>
        <a:lstStyle/>
        <a:p>
          <a:pPr algn="l"/>
          <a:r>
            <a:rPr lang="en-US" sz="4500" dirty="0"/>
            <a:t>1991</a:t>
          </a:r>
        </a:p>
      </dgm:t>
    </dgm:pt>
    <dgm:pt modelId="{D70310DC-F1F3-8245-A184-09F44D97D6A9}" type="sibTrans" cxnId="{F89F449A-0B9F-5F4A-9BA9-04BECA138F9B}">
      <dgm:prSet/>
      <dgm:spPr/>
      <dgm:t>
        <a:bodyPr/>
        <a:lstStyle/>
        <a:p>
          <a:endParaRPr lang="en-US"/>
        </a:p>
      </dgm:t>
    </dgm:pt>
    <dgm:pt modelId="{D75A69DD-03D7-804E-B26B-3B9289D874B4}" type="parTrans" cxnId="{F89F449A-0B9F-5F4A-9BA9-04BECA138F9B}">
      <dgm:prSet/>
      <dgm:spPr/>
      <dgm:t>
        <a:bodyPr/>
        <a:lstStyle/>
        <a:p>
          <a:endParaRPr lang="en-US"/>
        </a:p>
      </dgm:t>
    </dgm:pt>
    <dgm:pt modelId="{0A96CC9A-FEC9-4845-949B-320143695A96}">
      <dgm:prSet custT="1"/>
      <dgm:spPr/>
      <dgm:t>
        <a:bodyPr/>
        <a:lstStyle/>
        <a:p>
          <a:r>
            <a:rPr lang="en-US" sz="4500" dirty="0"/>
            <a:t>2009</a:t>
          </a:r>
        </a:p>
      </dgm:t>
    </dgm:pt>
    <dgm:pt modelId="{B8620A48-F474-0642-9B08-C9E864DF3655}" type="parTrans" cxnId="{6371A298-EB59-3D4D-B257-B0CC81F18EEC}">
      <dgm:prSet/>
      <dgm:spPr/>
      <dgm:t>
        <a:bodyPr/>
        <a:lstStyle/>
        <a:p>
          <a:endParaRPr lang="en-US"/>
        </a:p>
      </dgm:t>
    </dgm:pt>
    <dgm:pt modelId="{058E6ED9-0DAE-DA44-97C5-2D986B55202B}" type="sibTrans" cxnId="{6371A298-EB59-3D4D-B257-B0CC81F18EEC}">
      <dgm:prSet/>
      <dgm:spPr/>
      <dgm:t>
        <a:bodyPr/>
        <a:lstStyle/>
        <a:p>
          <a:endParaRPr lang="en-US"/>
        </a:p>
      </dgm:t>
    </dgm:pt>
    <dgm:pt modelId="{75583C4D-1B9F-B64F-922F-FF5A8527F9E4}">
      <dgm:prSet custT="1"/>
      <dgm:spPr/>
      <dgm:t>
        <a:bodyPr/>
        <a:lstStyle/>
        <a:p>
          <a:r>
            <a:rPr lang="en-US" sz="2800" dirty="0"/>
            <a:t>Education Account-ability Act Passed</a:t>
          </a:r>
        </a:p>
      </dgm:t>
    </dgm:pt>
    <dgm:pt modelId="{304E6BA6-AA6C-1649-910F-8264DC11BBB2}" type="parTrans" cxnId="{36183573-05DC-3141-B1D5-7E48BDA90700}">
      <dgm:prSet/>
      <dgm:spPr/>
      <dgm:t>
        <a:bodyPr/>
        <a:lstStyle/>
        <a:p>
          <a:endParaRPr lang="en-US"/>
        </a:p>
      </dgm:t>
    </dgm:pt>
    <dgm:pt modelId="{E5F810FD-E33C-ED48-8DA6-CACFBDE93013}" type="sibTrans" cxnId="{36183573-05DC-3141-B1D5-7E48BDA90700}">
      <dgm:prSet/>
      <dgm:spPr/>
      <dgm:t>
        <a:bodyPr/>
        <a:lstStyle/>
        <a:p>
          <a:endParaRPr lang="en-US"/>
        </a:p>
      </dgm:t>
    </dgm:pt>
    <dgm:pt modelId="{8AC45582-82FB-C84E-9FB2-4EE8F8B569A6}">
      <dgm:prSet/>
      <dgm:spPr/>
      <dgm:t>
        <a:bodyPr/>
        <a:lstStyle/>
        <a:p>
          <a:r>
            <a:rPr lang="en-US" dirty="0"/>
            <a:t>Ongoing</a:t>
          </a:r>
        </a:p>
      </dgm:t>
    </dgm:pt>
    <dgm:pt modelId="{0016C98D-D28C-6B4D-BD5F-89F17D9BFEF6}" type="parTrans" cxnId="{01AC98F9-FCE7-5843-B8C6-C91CD4061D01}">
      <dgm:prSet/>
      <dgm:spPr/>
      <dgm:t>
        <a:bodyPr/>
        <a:lstStyle/>
        <a:p>
          <a:endParaRPr lang="en-US"/>
        </a:p>
      </dgm:t>
    </dgm:pt>
    <dgm:pt modelId="{70A72DD7-3849-BB43-BED7-8E80720CF167}" type="sibTrans" cxnId="{01AC98F9-FCE7-5843-B8C6-C91CD4061D01}">
      <dgm:prSet/>
      <dgm:spPr/>
      <dgm:t>
        <a:bodyPr/>
        <a:lstStyle/>
        <a:p>
          <a:endParaRPr lang="en-US"/>
        </a:p>
      </dgm:t>
    </dgm:pt>
    <dgm:pt modelId="{7999DD08-667F-7644-B449-1FAE54BD8614}">
      <dgm:prSet/>
      <dgm:spPr/>
      <dgm:t>
        <a:bodyPr/>
        <a:lstStyle/>
        <a:p>
          <a:r>
            <a:rPr lang="en-US" dirty="0"/>
            <a:t>READ Act</a:t>
          </a:r>
        </a:p>
      </dgm:t>
    </dgm:pt>
    <dgm:pt modelId="{6048DD3A-09E5-9C4C-AD08-ADD5B30ACF82}" type="parTrans" cxnId="{4DA059EB-53B4-1D46-920F-570B3A590ACA}">
      <dgm:prSet/>
      <dgm:spPr/>
      <dgm:t>
        <a:bodyPr/>
        <a:lstStyle/>
        <a:p>
          <a:endParaRPr lang="en-US"/>
        </a:p>
      </dgm:t>
    </dgm:pt>
    <dgm:pt modelId="{A96B3F4F-80F6-9E43-B3CF-9021898E4E4E}" type="sibTrans" cxnId="{4DA059EB-53B4-1D46-920F-570B3A590ACA}">
      <dgm:prSet/>
      <dgm:spPr/>
      <dgm:t>
        <a:bodyPr/>
        <a:lstStyle/>
        <a:p>
          <a:endParaRPr lang="en-US"/>
        </a:p>
      </dgm:t>
    </dgm:pt>
    <dgm:pt modelId="{89AF7FD9-9926-DD4B-945C-AC13846541E3}">
      <dgm:prSet/>
      <dgm:spPr/>
      <dgm:t>
        <a:bodyPr/>
        <a:lstStyle/>
        <a:p>
          <a:r>
            <a:rPr lang="en-US" dirty="0"/>
            <a:t>Full Day K</a:t>
          </a:r>
        </a:p>
      </dgm:t>
    </dgm:pt>
    <dgm:pt modelId="{AA7D779C-B9CB-5947-9814-D3C19EE6D1B6}" type="parTrans" cxnId="{11813D7F-D4D7-5F49-8D3A-B505F3D1C907}">
      <dgm:prSet/>
      <dgm:spPr/>
      <dgm:t>
        <a:bodyPr/>
        <a:lstStyle/>
        <a:p>
          <a:endParaRPr lang="en-US"/>
        </a:p>
      </dgm:t>
    </dgm:pt>
    <dgm:pt modelId="{00890568-A5EB-4B42-8053-ADA52B9AE7A8}" type="sibTrans" cxnId="{11813D7F-D4D7-5F49-8D3A-B505F3D1C907}">
      <dgm:prSet/>
      <dgm:spPr/>
      <dgm:t>
        <a:bodyPr/>
        <a:lstStyle/>
        <a:p>
          <a:endParaRPr lang="en-US"/>
        </a:p>
      </dgm:t>
    </dgm:pt>
    <dgm:pt modelId="{8DBD5181-69CA-214B-904A-2BAA7566EABD}">
      <dgm:prSet/>
      <dgm:spPr/>
      <dgm:t>
        <a:bodyPr/>
        <a:lstStyle/>
        <a:p>
          <a:r>
            <a:rPr lang="en-US" dirty="0"/>
            <a:t>BEST Grant Program</a:t>
          </a:r>
        </a:p>
      </dgm:t>
    </dgm:pt>
    <dgm:pt modelId="{F04E25B3-6123-EC41-BD67-8092E3073BCB}" type="parTrans" cxnId="{B1731FF6-BA0A-D241-8423-B3800C6461FF}">
      <dgm:prSet/>
      <dgm:spPr/>
      <dgm:t>
        <a:bodyPr/>
        <a:lstStyle/>
        <a:p>
          <a:endParaRPr lang="en-US"/>
        </a:p>
      </dgm:t>
    </dgm:pt>
    <dgm:pt modelId="{22539A6F-F3AA-6649-95E1-C33C42CE4B8D}" type="sibTrans" cxnId="{B1731FF6-BA0A-D241-8423-B3800C6461FF}">
      <dgm:prSet/>
      <dgm:spPr/>
      <dgm:t>
        <a:bodyPr/>
        <a:lstStyle/>
        <a:p>
          <a:endParaRPr lang="en-US"/>
        </a:p>
      </dgm:t>
    </dgm:pt>
    <dgm:pt modelId="{90B3DED9-C0B7-F443-85AD-D042DEED7863}" type="pres">
      <dgm:prSet presAssocID="{BF40EC69-02C0-6444-8454-1C81FE0C1D6C}" presName="linearFlow" presStyleCnt="0">
        <dgm:presLayoutVars>
          <dgm:dir/>
          <dgm:animLvl val="lvl"/>
          <dgm:resizeHandles val="exact"/>
        </dgm:presLayoutVars>
      </dgm:prSet>
      <dgm:spPr/>
    </dgm:pt>
    <dgm:pt modelId="{BD7B4804-55D1-CB46-BB0E-E5631091E65A}" type="pres">
      <dgm:prSet presAssocID="{41E8BF9C-1477-6E45-9975-236AB49C4197}" presName="composite" presStyleCnt="0"/>
      <dgm:spPr/>
    </dgm:pt>
    <dgm:pt modelId="{91A4C41E-76B0-C441-86F9-BF6AADD69F74}" type="pres">
      <dgm:prSet presAssocID="{41E8BF9C-1477-6E45-9975-236AB49C4197}" presName="parTx" presStyleLbl="node1" presStyleIdx="0" presStyleCnt="6">
        <dgm:presLayoutVars>
          <dgm:chMax val="0"/>
          <dgm:chPref val="0"/>
          <dgm:bulletEnabled val="1"/>
        </dgm:presLayoutVars>
      </dgm:prSet>
      <dgm:spPr/>
    </dgm:pt>
    <dgm:pt modelId="{75E473B0-25AF-D14A-9F66-827A95975FF0}" type="pres">
      <dgm:prSet presAssocID="{41E8BF9C-1477-6E45-9975-236AB49C4197}" presName="parSh" presStyleLbl="node1" presStyleIdx="0" presStyleCnt="6" custScaleX="129259" custScaleY="123347" custLinFactY="-39158" custLinFactNeighborX="11048" custLinFactNeighborY="-100000"/>
      <dgm:spPr/>
    </dgm:pt>
    <dgm:pt modelId="{41CE5DF4-AF2E-C848-9CD4-DA40920AE42A}" type="pres">
      <dgm:prSet presAssocID="{41E8BF9C-1477-6E45-9975-236AB49C4197}" presName="desTx" presStyleLbl="fgAcc1" presStyleIdx="0" presStyleCnt="6" custScaleX="108783" custScaleY="96524" custLinFactNeighborX="14487" custLinFactNeighborY="-42226">
        <dgm:presLayoutVars>
          <dgm:bulletEnabled val="1"/>
        </dgm:presLayoutVars>
      </dgm:prSet>
      <dgm:spPr/>
    </dgm:pt>
    <dgm:pt modelId="{49EC3FED-BCB0-8E41-93DF-76871728A910}" type="pres">
      <dgm:prSet presAssocID="{43138C4B-5BD9-9444-9AF5-7466BF71DE0C}" presName="sibTrans" presStyleLbl="sibTrans2D1" presStyleIdx="0" presStyleCnt="5" custLinFactNeighborX="49565" custLinFactNeighborY="-13299"/>
      <dgm:spPr/>
    </dgm:pt>
    <dgm:pt modelId="{16706B5C-07A9-B847-8EB4-F98C77E828EE}" type="pres">
      <dgm:prSet presAssocID="{43138C4B-5BD9-9444-9AF5-7466BF71DE0C}" presName="connTx" presStyleLbl="sibTrans2D1" presStyleIdx="0" presStyleCnt="5"/>
      <dgm:spPr/>
    </dgm:pt>
    <dgm:pt modelId="{C421928F-F1A7-E54D-82C7-96A3CF950E20}" type="pres">
      <dgm:prSet presAssocID="{CF2CFC48-15CB-214A-AD9E-5D41EC27CF59}" presName="composite" presStyleCnt="0"/>
      <dgm:spPr/>
    </dgm:pt>
    <dgm:pt modelId="{288EA1DD-CD72-E34E-9D9D-67F5E511B5C8}" type="pres">
      <dgm:prSet presAssocID="{CF2CFC48-15CB-214A-AD9E-5D41EC27CF59}" presName="parTx" presStyleLbl="node1" presStyleIdx="0" presStyleCnt="6">
        <dgm:presLayoutVars>
          <dgm:chMax val="0"/>
          <dgm:chPref val="0"/>
          <dgm:bulletEnabled val="1"/>
        </dgm:presLayoutVars>
      </dgm:prSet>
      <dgm:spPr/>
    </dgm:pt>
    <dgm:pt modelId="{C7BA26DE-A597-0C47-A3F7-A87FA2664E73}" type="pres">
      <dgm:prSet presAssocID="{CF2CFC48-15CB-214A-AD9E-5D41EC27CF59}" presName="parSh" presStyleLbl="node1" presStyleIdx="1" presStyleCnt="6" custScaleX="126729" custScaleY="124720" custLinFactNeighborX="8149" custLinFactNeighborY="99805"/>
      <dgm:spPr/>
    </dgm:pt>
    <dgm:pt modelId="{9AA08461-A722-2349-87E8-AE9F8BB6FFF6}" type="pres">
      <dgm:prSet presAssocID="{CF2CFC48-15CB-214A-AD9E-5D41EC27CF59}" presName="desTx" presStyleLbl="fgAcc1" presStyleIdx="1" presStyleCnt="6" custScaleX="120176" custScaleY="101961" custLinFactNeighborX="38009" custLinFactNeighborY="45580">
        <dgm:presLayoutVars>
          <dgm:bulletEnabled val="1"/>
        </dgm:presLayoutVars>
      </dgm:prSet>
      <dgm:spPr/>
    </dgm:pt>
    <dgm:pt modelId="{2015A148-92C4-9445-A151-0565DE3E9541}" type="pres">
      <dgm:prSet presAssocID="{D70310DC-F1F3-8245-A184-09F44D97D6A9}" presName="sibTrans" presStyleLbl="sibTrans2D1" presStyleIdx="1" presStyleCnt="5" custLinFactNeighborX="-32450" custLinFactNeighborY="8459"/>
      <dgm:spPr/>
    </dgm:pt>
    <dgm:pt modelId="{0D604A81-8AF0-0843-AB39-F88508F3C2F2}" type="pres">
      <dgm:prSet presAssocID="{D70310DC-F1F3-8245-A184-09F44D97D6A9}" presName="connTx" presStyleLbl="sibTrans2D1" presStyleIdx="1" presStyleCnt="5"/>
      <dgm:spPr/>
    </dgm:pt>
    <dgm:pt modelId="{0B59A10A-9AB5-1447-84B1-C906586D2EFE}" type="pres">
      <dgm:prSet presAssocID="{AFC542C0-E663-7242-B1E4-37FEBE0E96CF}" presName="composite" presStyleCnt="0"/>
      <dgm:spPr/>
    </dgm:pt>
    <dgm:pt modelId="{6D8B5C5D-5C01-064A-9407-F4164C5F79FA}" type="pres">
      <dgm:prSet presAssocID="{AFC542C0-E663-7242-B1E4-37FEBE0E96CF}" presName="parTx" presStyleLbl="node1" presStyleIdx="1" presStyleCnt="6">
        <dgm:presLayoutVars>
          <dgm:chMax val="0"/>
          <dgm:chPref val="0"/>
          <dgm:bulletEnabled val="1"/>
        </dgm:presLayoutVars>
      </dgm:prSet>
      <dgm:spPr/>
    </dgm:pt>
    <dgm:pt modelId="{AF247557-8FF2-A54B-A61E-95C3F58B8100}" type="pres">
      <dgm:prSet presAssocID="{AFC542C0-E663-7242-B1E4-37FEBE0E96CF}" presName="parSh" presStyleLbl="node1" presStyleIdx="2" presStyleCnt="6" custScaleX="140357" custScaleY="131784" custLinFactY="-31418" custLinFactNeighborX="16067" custLinFactNeighborY="-100000"/>
      <dgm:spPr/>
    </dgm:pt>
    <dgm:pt modelId="{25D7FF76-57C0-7B4C-8B7E-1EA0AFC84E3D}" type="pres">
      <dgm:prSet presAssocID="{AFC542C0-E663-7242-B1E4-37FEBE0E96CF}" presName="desTx" presStyleLbl="fgAcc1" presStyleIdx="2" presStyleCnt="6" custScaleX="115817" custLinFactNeighborX="28105" custLinFactNeighborY="-44748">
        <dgm:presLayoutVars>
          <dgm:bulletEnabled val="1"/>
        </dgm:presLayoutVars>
      </dgm:prSet>
      <dgm:spPr/>
    </dgm:pt>
    <dgm:pt modelId="{9F33C57D-C868-B143-B51D-0C4ACA7C18A2}" type="pres">
      <dgm:prSet presAssocID="{0BBB03C7-9881-B54E-9C53-7532866BF0F6}" presName="sibTrans" presStyleLbl="sibTrans2D1" presStyleIdx="2" presStyleCnt="5" custLinFactNeighborX="56746" custLinFactNeighborY="-90550"/>
      <dgm:spPr/>
    </dgm:pt>
    <dgm:pt modelId="{1DCEB906-CDB4-A74B-AB61-261E124042FD}" type="pres">
      <dgm:prSet presAssocID="{0BBB03C7-9881-B54E-9C53-7532866BF0F6}" presName="connTx" presStyleLbl="sibTrans2D1" presStyleIdx="2" presStyleCnt="5"/>
      <dgm:spPr/>
    </dgm:pt>
    <dgm:pt modelId="{64AA4D5E-E1F2-0741-BE1A-36A9ED304C87}" type="pres">
      <dgm:prSet presAssocID="{B7FBAE75-9904-E642-82C5-47F63400386C}" presName="composite" presStyleCnt="0"/>
      <dgm:spPr/>
    </dgm:pt>
    <dgm:pt modelId="{601A2109-4AA4-3B47-AE0E-34DAA7A16FAF}" type="pres">
      <dgm:prSet presAssocID="{B7FBAE75-9904-E642-82C5-47F63400386C}" presName="parTx" presStyleLbl="node1" presStyleIdx="2" presStyleCnt="6">
        <dgm:presLayoutVars>
          <dgm:chMax val="0"/>
          <dgm:chPref val="0"/>
          <dgm:bulletEnabled val="1"/>
        </dgm:presLayoutVars>
      </dgm:prSet>
      <dgm:spPr/>
    </dgm:pt>
    <dgm:pt modelId="{C7AD4524-332A-A048-B864-1F48C22D7906}" type="pres">
      <dgm:prSet presAssocID="{B7FBAE75-9904-E642-82C5-47F63400386C}" presName="parSh" presStyleLbl="node1" presStyleIdx="3" presStyleCnt="6" custScaleX="146394" custScaleY="123855" custLinFactY="39835" custLinFactNeighborX="8029" custLinFactNeighborY="100000"/>
      <dgm:spPr/>
    </dgm:pt>
    <dgm:pt modelId="{C0711206-CF85-B44E-9981-00E332FA6E72}" type="pres">
      <dgm:prSet presAssocID="{B7FBAE75-9904-E642-82C5-47F63400386C}" presName="desTx" presStyleLbl="fgAcc1" presStyleIdx="3" presStyleCnt="6" custScaleX="143900" custScaleY="108246" custLinFactNeighborX="33418" custLinFactNeighborY="60314">
        <dgm:presLayoutVars>
          <dgm:bulletEnabled val="1"/>
        </dgm:presLayoutVars>
      </dgm:prSet>
      <dgm:spPr/>
    </dgm:pt>
    <dgm:pt modelId="{1622D117-F6A6-6D4A-B9C3-7E1404750ABA}" type="pres">
      <dgm:prSet presAssocID="{865F15CF-B06C-A648-879C-CF0070D03BBC}" presName="sibTrans" presStyleLbl="sibTrans2D1" presStyleIdx="3" presStyleCnt="5" custLinFactNeighborX="-47638" custLinFactNeighborY="-73344"/>
      <dgm:spPr/>
    </dgm:pt>
    <dgm:pt modelId="{31149259-01FA-6340-A58C-E7BE865F6EC1}" type="pres">
      <dgm:prSet presAssocID="{865F15CF-B06C-A648-879C-CF0070D03BBC}" presName="connTx" presStyleLbl="sibTrans2D1" presStyleIdx="3" presStyleCnt="5"/>
      <dgm:spPr/>
    </dgm:pt>
    <dgm:pt modelId="{1EC88844-26F6-0640-8A6E-2E23AF631066}" type="pres">
      <dgm:prSet presAssocID="{0A96CC9A-FEC9-4845-949B-320143695A96}" presName="composite" presStyleCnt="0"/>
      <dgm:spPr/>
    </dgm:pt>
    <dgm:pt modelId="{76A64E6B-CCD4-5548-B293-68D4903956DA}" type="pres">
      <dgm:prSet presAssocID="{0A96CC9A-FEC9-4845-949B-320143695A96}" presName="parTx" presStyleLbl="node1" presStyleIdx="3" presStyleCnt="6">
        <dgm:presLayoutVars>
          <dgm:chMax val="0"/>
          <dgm:chPref val="0"/>
          <dgm:bulletEnabled val="1"/>
        </dgm:presLayoutVars>
      </dgm:prSet>
      <dgm:spPr/>
    </dgm:pt>
    <dgm:pt modelId="{02474DF3-9A61-9042-B03E-DE4D2D0387EB}" type="pres">
      <dgm:prSet presAssocID="{0A96CC9A-FEC9-4845-949B-320143695A96}" presName="parSh" presStyleLbl="node1" presStyleIdx="4" presStyleCnt="6" custScaleX="139879" custScaleY="105496" custLinFactY="-37785" custLinFactNeighborX="-29336" custLinFactNeighborY="-100000"/>
      <dgm:spPr/>
    </dgm:pt>
    <dgm:pt modelId="{B47695E4-FFE8-4441-B6DA-D6AF11A50ACC}" type="pres">
      <dgm:prSet presAssocID="{0A96CC9A-FEC9-4845-949B-320143695A96}" presName="desTx" presStyleLbl="fgAcc1" presStyleIdx="4" presStyleCnt="6" custScaleX="117170" custLinFactNeighborX="-23902" custLinFactNeighborY="-42296">
        <dgm:presLayoutVars>
          <dgm:bulletEnabled val="1"/>
        </dgm:presLayoutVars>
      </dgm:prSet>
      <dgm:spPr/>
    </dgm:pt>
    <dgm:pt modelId="{052161B5-81E1-3A46-8F3F-7A2C72C20C24}" type="pres">
      <dgm:prSet presAssocID="{058E6ED9-0DAE-DA44-97C5-2D986B55202B}" presName="sibTrans" presStyleLbl="sibTrans2D1" presStyleIdx="4" presStyleCnt="5" custLinFactNeighborX="12729" custLinFactNeighborY="12224"/>
      <dgm:spPr/>
    </dgm:pt>
    <dgm:pt modelId="{748101EA-5ACA-F546-A337-8911507FD4FC}" type="pres">
      <dgm:prSet presAssocID="{058E6ED9-0DAE-DA44-97C5-2D986B55202B}" presName="connTx" presStyleLbl="sibTrans2D1" presStyleIdx="4" presStyleCnt="5"/>
      <dgm:spPr/>
    </dgm:pt>
    <dgm:pt modelId="{E3C35795-58A0-D041-96BF-E1DE940B854B}" type="pres">
      <dgm:prSet presAssocID="{8AC45582-82FB-C84E-9FB2-4EE8F8B569A6}" presName="composite" presStyleCnt="0"/>
      <dgm:spPr/>
    </dgm:pt>
    <dgm:pt modelId="{5BC0C783-00DA-5F49-892E-6D7B908339DF}" type="pres">
      <dgm:prSet presAssocID="{8AC45582-82FB-C84E-9FB2-4EE8F8B569A6}" presName="parTx" presStyleLbl="node1" presStyleIdx="4" presStyleCnt="6">
        <dgm:presLayoutVars>
          <dgm:chMax val="0"/>
          <dgm:chPref val="0"/>
          <dgm:bulletEnabled val="1"/>
        </dgm:presLayoutVars>
      </dgm:prSet>
      <dgm:spPr/>
    </dgm:pt>
    <dgm:pt modelId="{CD23971F-3F7C-F24F-A47D-BC963623F922}" type="pres">
      <dgm:prSet presAssocID="{8AC45582-82FB-C84E-9FB2-4EE8F8B569A6}" presName="parSh" presStyleLbl="node1" presStyleIdx="5" presStyleCnt="6" custScaleX="125520"/>
      <dgm:spPr/>
    </dgm:pt>
    <dgm:pt modelId="{F3CA62C5-DFDD-314A-B013-E8561BE20907}" type="pres">
      <dgm:prSet presAssocID="{8AC45582-82FB-C84E-9FB2-4EE8F8B569A6}" presName="desTx" presStyleLbl="fgAcc1" presStyleIdx="5" presStyleCnt="6" custScaleX="120407">
        <dgm:presLayoutVars>
          <dgm:bulletEnabled val="1"/>
        </dgm:presLayoutVars>
      </dgm:prSet>
      <dgm:spPr/>
    </dgm:pt>
  </dgm:ptLst>
  <dgm:cxnLst>
    <dgm:cxn modelId="{01146902-36FB-B549-A9A9-179FDA7F67EA}" type="presOf" srcId="{8AC45582-82FB-C84E-9FB2-4EE8F8B569A6}" destId="{5BC0C783-00DA-5F49-892E-6D7B908339DF}" srcOrd="0" destOrd="0" presId="urn:microsoft.com/office/officeart/2005/8/layout/process3"/>
    <dgm:cxn modelId="{52A0DA03-C566-214F-82E7-BDE9526E24AE}" type="presOf" srcId="{389435E8-77ED-D148-AFE1-7614C7C53CF9}" destId="{25D7FF76-57C0-7B4C-8B7E-1EA0AFC84E3D}" srcOrd="0" destOrd="0" presId="urn:microsoft.com/office/officeart/2005/8/layout/process3"/>
    <dgm:cxn modelId="{1B87ED03-B7D3-E040-86D3-8049CF43724F}" srcId="{BF40EC69-02C0-6444-8454-1C81FE0C1D6C}" destId="{AFC542C0-E663-7242-B1E4-37FEBE0E96CF}" srcOrd="2" destOrd="0" parTransId="{28122EAF-11C4-AD4C-96AF-C81E99FF35F0}" sibTransId="{0BBB03C7-9881-B54E-9C53-7532866BF0F6}"/>
    <dgm:cxn modelId="{2AA79007-D3E5-664A-8D7D-CA9088B2BF95}" type="presOf" srcId="{43138C4B-5BD9-9444-9AF5-7466BF71DE0C}" destId="{49EC3FED-BCB0-8E41-93DF-76871728A910}" srcOrd="0" destOrd="0" presId="urn:microsoft.com/office/officeart/2005/8/layout/process3"/>
    <dgm:cxn modelId="{7AA3E30C-27DA-5142-AC23-60E1D73FA5A2}" type="presOf" srcId="{75583C4D-1B9F-B64F-922F-FF5A8527F9E4}" destId="{B47695E4-FFE8-4441-B6DA-D6AF11A50ACC}" srcOrd="0" destOrd="0" presId="urn:microsoft.com/office/officeart/2005/8/layout/process3"/>
    <dgm:cxn modelId="{C90DDA0D-9287-C54A-B198-09AECB9C18FE}" type="presOf" srcId="{CF2CFC48-15CB-214A-AD9E-5D41EC27CF59}" destId="{288EA1DD-CD72-E34E-9D9D-67F5E511B5C8}" srcOrd="0" destOrd="0" presId="urn:microsoft.com/office/officeart/2005/8/layout/process3"/>
    <dgm:cxn modelId="{2962F914-F0FF-D149-8F80-62952E8C194A}" type="presOf" srcId="{058E6ED9-0DAE-DA44-97C5-2D986B55202B}" destId="{052161B5-81E1-3A46-8F3F-7A2C72C20C24}" srcOrd="0" destOrd="0" presId="urn:microsoft.com/office/officeart/2005/8/layout/process3"/>
    <dgm:cxn modelId="{EB867225-F154-F64C-99CF-A16AB3E183BC}" type="presOf" srcId="{8DBD5181-69CA-214B-904A-2BAA7566EABD}" destId="{F3CA62C5-DFDD-314A-B013-E8561BE20907}" srcOrd="0" destOrd="1" presId="urn:microsoft.com/office/officeart/2005/8/layout/process3"/>
    <dgm:cxn modelId="{AF071D31-8936-3946-A852-89D8B9FE8664}" type="presOf" srcId="{41E8BF9C-1477-6E45-9975-236AB49C4197}" destId="{91A4C41E-76B0-C441-86F9-BF6AADD69F74}" srcOrd="0" destOrd="0" presId="urn:microsoft.com/office/officeart/2005/8/layout/process3"/>
    <dgm:cxn modelId="{EDB89934-583E-314B-A6CC-607E9084AF87}" type="presOf" srcId="{865F15CF-B06C-A648-879C-CF0070D03BBC}" destId="{1622D117-F6A6-6D4A-B9C3-7E1404750ABA}" srcOrd="0" destOrd="0" presId="urn:microsoft.com/office/officeart/2005/8/layout/process3"/>
    <dgm:cxn modelId="{EF54F935-68AA-E840-8C6F-693E56C0A370}" type="presOf" srcId="{D70310DC-F1F3-8245-A184-09F44D97D6A9}" destId="{0D604A81-8AF0-0843-AB39-F88508F3C2F2}" srcOrd="1" destOrd="0" presId="urn:microsoft.com/office/officeart/2005/8/layout/process3"/>
    <dgm:cxn modelId="{7EE2CF39-FE25-2D4E-9693-ADFBD3FF6D40}" type="presOf" srcId="{B7FBAE75-9904-E642-82C5-47F63400386C}" destId="{601A2109-4AA4-3B47-AE0E-34DAA7A16FAF}" srcOrd="0" destOrd="0" presId="urn:microsoft.com/office/officeart/2005/8/layout/process3"/>
    <dgm:cxn modelId="{21C5163F-2198-E144-B372-1FB2DCA56329}" type="presOf" srcId="{8AC45582-82FB-C84E-9FB2-4EE8F8B569A6}" destId="{CD23971F-3F7C-F24F-A47D-BC963623F922}" srcOrd="1" destOrd="0" presId="urn:microsoft.com/office/officeart/2005/8/layout/process3"/>
    <dgm:cxn modelId="{5825CD40-EDA6-D24F-9235-2D5035C8A024}" type="presOf" srcId="{D70310DC-F1F3-8245-A184-09F44D97D6A9}" destId="{2015A148-92C4-9445-A151-0565DE3E9541}" srcOrd="0" destOrd="0" presId="urn:microsoft.com/office/officeart/2005/8/layout/process3"/>
    <dgm:cxn modelId="{0E3DB242-2694-3444-BCCA-BC7CDDB1A5FD}" type="presOf" srcId="{0A96CC9A-FEC9-4845-949B-320143695A96}" destId="{02474DF3-9A61-9042-B03E-DE4D2D0387EB}" srcOrd="1" destOrd="0" presId="urn:microsoft.com/office/officeart/2005/8/layout/process3"/>
    <dgm:cxn modelId="{BB14CF4F-A9DB-DC4C-8B30-7BB4BC04134B}" type="presOf" srcId="{0BBB03C7-9881-B54E-9C53-7532866BF0F6}" destId="{1DCEB906-CDB4-A74B-AB61-261E124042FD}" srcOrd="1" destOrd="0" presId="urn:microsoft.com/office/officeart/2005/8/layout/process3"/>
    <dgm:cxn modelId="{C6CA4452-309E-8749-8005-62AA9A3364BA}" type="presOf" srcId="{BF40EC69-02C0-6444-8454-1C81FE0C1D6C}" destId="{90B3DED9-C0B7-F443-85AD-D042DEED7863}" srcOrd="0" destOrd="0" presId="urn:microsoft.com/office/officeart/2005/8/layout/process3"/>
    <dgm:cxn modelId="{905BC254-712E-144F-8EE4-13F4E47AC53F}" type="presOf" srcId="{7999DD08-667F-7644-B449-1FAE54BD8614}" destId="{F3CA62C5-DFDD-314A-B013-E8561BE20907}" srcOrd="0" destOrd="0" presId="urn:microsoft.com/office/officeart/2005/8/layout/process3"/>
    <dgm:cxn modelId="{4364986A-24A2-C242-9C78-C2C2F68F4CF4}" type="presOf" srcId="{AFC542C0-E663-7242-B1E4-37FEBE0E96CF}" destId="{AF247557-8FF2-A54B-A61E-95C3F58B8100}" srcOrd="1" destOrd="0" presId="urn:microsoft.com/office/officeart/2005/8/layout/process3"/>
    <dgm:cxn modelId="{02986571-8967-1549-B91C-222CA14E6D96}" type="presOf" srcId="{89AF7FD9-9926-DD4B-945C-AC13846541E3}" destId="{F3CA62C5-DFDD-314A-B013-E8561BE20907}" srcOrd="0" destOrd="2" presId="urn:microsoft.com/office/officeart/2005/8/layout/process3"/>
    <dgm:cxn modelId="{36183573-05DC-3141-B1D5-7E48BDA90700}" srcId="{0A96CC9A-FEC9-4845-949B-320143695A96}" destId="{75583C4D-1B9F-B64F-922F-FF5A8527F9E4}" srcOrd="0" destOrd="0" parTransId="{304E6BA6-AA6C-1649-910F-8264DC11BBB2}" sibTransId="{E5F810FD-E33C-ED48-8DA6-CACFBDE93013}"/>
    <dgm:cxn modelId="{C6F68273-496C-7641-ABF4-556915A98371}" type="presOf" srcId="{0A96CC9A-FEC9-4845-949B-320143695A96}" destId="{76A64E6B-CCD4-5548-B293-68D4903956DA}" srcOrd="0" destOrd="0" presId="urn:microsoft.com/office/officeart/2005/8/layout/process3"/>
    <dgm:cxn modelId="{11813D7F-D4D7-5F49-8D3A-B505F3D1C907}" srcId="{8AC45582-82FB-C84E-9FB2-4EE8F8B569A6}" destId="{89AF7FD9-9926-DD4B-945C-AC13846541E3}" srcOrd="2" destOrd="0" parTransId="{AA7D779C-B9CB-5947-9814-D3C19EE6D1B6}" sibTransId="{00890568-A5EB-4B42-8053-ADA52B9AE7A8}"/>
    <dgm:cxn modelId="{0EFE8980-3D6D-984D-9576-99D1701EE608}" type="presOf" srcId="{AFC542C0-E663-7242-B1E4-37FEBE0E96CF}" destId="{6D8B5C5D-5C01-064A-9407-F4164C5F79FA}" srcOrd="0" destOrd="0" presId="urn:microsoft.com/office/officeart/2005/8/layout/process3"/>
    <dgm:cxn modelId="{BD73C892-BC5F-3A4B-8D4F-CFFFAD7E2FEE}" srcId="{BF40EC69-02C0-6444-8454-1C81FE0C1D6C}" destId="{B7FBAE75-9904-E642-82C5-47F63400386C}" srcOrd="3" destOrd="0" parTransId="{9B4A779A-C8AA-C040-A959-5F4858D461C7}" sibTransId="{865F15CF-B06C-A648-879C-CF0070D03BBC}"/>
    <dgm:cxn modelId="{6371A298-EB59-3D4D-B257-B0CC81F18EEC}" srcId="{BF40EC69-02C0-6444-8454-1C81FE0C1D6C}" destId="{0A96CC9A-FEC9-4845-949B-320143695A96}" srcOrd="4" destOrd="0" parTransId="{B8620A48-F474-0642-9B08-C9E864DF3655}" sibTransId="{058E6ED9-0DAE-DA44-97C5-2D986B55202B}"/>
    <dgm:cxn modelId="{F89F449A-0B9F-5F4A-9BA9-04BECA138F9B}" srcId="{BF40EC69-02C0-6444-8454-1C81FE0C1D6C}" destId="{CF2CFC48-15CB-214A-AD9E-5D41EC27CF59}" srcOrd="1" destOrd="0" parTransId="{D75A69DD-03D7-804E-B26B-3B9289D874B4}" sibTransId="{D70310DC-F1F3-8245-A184-09F44D97D6A9}"/>
    <dgm:cxn modelId="{2E3699A9-09B4-EA40-9F94-6FA1ADABCE3D}" srcId="{BF40EC69-02C0-6444-8454-1C81FE0C1D6C}" destId="{41E8BF9C-1477-6E45-9975-236AB49C4197}" srcOrd="0" destOrd="0" parTransId="{AFB9F76C-C29B-BB49-BEA3-8A75BD3A72B4}" sibTransId="{43138C4B-5BD9-9444-9AF5-7466BF71DE0C}"/>
    <dgm:cxn modelId="{47FEF0AE-96E6-2044-B8A3-9A2A6C340ACD}" type="presOf" srcId="{058E6ED9-0DAE-DA44-97C5-2D986B55202B}" destId="{748101EA-5ACA-F546-A337-8911507FD4FC}" srcOrd="1" destOrd="0" presId="urn:microsoft.com/office/officeart/2005/8/layout/process3"/>
    <dgm:cxn modelId="{A8EFCCB5-2B83-F84C-9769-8A29FCCF0C63}" srcId="{B7FBAE75-9904-E642-82C5-47F63400386C}" destId="{D3FBDE60-8DEB-AB4E-8BE2-49459AFD6642}" srcOrd="0" destOrd="0" parTransId="{2563E191-590B-9944-B768-F156B38DFC48}" sibTransId="{899A7CE6-8D4B-7F42-A771-61B88629B523}"/>
    <dgm:cxn modelId="{34974EB7-4901-7E4A-9F57-2D62B550B651}" type="presOf" srcId="{41E8BF9C-1477-6E45-9975-236AB49C4197}" destId="{75E473B0-25AF-D14A-9F66-827A95975FF0}" srcOrd="1" destOrd="0" presId="urn:microsoft.com/office/officeart/2005/8/layout/process3"/>
    <dgm:cxn modelId="{1B8D83C4-BA4D-774C-8998-E2A35B04AE44}" type="presOf" srcId="{43138C4B-5BD9-9444-9AF5-7466BF71DE0C}" destId="{16706B5C-07A9-B847-8EB4-F98C77E828EE}" srcOrd="1" destOrd="0" presId="urn:microsoft.com/office/officeart/2005/8/layout/process3"/>
    <dgm:cxn modelId="{883F2FC8-4FA5-8046-8CA5-9AF85950D2F2}" type="presOf" srcId="{CF2CFC48-15CB-214A-AD9E-5D41EC27CF59}" destId="{C7BA26DE-A597-0C47-A3F7-A87FA2664E73}" srcOrd="1" destOrd="0" presId="urn:microsoft.com/office/officeart/2005/8/layout/process3"/>
    <dgm:cxn modelId="{1ED6B7C9-5D7A-F642-869F-BB894A48246C}" srcId="{CF2CFC48-15CB-214A-AD9E-5D41EC27CF59}" destId="{B8BE2208-822E-B049-86E3-56F754D0A553}" srcOrd="0" destOrd="0" parTransId="{532AE597-D76A-7E43-9348-4614D4835B87}" sibTransId="{FB5B8AA8-A383-934A-AEA2-5A026D720DE4}"/>
    <dgm:cxn modelId="{8FF918CE-F1A8-474A-B2A4-614C4F4AE596}" srcId="{AFC542C0-E663-7242-B1E4-37FEBE0E96CF}" destId="{389435E8-77ED-D148-AFE1-7614C7C53CF9}" srcOrd="0" destOrd="0" parTransId="{EE7768EB-8CF5-3B44-BF1B-60A5FB0499C7}" sibTransId="{6B61DCFB-3EF2-CD49-A753-39A59075AA07}"/>
    <dgm:cxn modelId="{77229CDA-D6E2-EE4F-9389-818C9E70EED7}" type="presOf" srcId="{B7FBAE75-9904-E642-82C5-47F63400386C}" destId="{C7AD4524-332A-A048-B864-1F48C22D7906}" srcOrd="1" destOrd="0" presId="urn:microsoft.com/office/officeart/2005/8/layout/process3"/>
    <dgm:cxn modelId="{B449DBE9-D162-344F-B8F0-13314477D86C}" type="presOf" srcId="{0BBB03C7-9881-B54E-9C53-7532866BF0F6}" destId="{9F33C57D-C868-B143-B51D-0C4ACA7C18A2}" srcOrd="0" destOrd="0" presId="urn:microsoft.com/office/officeart/2005/8/layout/process3"/>
    <dgm:cxn modelId="{4DA059EB-53B4-1D46-920F-570B3A590ACA}" srcId="{8AC45582-82FB-C84E-9FB2-4EE8F8B569A6}" destId="{7999DD08-667F-7644-B449-1FAE54BD8614}" srcOrd="0" destOrd="0" parTransId="{6048DD3A-09E5-9C4C-AD08-ADD5B30ACF82}" sibTransId="{A96B3F4F-80F6-9E43-B3CF-9021898E4E4E}"/>
    <dgm:cxn modelId="{BAFD4EEC-07B9-1B43-9872-4C9FDB46DDDE}" srcId="{41E8BF9C-1477-6E45-9975-236AB49C4197}" destId="{553CFD1C-9B75-A94D-9B40-61E460592AA6}" srcOrd="0" destOrd="0" parTransId="{91B35CB1-8F6D-F441-A2C7-5EF8145A4D37}" sibTransId="{EE99F4B2-3963-924B-80FC-BB9D120BA5C0}"/>
    <dgm:cxn modelId="{B1731FF6-BA0A-D241-8423-B3800C6461FF}" srcId="{8AC45582-82FB-C84E-9FB2-4EE8F8B569A6}" destId="{8DBD5181-69CA-214B-904A-2BAA7566EABD}" srcOrd="1" destOrd="0" parTransId="{F04E25B3-6123-EC41-BD67-8092E3073BCB}" sibTransId="{22539A6F-F3AA-6649-95E1-C33C42CE4B8D}"/>
    <dgm:cxn modelId="{E4BE8CF6-6593-5548-971D-FFFA3E72A048}" type="presOf" srcId="{865F15CF-B06C-A648-879C-CF0070D03BBC}" destId="{31149259-01FA-6340-A58C-E7BE865F6EC1}" srcOrd="1" destOrd="0" presId="urn:microsoft.com/office/officeart/2005/8/layout/process3"/>
    <dgm:cxn modelId="{0A9B03F7-58ED-CB47-9B9C-D6888CD8E2F4}" type="presOf" srcId="{D3FBDE60-8DEB-AB4E-8BE2-49459AFD6642}" destId="{C0711206-CF85-B44E-9981-00E332FA6E72}" srcOrd="0" destOrd="0" presId="urn:microsoft.com/office/officeart/2005/8/layout/process3"/>
    <dgm:cxn modelId="{01AC98F9-FCE7-5843-B8C6-C91CD4061D01}" srcId="{BF40EC69-02C0-6444-8454-1C81FE0C1D6C}" destId="{8AC45582-82FB-C84E-9FB2-4EE8F8B569A6}" srcOrd="5" destOrd="0" parTransId="{0016C98D-D28C-6B4D-BD5F-89F17D9BFEF6}" sibTransId="{70A72DD7-3849-BB43-BED7-8E80720CF167}"/>
    <dgm:cxn modelId="{FBCDBEFA-58D0-C642-9DAD-DBE2CD9F8AC7}" type="presOf" srcId="{553CFD1C-9B75-A94D-9B40-61E460592AA6}" destId="{41CE5DF4-AF2E-C848-9CD4-DA40920AE42A}" srcOrd="0" destOrd="0" presId="urn:microsoft.com/office/officeart/2005/8/layout/process3"/>
    <dgm:cxn modelId="{90CA08FB-150F-2F4F-9D2F-78A9623D1546}" type="presOf" srcId="{B8BE2208-822E-B049-86E3-56F754D0A553}" destId="{9AA08461-A722-2349-87E8-AE9F8BB6FFF6}" srcOrd="0" destOrd="0" presId="urn:microsoft.com/office/officeart/2005/8/layout/process3"/>
    <dgm:cxn modelId="{BD0992B1-5EFB-1843-9A62-D896BB98BF9C}" type="presParOf" srcId="{90B3DED9-C0B7-F443-85AD-D042DEED7863}" destId="{BD7B4804-55D1-CB46-BB0E-E5631091E65A}" srcOrd="0" destOrd="0" presId="urn:microsoft.com/office/officeart/2005/8/layout/process3"/>
    <dgm:cxn modelId="{A5DA2413-7485-2845-8B83-2324954F1332}" type="presParOf" srcId="{BD7B4804-55D1-CB46-BB0E-E5631091E65A}" destId="{91A4C41E-76B0-C441-86F9-BF6AADD69F74}" srcOrd="0" destOrd="0" presId="urn:microsoft.com/office/officeart/2005/8/layout/process3"/>
    <dgm:cxn modelId="{8359DBEA-61F6-2E47-B544-9877C09D32C7}" type="presParOf" srcId="{BD7B4804-55D1-CB46-BB0E-E5631091E65A}" destId="{75E473B0-25AF-D14A-9F66-827A95975FF0}" srcOrd="1" destOrd="0" presId="urn:microsoft.com/office/officeart/2005/8/layout/process3"/>
    <dgm:cxn modelId="{978F3C4C-85FD-1A4C-AB99-800EF627BA71}" type="presParOf" srcId="{BD7B4804-55D1-CB46-BB0E-E5631091E65A}" destId="{41CE5DF4-AF2E-C848-9CD4-DA40920AE42A}" srcOrd="2" destOrd="0" presId="urn:microsoft.com/office/officeart/2005/8/layout/process3"/>
    <dgm:cxn modelId="{59847521-7381-9A48-BB01-006F6D6A0119}" type="presParOf" srcId="{90B3DED9-C0B7-F443-85AD-D042DEED7863}" destId="{49EC3FED-BCB0-8E41-93DF-76871728A910}" srcOrd="1" destOrd="0" presId="urn:microsoft.com/office/officeart/2005/8/layout/process3"/>
    <dgm:cxn modelId="{4A2B2482-EFCA-5C43-AA09-DC501D0AA739}" type="presParOf" srcId="{49EC3FED-BCB0-8E41-93DF-76871728A910}" destId="{16706B5C-07A9-B847-8EB4-F98C77E828EE}" srcOrd="0" destOrd="0" presId="urn:microsoft.com/office/officeart/2005/8/layout/process3"/>
    <dgm:cxn modelId="{B15B099A-4CBC-D244-8B73-F4BD9D0EC81A}" type="presParOf" srcId="{90B3DED9-C0B7-F443-85AD-D042DEED7863}" destId="{C421928F-F1A7-E54D-82C7-96A3CF950E20}" srcOrd="2" destOrd="0" presId="urn:microsoft.com/office/officeart/2005/8/layout/process3"/>
    <dgm:cxn modelId="{580437E0-D27D-B54A-8F7B-A6F5E5067A0E}" type="presParOf" srcId="{C421928F-F1A7-E54D-82C7-96A3CF950E20}" destId="{288EA1DD-CD72-E34E-9D9D-67F5E511B5C8}" srcOrd="0" destOrd="0" presId="urn:microsoft.com/office/officeart/2005/8/layout/process3"/>
    <dgm:cxn modelId="{0167ABFE-D3E0-424B-B6E6-55DAA84EB812}" type="presParOf" srcId="{C421928F-F1A7-E54D-82C7-96A3CF950E20}" destId="{C7BA26DE-A597-0C47-A3F7-A87FA2664E73}" srcOrd="1" destOrd="0" presId="urn:microsoft.com/office/officeart/2005/8/layout/process3"/>
    <dgm:cxn modelId="{42AFEB21-3BF4-E942-A0A6-31223B225038}" type="presParOf" srcId="{C421928F-F1A7-E54D-82C7-96A3CF950E20}" destId="{9AA08461-A722-2349-87E8-AE9F8BB6FFF6}" srcOrd="2" destOrd="0" presId="urn:microsoft.com/office/officeart/2005/8/layout/process3"/>
    <dgm:cxn modelId="{8F89E265-55BA-0946-8A82-BDE2F7FD0A1E}" type="presParOf" srcId="{90B3DED9-C0B7-F443-85AD-D042DEED7863}" destId="{2015A148-92C4-9445-A151-0565DE3E9541}" srcOrd="3" destOrd="0" presId="urn:microsoft.com/office/officeart/2005/8/layout/process3"/>
    <dgm:cxn modelId="{93C3AFAD-778F-8D4E-AD6C-04AD245BB820}" type="presParOf" srcId="{2015A148-92C4-9445-A151-0565DE3E9541}" destId="{0D604A81-8AF0-0843-AB39-F88508F3C2F2}" srcOrd="0" destOrd="0" presId="urn:microsoft.com/office/officeart/2005/8/layout/process3"/>
    <dgm:cxn modelId="{D57E734F-793A-5142-90E7-601F5BC77150}" type="presParOf" srcId="{90B3DED9-C0B7-F443-85AD-D042DEED7863}" destId="{0B59A10A-9AB5-1447-84B1-C906586D2EFE}" srcOrd="4" destOrd="0" presId="urn:microsoft.com/office/officeart/2005/8/layout/process3"/>
    <dgm:cxn modelId="{4CBF2E60-FCF7-A747-B7DD-F7426B9FBF55}" type="presParOf" srcId="{0B59A10A-9AB5-1447-84B1-C906586D2EFE}" destId="{6D8B5C5D-5C01-064A-9407-F4164C5F79FA}" srcOrd="0" destOrd="0" presId="urn:microsoft.com/office/officeart/2005/8/layout/process3"/>
    <dgm:cxn modelId="{6F35FE47-1018-8E4C-9C7D-DF11A44F4283}" type="presParOf" srcId="{0B59A10A-9AB5-1447-84B1-C906586D2EFE}" destId="{AF247557-8FF2-A54B-A61E-95C3F58B8100}" srcOrd="1" destOrd="0" presId="urn:microsoft.com/office/officeart/2005/8/layout/process3"/>
    <dgm:cxn modelId="{90145CF2-2243-B045-92EC-41EB865876C8}" type="presParOf" srcId="{0B59A10A-9AB5-1447-84B1-C906586D2EFE}" destId="{25D7FF76-57C0-7B4C-8B7E-1EA0AFC84E3D}" srcOrd="2" destOrd="0" presId="urn:microsoft.com/office/officeart/2005/8/layout/process3"/>
    <dgm:cxn modelId="{63EEDF50-DC09-2145-971A-42D1A362D951}" type="presParOf" srcId="{90B3DED9-C0B7-F443-85AD-D042DEED7863}" destId="{9F33C57D-C868-B143-B51D-0C4ACA7C18A2}" srcOrd="5" destOrd="0" presId="urn:microsoft.com/office/officeart/2005/8/layout/process3"/>
    <dgm:cxn modelId="{C6951DFA-5FE9-584A-9A48-1A24CDA84420}" type="presParOf" srcId="{9F33C57D-C868-B143-B51D-0C4ACA7C18A2}" destId="{1DCEB906-CDB4-A74B-AB61-261E124042FD}" srcOrd="0" destOrd="0" presId="urn:microsoft.com/office/officeart/2005/8/layout/process3"/>
    <dgm:cxn modelId="{912278FA-DF68-B04B-86B3-16C23787B2A5}" type="presParOf" srcId="{90B3DED9-C0B7-F443-85AD-D042DEED7863}" destId="{64AA4D5E-E1F2-0741-BE1A-36A9ED304C87}" srcOrd="6" destOrd="0" presId="urn:microsoft.com/office/officeart/2005/8/layout/process3"/>
    <dgm:cxn modelId="{7F49008C-1523-4F47-9FA7-0EA3EE46C387}" type="presParOf" srcId="{64AA4D5E-E1F2-0741-BE1A-36A9ED304C87}" destId="{601A2109-4AA4-3B47-AE0E-34DAA7A16FAF}" srcOrd="0" destOrd="0" presId="urn:microsoft.com/office/officeart/2005/8/layout/process3"/>
    <dgm:cxn modelId="{4BF3F73E-3CE0-E147-B36E-986E301B7F5E}" type="presParOf" srcId="{64AA4D5E-E1F2-0741-BE1A-36A9ED304C87}" destId="{C7AD4524-332A-A048-B864-1F48C22D7906}" srcOrd="1" destOrd="0" presId="urn:microsoft.com/office/officeart/2005/8/layout/process3"/>
    <dgm:cxn modelId="{3A4D1BD6-941C-A44D-8FB7-C4272BBD1DAB}" type="presParOf" srcId="{64AA4D5E-E1F2-0741-BE1A-36A9ED304C87}" destId="{C0711206-CF85-B44E-9981-00E332FA6E72}" srcOrd="2" destOrd="0" presId="urn:microsoft.com/office/officeart/2005/8/layout/process3"/>
    <dgm:cxn modelId="{3C548B1C-9569-3A4B-8BE4-863CFB079D45}" type="presParOf" srcId="{90B3DED9-C0B7-F443-85AD-D042DEED7863}" destId="{1622D117-F6A6-6D4A-B9C3-7E1404750ABA}" srcOrd="7" destOrd="0" presId="urn:microsoft.com/office/officeart/2005/8/layout/process3"/>
    <dgm:cxn modelId="{A5671E8F-C1EE-9947-9615-524DE8A79466}" type="presParOf" srcId="{1622D117-F6A6-6D4A-B9C3-7E1404750ABA}" destId="{31149259-01FA-6340-A58C-E7BE865F6EC1}" srcOrd="0" destOrd="0" presId="urn:microsoft.com/office/officeart/2005/8/layout/process3"/>
    <dgm:cxn modelId="{6A3B6BC1-5198-0F41-9452-B460DFD112F6}" type="presParOf" srcId="{90B3DED9-C0B7-F443-85AD-D042DEED7863}" destId="{1EC88844-26F6-0640-8A6E-2E23AF631066}" srcOrd="8" destOrd="0" presId="urn:microsoft.com/office/officeart/2005/8/layout/process3"/>
    <dgm:cxn modelId="{8C98E26D-3153-AE4E-B4D1-BB74282163A2}" type="presParOf" srcId="{1EC88844-26F6-0640-8A6E-2E23AF631066}" destId="{76A64E6B-CCD4-5548-B293-68D4903956DA}" srcOrd="0" destOrd="0" presId="urn:microsoft.com/office/officeart/2005/8/layout/process3"/>
    <dgm:cxn modelId="{07490C63-1C8E-F74C-ADE3-624873BE1D20}" type="presParOf" srcId="{1EC88844-26F6-0640-8A6E-2E23AF631066}" destId="{02474DF3-9A61-9042-B03E-DE4D2D0387EB}" srcOrd="1" destOrd="0" presId="urn:microsoft.com/office/officeart/2005/8/layout/process3"/>
    <dgm:cxn modelId="{122A7440-F02D-3C4A-B19F-353DB0C3A5A9}" type="presParOf" srcId="{1EC88844-26F6-0640-8A6E-2E23AF631066}" destId="{B47695E4-FFE8-4441-B6DA-D6AF11A50ACC}" srcOrd="2" destOrd="0" presId="urn:microsoft.com/office/officeart/2005/8/layout/process3"/>
    <dgm:cxn modelId="{6EDF39A4-40EE-C848-818D-56F109D48493}" type="presParOf" srcId="{90B3DED9-C0B7-F443-85AD-D042DEED7863}" destId="{052161B5-81E1-3A46-8F3F-7A2C72C20C24}" srcOrd="9" destOrd="0" presId="urn:microsoft.com/office/officeart/2005/8/layout/process3"/>
    <dgm:cxn modelId="{2F2E8005-A401-3F41-932A-19A0BDBCB4E8}" type="presParOf" srcId="{052161B5-81E1-3A46-8F3F-7A2C72C20C24}" destId="{748101EA-5ACA-F546-A337-8911507FD4FC}" srcOrd="0" destOrd="0" presId="urn:microsoft.com/office/officeart/2005/8/layout/process3"/>
    <dgm:cxn modelId="{002C7861-D240-454E-A888-6541DB070C83}" type="presParOf" srcId="{90B3DED9-C0B7-F443-85AD-D042DEED7863}" destId="{E3C35795-58A0-D041-96BF-E1DE940B854B}" srcOrd="10" destOrd="0" presId="urn:microsoft.com/office/officeart/2005/8/layout/process3"/>
    <dgm:cxn modelId="{855E883B-1896-5846-9FD5-536755E04836}" type="presParOf" srcId="{E3C35795-58A0-D041-96BF-E1DE940B854B}" destId="{5BC0C783-00DA-5F49-892E-6D7B908339DF}" srcOrd="0" destOrd="0" presId="urn:microsoft.com/office/officeart/2005/8/layout/process3"/>
    <dgm:cxn modelId="{893E381C-5414-484C-B1D6-4D3FDE203C72}" type="presParOf" srcId="{E3C35795-58A0-D041-96BF-E1DE940B854B}" destId="{CD23971F-3F7C-F24F-A47D-BC963623F922}" srcOrd="1" destOrd="0" presId="urn:microsoft.com/office/officeart/2005/8/layout/process3"/>
    <dgm:cxn modelId="{85082739-3E9A-8445-A33C-97BCBCD5F009}" type="presParOf" srcId="{E3C35795-58A0-D041-96BF-E1DE940B854B}" destId="{F3CA62C5-DFDD-314A-B013-E8561BE2090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473B0-25AF-D14A-9F66-827A95975FF0}">
      <dsp:nvSpPr>
        <dsp:cNvPr id="0" name=""/>
        <dsp:cNvSpPr/>
      </dsp:nvSpPr>
      <dsp:spPr>
        <a:xfrm>
          <a:off x="238564" y="1150092"/>
          <a:ext cx="2678343" cy="1438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171450" numCol="1" spcCol="1270" anchor="t" anchorCtr="0">
          <a:noAutofit/>
        </a:bodyPr>
        <a:lstStyle/>
        <a:p>
          <a:pPr marL="0" lvl="0" indent="0" algn="l" defTabSz="2000250">
            <a:lnSpc>
              <a:spcPct val="90000"/>
            </a:lnSpc>
            <a:spcBef>
              <a:spcPct val="0"/>
            </a:spcBef>
            <a:spcAft>
              <a:spcPct val="35000"/>
            </a:spcAft>
            <a:buNone/>
          </a:pPr>
          <a:r>
            <a:rPr lang="en-US" sz="4500" kern="1200" dirty="0"/>
            <a:t>1988</a:t>
          </a:r>
        </a:p>
      </dsp:txBody>
      <dsp:txXfrm>
        <a:off x="238564" y="1150092"/>
        <a:ext cx="2678343" cy="959146"/>
      </dsp:txXfrm>
    </dsp:sp>
    <dsp:sp modelId="{41CE5DF4-AF2E-C848-9CD4-DA40920AE42A}">
      <dsp:nvSpPr>
        <dsp:cNvPr id="0" name=""/>
        <dsp:cNvSpPr/>
      </dsp:nvSpPr>
      <dsp:spPr>
        <a:xfrm>
          <a:off x="946363" y="2417198"/>
          <a:ext cx="2254065" cy="30272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206248" rIns="206248"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“Idea model” for charter schools created </a:t>
          </a:r>
        </a:p>
      </dsp:txBody>
      <dsp:txXfrm>
        <a:off x="1012382" y="2483217"/>
        <a:ext cx="2122027" cy="2895165"/>
      </dsp:txXfrm>
    </dsp:sp>
    <dsp:sp modelId="{49EC3FED-BCB0-8E41-93DF-76871728A910}">
      <dsp:nvSpPr>
        <dsp:cNvPr id="0" name=""/>
        <dsp:cNvSpPr/>
      </dsp:nvSpPr>
      <dsp:spPr>
        <a:xfrm rot="2223462">
          <a:off x="3420973" y="2700152"/>
          <a:ext cx="1566806" cy="515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436602" y="2756697"/>
        <a:ext cx="1412040" cy="309532"/>
      </dsp:txXfrm>
    </dsp:sp>
    <dsp:sp modelId="{C7BA26DE-A597-0C47-A3F7-A87FA2664E73}">
      <dsp:nvSpPr>
        <dsp:cNvPr id="0" name=""/>
        <dsp:cNvSpPr/>
      </dsp:nvSpPr>
      <dsp:spPr>
        <a:xfrm>
          <a:off x="3901175" y="3890723"/>
          <a:ext cx="2625920" cy="14547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171450" numCol="1" spcCol="1270" anchor="t" anchorCtr="0">
          <a:noAutofit/>
        </a:bodyPr>
        <a:lstStyle/>
        <a:p>
          <a:pPr marL="0" lvl="0" indent="0" algn="l" defTabSz="2000250">
            <a:lnSpc>
              <a:spcPct val="90000"/>
            </a:lnSpc>
            <a:spcBef>
              <a:spcPct val="0"/>
            </a:spcBef>
            <a:spcAft>
              <a:spcPct val="35000"/>
            </a:spcAft>
            <a:buNone/>
          </a:pPr>
          <a:r>
            <a:rPr lang="en-US" sz="4500" kern="1200" dirty="0"/>
            <a:t>1991</a:t>
          </a:r>
        </a:p>
      </dsp:txBody>
      <dsp:txXfrm>
        <a:off x="3901175" y="3890723"/>
        <a:ext cx="2625920" cy="969822"/>
      </dsp:txXfrm>
    </dsp:sp>
    <dsp:sp modelId="{9AA08461-A722-2349-87E8-AE9F8BB6FFF6}">
      <dsp:nvSpPr>
        <dsp:cNvPr id="0" name=""/>
        <dsp:cNvSpPr/>
      </dsp:nvSpPr>
      <dsp:spPr>
        <a:xfrm>
          <a:off x="5012190" y="5047103"/>
          <a:ext cx="2490136" cy="31977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First charter law passed in MN</a:t>
          </a:r>
        </a:p>
      </dsp:txBody>
      <dsp:txXfrm>
        <a:off x="5085124" y="5120037"/>
        <a:ext cx="2344268" cy="3051851"/>
      </dsp:txXfrm>
    </dsp:sp>
    <dsp:sp modelId="{2015A148-92C4-9445-A151-0565DE3E9541}">
      <dsp:nvSpPr>
        <dsp:cNvPr id="0" name=""/>
        <dsp:cNvSpPr/>
      </dsp:nvSpPr>
      <dsp:spPr>
        <a:xfrm rot="19620388">
          <a:off x="5945499" y="2812529"/>
          <a:ext cx="1632652" cy="515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957978" y="2957844"/>
        <a:ext cx="1477886" cy="309532"/>
      </dsp:txXfrm>
    </dsp:sp>
    <dsp:sp modelId="{AF247557-8FF2-A54B-A61E-95C3F58B8100}">
      <dsp:nvSpPr>
        <dsp:cNvPr id="0" name=""/>
        <dsp:cNvSpPr/>
      </dsp:nvSpPr>
      <dsp:spPr>
        <a:xfrm>
          <a:off x="7879747" y="1188515"/>
          <a:ext cx="2908302" cy="1537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171450" numCol="1" spcCol="1270" anchor="t" anchorCtr="0">
          <a:noAutofit/>
        </a:bodyPr>
        <a:lstStyle/>
        <a:p>
          <a:pPr marL="0" lvl="0" indent="0" algn="l" defTabSz="2000250">
            <a:lnSpc>
              <a:spcPct val="90000"/>
            </a:lnSpc>
            <a:spcBef>
              <a:spcPct val="0"/>
            </a:spcBef>
            <a:spcAft>
              <a:spcPct val="35000"/>
            </a:spcAft>
            <a:buNone/>
          </a:pPr>
          <a:r>
            <a:rPr lang="en-US" sz="4500" kern="1200" dirty="0"/>
            <a:t>1993</a:t>
          </a:r>
        </a:p>
      </dsp:txBody>
      <dsp:txXfrm>
        <a:off x="7879747" y="1188515"/>
        <a:ext cx="2908302" cy="1024752"/>
      </dsp:txXfrm>
    </dsp:sp>
    <dsp:sp modelId="{25D7FF76-57C0-7B4C-8B7E-1EA0AFC84E3D}">
      <dsp:nvSpPr>
        <dsp:cNvPr id="0" name=""/>
        <dsp:cNvSpPr/>
      </dsp:nvSpPr>
      <dsp:spPr>
        <a:xfrm>
          <a:off x="8807828" y="2280944"/>
          <a:ext cx="2399815" cy="3136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Colorado charter law passed</a:t>
          </a:r>
        </a:p>
      </dsp:txBody>
      <dsp:txXfrm>
        <a:off x="8878116" y="2351232"/>
        <a:ext cx="2259239" cy="2995642"/>
      </dsp:txXfrm>
    </dsp:sp>
    <dsp:sp modelId="{9F33C57D-C868-B143-B51D-0C4ACA7C18A2}">
      <dsp:nvSpPr>
        <dsp:cNvPr id="0" name=""/>
        <dsp:cNvSpPr/>
      </dsp:nvSpPr>
      <dsp:spPr>
        <a:xfrm rot="2344941">
          <a:off x="11413843" y="2568458"/>
          <a:ext cx="1763433" cy="515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1431158" y="2622850"/>
        <a:ext cx="1608667" cy="309532"/>
      </dsp:txXfrm>
    </dsp:sp>
    <dsp:sp modelId="{C7AD4524-332A-A048-B864-1F48C22D7906}">
      <dsp:nvSpPr>
        <dsp:cNvPr id="0" name=""/>
        <dsp:cNvSpPr/>
      </dsp:nvSpPr>
      <dsp:spPr>
        <a:xfrm>
          <a:off x="11623729" y="4310878"/>
          <a:ext cx="3033393" cy="14446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171450" numCol="1" spcCol="1270" anchor="t" anchorCtr="0">
          <a:noAutofit/>
        </a:bodyPr>
        <a:lstStyle/>
        <a:p>
          <a:pPr marL="0" lvl="0" indent="0" algn="l" defTabSz="2000250">
            <a:lnSpc>
              <a:spcPct val="90000"/>
            </a:lnSpc>
            <a:spcBef>
              <a:spcPct val="0"/>
            </a:spcBef>
            <a:spcAft>
              <a:spcPct val="35000"/>
            </a:spcAft>
            <a:buNone/>
          </a:pPr>
          <a:r>
            <a:rPr lang="en-US" sz="4500" kern="1200" dirty="0"/>
            <a:t>2004</a:t>
          </a:r>
        </a:p>
      </dsp:txBody>
      <dsp:txXfrm>
        <a:off x="11623729" y="4310878"/>
        <a:ext cx="3033393" cy="963096"/>
      </dsp:txXfrm>
    </dsp:sp>
    <dsp:sp modelId="{C0711206-CF85-B44E-9981-00E332FA6E72}">
      <dsp:nvSpPr>
        <dsp:cNvPr id="0" name=""/>
        <dsp:cNvSpPr/>
      </dsp:nvSpPr>
      <dsp:spPr>
        <a:xfrm>
          <a:off x="12600048" y="5358837"/>
          <a:ext cx="2981716" cy="33948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The Colorado Charter School Institute (CSI) is created</a:t>
          </a:r>
        </a:p>
      </dsp:txBody>
      <dsp:txXfrm>
        <a:off x="12687379" y="5446168"/>
        <a:ext cx="2807054" cy="3220169"/>
      </dsp:txXfrm>
    </dsp:sp>
    <dsp:sp modelId="{1622D117-F6A6-6D4A-B9C3-7E1404750ABA}">
      <dsp:nvSpPr>
        <dsp:cNvPr id="0" name=""/>
        <dsp:cNvSpPr/>
      </dsp:nvSpPr>
      <dsp:spPr>
        <a:xfrm rot="19019999">
          <a:off x="13181942" y="2490250"/>
          <a:ext cx="1787109" cy="515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3202731" y="2646202"/>
        <a:ext cx="1632343" cy="309532"/>
      </dsp:txXfrm>
    </dsp:sp>
    <dsp:sp modelId="{02474DF3-9A61-9042-B03E-DE4D2D0387EB}">
      <dsp:nvSpPr>
        <dsp:cNvPr id="0" name=""/>
        <dsp:cNvSpPr/>
      </dsp:nvSpPr>
      <dsp:spPr>
        <a:xfrm>
          <a:off x="15113529" y="1190906"/>
          <a:ext cx="2898397" cy="12305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171450" numCol="1" spcCol="1270" anchor="t" anchorCtr="0">
          <a:noAutofit/>
        </a:bodyPr>
        <a:lstStyle/>
        <a:p>
          <a:pPr marL="0" lvl="0" indent="0" algn="l" defTabSz="2000250">
            <a:lnSpc>
              <a:spcPct val="90000"/>
            </a:lnSpc>
            <a:spcBef>
              <a:spcPct val="0"/>
            </a:spcBef>
            <a:spcAft>
              <a:spcPct val="35000"/>
            </a:spcAft>
            <a:buNone/>
          </a:pPr>
          <a:r>
            <a:rPr lang="en-US" sz="4500" kern="1200" dirty="0"/>
            <a:t>2009</a:t>
          </a:r>
        </a:p>
      </dsp:txBody>
      <dsp:txXfrm>
        <a:off x="15113529" y="1190906"/>
        <a:ext cx="2898397" cy="820336"/>
      </dsp:txXfrm>
    </dsp:sp>
    <dsp:sp modelId="{B47695E4-FFE8-4441-B6DA-D6AF11A50ACC}">
      <dsp:nvSpPr>
        <dsp:cNvPr id="0" name=""/>
        <dsp:cNvSpPr/>
      </dsp:nvSpPr>
      <dsp:spPr>
        <a:xfrm>
          <a:off x="15885801" y="2281188"/>
          <a:ext cx="2427850" cy="3136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Education Account-ability Act Passed</a:t>
          </a:r>
        </a:p>
      </dsp:txBody>
      <dsp:txXfrm>
        <a:off x="15956910" y="2352297"/>
        <a:ext cx="2285632" cy="2994000"/>
      </dsp:txXfrm>
    </dsp:sp>
    <dsp:sp modelId="{052161B5-81E1-3A46-8F3F-7A2C72C20C24}">
      <dsp:nvSpPr>
        <dsp:cNvPr id="0" name=""/>
        <dsp:cNvSpPr/>
      </dsp:nvSpPr>
      <dsp:spPr>
        <a:xfrm rot="1205588">
          <a:off x="18352594" y="2229811"/>
          <a:ext cx="1238523" cy="515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8357304" y="2306403"/>
        <a:ext cx="1083757" cy="309532"/>
      </dsp:txXfrm>
    </dsp:sp>
    <dsp:sp modelId="{CD23971F-3F7C-F24F-A47D-BC963623F922}">
      <dsp:nvSpPr>
        <dsp:cNvPr id="0" name=""/>
        <dsp:cNvSpPr/>
      </dsp:nvSpPr>
      <dsp:spPr>
        <a:xfrm>
          <a:off x="19640994" y="2814057"/>
          <a:ext cx="2600868" cy="1166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02870" numCol="1" spcCol="1270" anchor="t" anchorCtr="0">
          <a:noAutofit/>
        </a:bodyPr>
        <a:lstStyle/>
        <a:p>
          <a:pPr marL="0" lvl="0" indent="0" algn="l" defTabSz="1200150">
            <a:lnSpc>
              <a:spcPct val="90000"/>
            </a:lnSpc>
            <a:spcBef>
              <a:spcPct val="0"/>
            </a:spcBef>
            <a:spcAft>
              <a:spcPct val="35000"/>
            </a:spcAft>
            <a:buNone/>
          </a:pPr>
          <a:r>
            <a:rPr lang="en-US" sz="2700" kern="1200" dirty="0"/>
            <a:t>Ongoing</a:t>
          </a:r>
        </a:p>
      </dsp:txBody>
      <dsp:txXfrm>
        <a:off x="19640994" y="2814057"/>
        <a:ext cx="2600868" cy="777600"/>
      </dsp:txXfrm>
    </dsp:sp>
    <dsp:sp modelId="{F3CA62C5-DFDD-314A-B013-E8561BE20907}">
      <dsp:nvSpPr>
        <dsp:cNvPr id="0" name=""/>
        <dsp:cNvSpPr/>
      </dsp:nvSpPr>
      <dsp:spPr>
        <a:xfrm>
          <a:off x="20118367" y="3591657"/>
          <a:ext cx="2494923" cy="31362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READ Act</a:t>
          </a:r>
        </a:p>
        <a:p>
          <a:pPr marL="228600" lvl="1" indent="-228600" algn="l" defTabSz="1200150">
            <a:lnSpc>
              <a:spcPct val="90000"/>
            </a:lnSpc>
            <a:spcBef>
              <a:spcPct val="0"/>
            </a:spcBef>
            <a:spcAft>
              <a:spcPct val="15000"/>
            </a:spcAft>
            <a:buChar char="•"/>
          </a:pPr>
          <a:r>
            <a:rPr lang="en-US" sz="2700" kern="1200" dirty="0"/>
            <a:t>BEST Grant Program</a:t>
          </a:r>
        </a:p>
        <a:p>
          <a:pPr marL="228600" lvl="1" indent="-228600" algn="l" defTabSz="1200150">
            <a:lnSpc>
              <a:spcPct val="90000"/>
            </a:lnSpc>
            <a:spcBef>
              <a:spcPct val="0"/>
            </a:spcBef>
            <a:spcAft>
              <a:spcPct val="15000"/>
            </a:spcAft>
            <a:buChar char="•"/>
          </a:pPr>
          <a:r>
            <a:rPr lang="en-US" sz="2700" kern="1200" dirty="0"/>
            <a:t>Full Day K</a:t>
          </a:r>
        </a:p>
      </dsp:txBody>
      <dsp:txXfrm>
        <a:off x="20191441" y="3664731"/>
        <a:ext cx="2348775" cy="29900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effectLst/>
                <a:latin typeface="+mn-lt"/>
                <a:ea typeface="+mn-ea"/>
                <a:cs typeface="+mn-cs"/>
              </a:rPr>
              <a:t>50-minute session</a:t>
            </a:r>
          </a:p>
          <a:p>
            <a:endParaRPr lang="en-US" dirty="0"/>
          </a:p>
          <a:p>
            <a:r>
              <a:rPr lang="en-US" dirty="0"/>
              <a:t>Welcome and overview of Bootcamp</a:t>
            </a:r>
          </a:p>
          <a:p>
            <a:r>
              <a:rPr lang="en-US" sz="2400" b="0" i="0" kern="1200" dirty="0">
                <a:solidFill>
                  <a:schemeClr val="tx1"/>
                </a:solidFill>
                <a:effectLst/>
                <a:latin typeface="+mn-lt"/>
                <a:ea typeface="+mn-ea"/>
                <a:cs typeface="+mn-cs"/>
              </a:rPr>
              <a:t>•Alex: Framing &amp; Welcome (3mn)</a:t>
            </a:r>
          </a:p>
          <a:p>
            <a:r>
              <a:rPr lang="en-US" sz="2400" b="0" i="0" kern="1200" dirty="0">
                <a:solidFill>
                  <a:schemeClr val="tx1"/>
                </a:solidFill>
                <a:effectLst/>
                <a:latin typeface="+mn-lt"/>
                <a:ea typeface="+mn-ea"/>
                <a:cs typeface="+mn-cs"/>
              </a:rPr>
              <a:t>•Robin: Additional framing (2mn), start introductions of WestEd team (30 seconds each)</a:t>
            </a:r>
          </a:p>
          <a:p>
            <a:r>
              <a:rPr lang="en-US" sz="2400" b="0" i="0" kern="1200" dirty="0">
                <a:solidFill>
                  <a:schemeClr val="tx1"/>
                </a:solidFill>
                <a:effectLst/>
                <a:latin typeface="+mn-lt"/>
                <a:ea typeface="+mn-ea"/>
                <a:cs typeface="+mn-cs"/>
              </a:rPr>
              <a:t>•Kelly: Talk through getting settled, logistics, resource folder, quick whip around of name/district (5mn)</a:t>
            </a:r>
          </a:p>
          <a:p>
            <a:endParaRPr lang="en-US" sz="2400" b="0" i="0" kern="1200" dirty="0">
              <a:solidFill>
                <a:schemeClr val="tx1"/>
              </a:solidFill>
              <a:effectLst/>
              <a:latin typeface="+mn-lt"/>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(CHAT: Introduce yourself in the chat! What is your name, what district/authorizer you represent, and how many years have you been in authorizing work?)</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also be helpful to see how Colorado compares to other states in the nation when it comes to the total enrollment of students in the charter sector. Based on 2017 enrollment data, Colorado has roughly 13% of the total student population enrolled in public charter schools, which puts it at the higher end compared to other states. As of 2019, this rate was at 13.5% based on the CDE 2019 Triennial Report. </a:t>
            </a:r>
          </a:p>
          <a:p>
            <a:endParaRPr lang="en-US" dirty="0"/>
          </a:p>
          <a:p>
            <a:r>
              <a:rPr lang="en-US" dirty="0"/>
              <a:t>(CHAT: </a:t>
            </a:r>
            <a:r>
              <a:rPr lang="en-US" sz="2400" kern="1200" dirty="0">
                <a:solidFill>
                  <a:schemeClr val="tx1"/>
                </a:solidFill>
                <a:effectLst/>
                <a:latin typeface="+mn-lt"/>
                <a:ea typeface="+mn-ea"/>
                <a:cs typeface="+mn-cs"/>
              </a:rPr>
              <a:t>What stands out to you about the enrollment of students in Colorado charters compared to other states?)</a:t>
            </a:r>
            <a:endParaRPr lang="en-US" dirty="0"/>
          </a:p>
          <a:p>
            <a:endParaRPr lang="en-US" dirty="0"/>
          </a:p>
          <a:p>
            <a:r>
              <a:rPr lang="en-US" dirty="0"/>
              <a:t>Source: https://</a:t>
            </a:r>
            <a:r>
              <a:rPr lang="en-US" dirty="0" err="1"/>
              <a:t>nces.ed.gov</a:t>
            </a:r>
            <a:r>
              <a:rPr lang="en-US" dirty="0"/>
              <a:t>/</a:t>
            </a:r>
            <a:r>
              <a:rPr lang="en-US" dirty="0" err="1"/>
              <a:t>fastfacts</a:t>
            </a:r>
            <a:r>
              <a:rPr lang="en-US" dirty="0"/>
              <a:t>/</a:t>
            </a:r>
            <a:r>
              <a:rPr lang="en-US" dirty="0" err="1"/>
              <a:t>display.asp?id</a:t>
            </a:r>
            <a:r>
              <a:rPr lang="en-US" dirty="0"/>
              <a:t>=30</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3497304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interesting to look at the enrollment of students in the charter sector in Colorado based on racial and ethnic minority enrollment. This graph here shows the blue line, which is the charter sector, has increased the percentage of racial and ethnic minorities from 2010 to 2019, even more so than the traditional public-school sector. </a:t>
            </a:r>
          </a:p>
          <a:p>
            <a:endParaRPr lang="en-US" dirty="0"/>
          </a:p>
          <a:p>
            <a:r>
              <a:rPr lang="en-US" dirty="0"/>
              <a:t>Source: CDE 2019 Triennial Report </a:t>
            </a:r>
          </a:p>
          <a:p>
            <a:r>
              <a:rPr lang="en-US" dirty="0"/>
              <a:t>https://</a:t>
            </a:r>
            <a:r>
              <a:rPr lang="en-US" dirty="0" err="1"/>
              <a:t>www.cde.state.co.us</a:t>
            </a:r>
            <a:r>
              <a:rPr lang="en-US" dirty="0"/>
              <a:t>/</a:t>
            </a:r>
            <a:r>
              <a:rPr lang="en-US" dirty="0" err="1"/>
              <a:t>cdechart</a:t>
            </a:r>
            <a:r>
              <a:rPr lang="en-US" dirty="0"/>
              <a:t>/2019charterschooltriennialreport</a:t>
            </a: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1963835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Let’s also take a look at the enrollment of students with disabilities in the charter sector in Colorado. This graph here compares the charter sector, represented by the blue line, to traditional public schools, represented by the orange line.  In 2010, charters enrolled 6.4% students with identified disabilities, compared to 7.2% in 2019. This is a slightly lower increase compared to non-charters, who have gone from enrolling 9.8% students with disabilities in 2010 to 11.9% in 2019. This gap in Colorado between enrollment of students with disabilities in charters is the lowest in the nation, and the gap between traditional public schools and charters is among the bottom three biggest gaps in the nation. </a:t>
            </a:r>
          </a:p>
          <a:p>
            <a:endParaRPr lang="en-US" dirty="0"/>
          </a:p>
          <a:p>
            <a:r>
              <a:rPr lang="en-US" dirty="0"/>
              <a:t>Source: CDE 2019 Triennial Report </a:t>
            </a:r>
          </a:p>
          <a:p>
            <a:r>
              <a:rPr lang="en-US" dirty="0"/>
              <a:t>https://</a:t>
            </a:r>
            <a:r>
              <a:rPr lang="en-US" dirty="0" err="1"/>
              <a:t>www.cde.state.co.us</a:t>
            </a:r>
            <a:r>
              <a:rPr lang="en-US" dirty="0"/>
              <a:t>/</a:t>
            </a:r>
            <a:r>
              <a:rPr lang="en-US" dirty="0" err="1"/>
              <a:t>cdechart</a:t>
            </a:r>
            <a:r>
              <a:rPr lang="en-US" dirty="0"/>
              <a:t>/2019charterschooltriennialreport</a:t>
            </a: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208422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this shows the academic performance of charter schools in Colorado, based on the state’s school performance framework. In 2018, about 72% of all charter schools earned the highest ranking on the SPF, which is performance. About 4% were in the bottom bracket of the SPF, turnaround. When looking at all schools in Colorado, 69% of schools earned the highest rating of performance in 2018-19. </a:t>
            </a:r>
          </a:p>
          <a:p>
            <a:endParaRPr lang="en-US" dirty="0"/>
          </a:p>
          <a:p>
            <a:r>
              <a:rPr lang="en-US" dirty="0"/>
              <a:t>Source: CDE 2019 Triennial Report </a:t>
            </a:r>
          </a:p>
          <a:p>
            <a:r>
              <a:rPr lang="en-US" dirty="0"/>
              <a:t>https://</a:t>
            </a:r>
            <a:r>
              <a:rPr lang="en-US" dirty="0" err="1"/>
              <a:t>www.cde.state.co.us</a:t>
            </a:r>
            <a:r>
              <a:rPr lang="en-US" dirty="0"/>
              <a:t>/</a:t>
            </a:r>
            <a:r>
              <a:rPr lang="en-US" dirty="0" err="1"/>
              <a:t>cdechart</a:t>
            </a:r>
            <a:r>
              <a:rPr lang="en-US" dirty="0"/>
              <a:t>/2019charterschooltriennialreport</a:t>
            </a: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954929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full list of terms and acronyms that we will use throughout Bootcamp is provided in a handout, however, here is a list of some common terms we will be using in this presentation. </a:t>
            </a:r>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1788034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Within this section, we will take a closer look at statute in Colorado that impacts authorizing work. For each of these main topics covered, we will go into detail later in Bootcamp and provide more information as well as additional resources.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197481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Let’s start by looking at a few questions to see what you already know about Colorado charter law. We’ll revisit this again at the end of the presentation and reveal all answers. </a:t>
            </a:r>
          </a:p>
          <a:p>
            <a:r>
              <a:rPr lang="en-US" sz="2400" kern="1200" dirty="0">
                <a:solidFill>
                  <a:schemeClr val="tx1"/>
                </a:solidFill>
                <a:effectLst/>
                <a:latin typeface="+mn-lt"/>
                <a:ea typeface="+mn-ea"/>
                <a:cs typeface="+mn-cs"/>
              </a:rPr>
              <a:t>I’ll now turn it over to my colleague Lauren, who will walk us through sections of statute. </a:t>
            </a:r>
          </a:p>
          <a:p>
            <a:r>
              <a:rPr lang="en-US" dirty="0"/>
              <a:t> </a:t>
            </a:r>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(LAUNCH POLL)</a:t>
            </a: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19455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Colorado Charter Schools Act</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Today we are going to start by looking at the Colorado Charters Schools Act, which is Article 30.5 of Title 22. As an authorizer, the Charter Schools Act contains detailed information to guide you in your work. We’ve organized this presentation by looking at some of the main topics of authorizing and looking at what it states in statute for each of these topics. This presentation should help to serve as a reference for you to go back to, but by no means do we intend for you to memorize everything we go over today.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For some background, the Colorado Charter Schools Act is what has established charter schools in the state.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In Colorado, the purpose of charter schools is to improve pupil learning by creating high-performing schools that will specifically serve students who have been identified as academically low achieving.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The intent of the law states that charters should encourage diverse approaches to learning and be incubators of trying new and innovative ideas in education. </a:t>
            </a:r>
            <a:r>
              <a:rPr lang="en-US" sz="60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297454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2400" kern="1200" dirty="0">
                <a:solidFill>
                  <a:schemeClr val="tx1"/>
                </a:solidFill>
                <a:effectLst/>
                <a:latin typeface="+mn-lt"/>
                <a:ea typeface="+mn-ea"/>
                <a:cs typeface="+mn-cs"/>
              </a:rPr>
              <a:t>In addition, the laws states that the purpose of charter schools is to—</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promote the longitudinal analysis of student progress,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create new employment options,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provide parents and students with expanded choice, and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hold charters accountable for performance. </a:t>
            </a:r>
            <a:endParaRPr lang="en-US" sz="6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283855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Application Review Process</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Bootcamp is focused on going over legal requirements as well as best practices when it comes to authorizing charter schools in Colorado.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It’s important to note that in Colorado, either a district or the Charter School Institute (CSI) can authorize charter schools.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We will talk a bit more later in the session about why a district or a school would want to be authorized by CSI, however, this session focuses on the legal requirements for district authorizers.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We will continue to point out some differences between district authorizers and CSI, and will be using many of their materials, as they are one of the models of what it means to be a high-quality authorizer in Colorado.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102602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 for day </a:t>
            </a:r>
          </a:p>
          <a:p>
            <a:endParaRPr lang="en-US" dirty="0"/>
          </a:p>
          <a:p>
            <a:r>
              <a:rPr lang="en-US" dirty="0"/>
              <a:t>(CHAT: Here is a link to all resources that will be used today)</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1442990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sng" dirty="0"/>
              <a:t>Topic 1: Charter Application</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Let’s begin by looking at what the law states around the charter application process. Statute includes a list of information that must be included in the charter application for every district or state authorizer. Items such as asking an applicant to state their mission and vision of the school, the goals around student academic performance, description of their academic program and operational plan, as well as plans for community involvement must be asked. There is also a requirement that schools speak to their plans for how they will service students with special needs.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CACSA has created a model application based on these requirements, which we will look at in detail in an upcoming session of Bootcamp.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Colorado law also includes information on the submission process for charter applications. In general, the law states that a timeline must be established by the authorizer that includes a deadline for applications that is sometime between August 1st and October 1st.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Once an application is received, authorizers have 15 days to review the application to see if it meets the minimum requirements. If the application has missing information, applicants then have another 15 days to make any corrections before it is reviewed. An application then goes through a formal review process, which we will talk about on the next slide before it goes to a final vote with the local district board. This vote must occur within 90 days of application submission. An authorizer is not allowed to charge an application fee during this process. </a:t>
            </a:r>
            <a:endParaRPr lang="en-US" dirty="0"/>
          </a:p>
          <a:p>
            <a:r>
              <a:rPr lang="en-US" dirty="0"/>
              <a:t>(POLL: Based on your knowledge, does your district have an 18-month waiver for the application process? (Yes/No))</a:t>
            </a:r>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a:p>
        </p:txBody>
      </p:sp>
    </p:spTree>
    <p:extLst>
      <p:ext uri="{BB962C8B-B14F-4D97-AF65-F5344CB8AC3E}">
        <p14:creationId xmlns:p14="http://schemas.microsoft.com/office/powerpoint/2010/main" val="644429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u="sng" kern="1200" dirty="0">
                <a:solidFill>
                  <a:schemeClr val="tx1"/>
                </a:solidFill>
                <a:effectLst/>
                <a:latin typeface="+mn-lt"/>
                <a:ea typeface="+mn-ea"/>
                <a:cs typeface="+mn-cs"/>
              </a:rPr>
              <a:t>Topic: Denials and Appeals</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Let’s look at what occurs during this 90-day review period. Law states that authorizers must conduct a rigorous review of each application and does include a list of minimum requirements for all applications, which we looked at on the application slide. However, there are no specific approval criteria listed in law.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Within the review process, there is a requirement that all applications are reviewed by the District Accountability Committee (or DAC).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This committee needs to be made up of at least one parent or guardian who has a child that attends a charter school as well as an individual that has knowledge or a background in charter schools.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Many authorizers will also conduct an interview with each applicant before this hearing, which you will hear referenced as a capacity interview, although this is not a requirement in law.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After the DAC reviews the application and the authorizer has formed a recommendation on the application, a public hearing must be held where a denial or approval decision is made. Any denial reasons must be in writing.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If an application is approved, the next step in the process is creating a contract, or charter. The school’s contract must be agreed upon no later than 90 days after the local board vote.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The law does not cap charter school growth, meaning an application cannot be denied based on the number of charters already in existence. </a:t>
            </a:r>
            <a:endParaRPr lang="en-US" sz="6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21</a:t>
            </a:fld>
            <a:endParaRPr lang="en-US"/>
          </a:p>
        </p:txBody>
      </p:sp>
    </p:spTree>
    <p:extLst>
      <p:ext uri="{BB962C8B-B14F-4D97-AF65-F5344CB8AC3E}">
        <p14:creationId xmlns:p14="http://schemas.microsoft.com/office/powerpoint/2010/main" val="3186881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Appeals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Statute outlines specific timelines for the appeals process.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If an application is denied, this information must be given to CDE within 15 days of the denial.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Applicants have the right to appeal any denial decision to the State Board of Education.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22</a:t>
            </a:fld>
            <a:endParaRPr lang="en-US"/>
          </a:p>
        </p:txBody>
      </p:sp>
    </p:spTree>
    <p:extLst>
      <p:ext uri="{BB962C8B-B14F-4D97-AF65-F5344CB8AC3E}">
        <p14:creationId xmlns:p14="http://schemas.microsoft.com/office/powerpoint/2010/main" val="2703020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Topic: Charter Contract </a:t>
            </a:r>
            <a:endParaRPr lang="en-US" dirty="0"/>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we stated, all approved applications must then have a contract completed within 90 days of the approval.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original application submitted to the authorizer must be the basis for this contract.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law requires that new charter contracts must be for terms that are at least 4 years for district authorizers.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This contract also includes a list of automatic waivers to the state statute that are written into law and should include any additional waivers that will be requested to CDE. </a:t>
            </a:r>
            <a:endParaRPr lang="en-US" dirty="0"/>
          </a:p>
          <a:p>
            <a:r>
              <a:rPr lang="en-US" dirty="0"/>
              <a:t>(POLL: Is the following included as an automatic waiver to statute for charters in Colorado? 22-32-126, C.R.S. Employment and authority of principals (</a:t>
            </a:r>
            <a:r>
              <a:rPr lang="en-US" b="1" dirty="0"/>
              <a:t>Yes/</a:t>
            </a:r>
            <a:r>
              <a:rPr lang="en-US" dirty="0"/>
              <a:t>No)</a:t>
            </a:r>
          </a:p>
        </p:txBody>
      </p:sp>
      <p:sp>
        <p:nvSpPr>
          <p:cNvPr id="4" name="Slide Number Placeholder 3"/>
          <p:cNvSpPr>
            <a:spLocks noGrp="1"/>
          </p:cNvSpPr>
          <p:nvPr>
            <p:ph type="sldNum" sz="quarter" idx="5"/>
          </p:nvPr>
        </p:nvSpPr>
        <p:spPr/>
        <p:txBody>
          <a:bodyPr/>
          <a:lstStyle/>
          <a:p>
            <a:fld id="{5F085DC6-3276-7043-866B-AAE2820669F7}" type="slidenum">
              <a:rPr lang="en-US" smtClean="0"/>
              <a:t>23</a:t>
            </a:fld>
            <a:endParaRPr lang="en-US"/>
          </a:p>
        </p:txBody>
      </p:sp>
    </p:spTree>
    <p:extLst>
      <p:ext uri="{BB962C8B-B14F-4D97-AF65-F5344CB8AC3E}">
        <p14:creationId xmlns:p14="http://schemas.microsoft.com/office/powerpoint/2010/main" val="3018734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Topic: Ongoing Oversight &amp; Evaluation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are legally required to annually review all charter schools in their portfolio and provide feedback to the school based on this review.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This review must include looking at the school’s progress in meeting the objectives set out in their charter contract as well as reviewing the most recent financial audit.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Additionally, information that is gathered in these annual reviews must be used in the renewal process when the school’s contract is at its term.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further oversight requirements if a charter is on the state’s accountability clock, which we will discuss in more detail later.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If a school has been identified by the state’s accountability system as low-performing, the school must present a summary of the changes they are making to improve student performance as well as any progress made and present this to their authorizer. </a:t>
            </a:r>
            <a:endParaRPr lang="en-US" u="sng" dirty="0"/>
          </a:p>
        </p:txBody>
      </p:sp>
      <p:sp>
        <p:nvSpPr>
          <p:cNvPr id="4" name="Slide Number Placeholder 3"/>
          <p:cNvSpPr>
            <a:spLocks noGrp="1"/>
          </p:cNvSpPr>
          <p:nvPr>
            <p:ph type="sldNum" sz="quarter" idx="5"/>
          </p:nvPr>
        </p:nvSpPr>
        <p:spPr/>
        <p:txBody>
          <a:bodyPr/>
          <a:lstStyle/>
          <a:p>
            <a:fld id="{5F085DC6-3276-7043-866B-AAE2820669F7}" type="slidenum">
              <a:rPr lang="en-US" smtClean="0"/>
              <a:t>24</a:t>
            </a:fld>
            <a:endParaRPr lang="en-US"/>
          </a:p>
        </p:txBody>
      </p:sp>
    </p:spTree>
    <p:extLst>
      <p:ext uri="{BB962C8B-B14F-4D97-AF65-F5344CB8AC3E}">
        <p14:creationId xmlns:p14="http://schemas.microsoft.com/office/powerpoint/2010/main" val="72844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u="sng" kern="1200" dirty="0">
                <a:solidFill>
                  <a:schemeClr val="tx1"/>
                </a:solidFill>
                <a:effectLst/>
                <a:latin typeface="+mn-lt"/>
                <a:ea typeface="+mn-ea"/>
                <a:cs typeface="+mn-cs"/>
              </a:rPr>
              <a:t>Topic: Renewal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we stated earlier, initial charter contracts must be for a period of at least four years. The law requires that a renewal application must be submitted by the school no later than December 1</a:t>
            </a:r>
            <a:r>
              <a:rPr lang="en-US" sz="2400" kern="1200" baseline="30000" dirty="0">
                <a:solidFill>
                  <a:schemeClr val="tx1"/>
                </a:solidFill>
                <a:effectLst/>
                <a:latin typeface="+mn-lt"/>
                <a:ea typeface="+mn-ea"/>
                <a:cs typeface="+mn-cs"/>
              </a:rPr>
              <a:t>st</a:t>
            </a:r>
            <a:r>
              <a:rPr lang="en-US" sz="2400" kern="1200" dirty="0">
                <a:solidFill>
                  <a:schemeClr val="tx1"/>
                </a:solidFill>
                <a:effectLst/>
                <a:latin typeface="+mn-lt"/>
                <a:ea typeface="+mn-ea"/>
                <a:cs typeface="+mn-cs"/>
              </a:rPr>
              <a:t> of the year prior to the year in which the charter expires. Each authorizer must have a specific process for renewal with deadlines set that are shared with all schools in their portfolio.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When making renewal decisions, the annual reports conducted must be included as part of the body of evidence used.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The law also states that the renewal application must include information on the progress the school has made in achieving their goals and objectives in their charter contract as well as financial information that gives the authorizer enough information to compare the costs of the school to other organizations.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Once information is gathered, the chartering board then must rule on renewal decisions no later than February 1</a:t>
            </a:r>
            <a:r>
              <a:rPr lang="en-US" sz="2400" kern="1200" baseline="30000" dirty="0">
                <a:solidFill>
                  <a:schemeClr val="tx1"/>
                </a:solidFill>
                <a:effectLst/>
                <a:latin typeface="+mn-lt"/>
                <a:ea typeface="+mn-ea"/>
                <a:cs typeface="+mn-cs"/>
              </a:rPr>
              <a:t>st</a:t>
            </a:r>
            <a:r>
              <a:rPr lang="en-US" sz="2400" kern="1200" dirty="0">
                <a:solidFill>
                  <a:schemeClr val="tx1"/>
                </a:solidFill>
                <a:effectLst/>
                <a:latin typeface="+mn-lt"/>
                <a:ea typeface="+mn-ea"/>
                <a:cs typeface="+mn-cs"/>
              </a:rPr>
              <a:t> of the year the charter expires.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We will go into detail on the renewal process later in Bootcamp as well.</a:t>
            </a:r>
            <a:r>
              <a:rPr lang="en-US" dirty="0">
                <a:effectLst/>
              </a:rPr>
              <a:t> </a:t>
            </a:r>
            <a:endParaRPr lang="en-US" sz="6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25</a:t>
            </a:fld>
            <a:endParaRPr lang="en-US"/>
          </a:p>
        </p:txBody>
      </p:sp>
    </p:spTree>
    <p:extLst>
      <p:ext uri="{BB962C8B-B14F-4D97-AF65-F5344CB8AC3E}">
        <p14:creationId xmlns:p14="http://schemas.microsoft.com/office/powerpoint/2010/main" val="3586920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u="sng" kern="1200" dirty="0">
                <a:solidFill>
                  <a:schemeClr val="tx1"/>
                </a:solidFill>
                <a:effectLst/>
                <a:latin typeface="+mn-lt"/>
                <a:ea typeface="+mn-ea"/>
                <a:cs typeface="+mn-cs"/>
              </a:rPr>
              <a:t>Topic: Nonrenewal and Termination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law includes general grounds for non-renewal of a charter contract.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These reasons include if the school has violated any conditions, standards, or procedures in the contract, if the school has failed to make adequate progress towards their goals or federal requirements, if the school has failed to meet fiscal management standards, if the school has violated any provision of law, or if the school is on the state’s accountability clock for the third year and has not made significant progress.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If a contract is not renewed, the school has the right to appeal to the State Board.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Authorizers must also have clear procedures in place for what happens when a school is closed, including a plan for how students will enroll in other schools. </a:t>
            </a:r>
            <a:endParaRPr lang="en-US" sz="6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26</a:t>
            </a:fld>
            <a:endParaRPr lang="en-US"/>
          </a:p>
        </p:txBody>
      </p:sp>
    </p:spTree>
    <p:extLst>
      <p:ext uri="{BB962C8B-B14F-4D97-AF65-F5344CB8AC3E}">
        <p14:creationId xmlns:p14="http://schemas.microsoft.com/office/powerpoint/2010/main" val="613190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Finally, it’s important to note that most districts in the state have specific district policy when it comes to authorizing charter schools. These policies should include all state and federal requirements and should likely be your go-to documentation to reference in your work. We’re going to jump into some small groups to discuss how district policy may impact your work. </a:t>
            </a:r>
          </a:p>
          <a:p>
            <a:r>
              <a:rPr lang="en-US" sz="2400" kern="1200" dirty="0">
                <a:solidFill>
                  <a:schemeClr val="tx1"/>
                </a:solidFill>
                <a:effectLst/>
                <a:latin typeface="+mn-lt"/>
                <a:ea typeface="+mn-ea"/>
                <a:cs typeface="+mn-cs"/>
              </a:rPr>
              <a:t>(Small Group Discussion)</a:t>
            </a:r>
          </a:p>
          <a:p>
            <a:r>
              <a:rPr lang="en-US" sz="2400" kern="1200" dirty="0">
                <a:solidFill>
                  <a:schemeClr val="tx1"/>
                </a:solidFill>
                <a:effectLst/>
                <a:latin typeface="+mn-lt"/>
                <a:ea typeface="+mn-ea"/>
                <a:cs typeface="+mn-cs"/>
              </a:rPr>
              <a:t>7mn</a:t>
            </a:r>
          </a:p>
          <a:p>
            <a:r>
              <a:rPr lang="en-US" sz="2400" kern="1200" dirty="0">
                <a:solidFill>
                  <a:schemeClr val="tx1"/>
                </a:solidFill>
                <a:effectLst/>
                <a:latin typeface="+mn-lt"/>
                <a:ea typeface="+mn-ea"/>
                <a:cs typeface="+mn-cs"/>
              </a:rPr>
              <a:t>  </a:t>
            </a:r>
          </a:p>
          <a:p>
            <a:r>
              <a:rPr lang="en-US" sz="2400" u="sng" kern="1200" dirty="0">
                <a:solidFill>
                  <a:schemeClr val="tx1"/>
                </a:solidFill>
                <a:effectLst/>
                <a:latin typeface="+mn-lt"/>
                <a:ea typeface="+mn-ea"/>
                <a:cs typeface="+mn-cs"/>
              </a:rPr>
              <a:t>Facilitators</a:t>
            </a:r>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Quick Group Introductions (name/district/years of experience)– 2 minutes </a:t>
            </a:r>
          </a:p>
          <a:p>
            <a:r>
              <a:rPr lang="en-US" sz="2400" kern="1200" dirty="0">
                <a:solidFill>
                  <a:schemeClr val="tx1"/>
                </a:solidFill>
                <a:effectLst/>
                <a:latin typeface="+mn-lt"/>
                <a:ea typeface="+mn-ea"/>
                <a:cs typeface="+mn-cs"/>
              </a:rPr>
              <a:t>Discussion Questions: - 5 minutes</a:t>
            </a:r>
          </a:p>
          <a:p>
            <a:pPr lvl="0"/>
            <a:r>
              <a:rPr lang="en-US" sz="2400" kern="1200" dirty="0">
                <a:solidFill>
                  <a:schemeClr val="tx1"/>
                </a:solidFill>
                <a:effectLst/>
                <a:latin typeface="+mn-lt"/>
                <a:ea typeface="+mn-ea"/>
                <a:cs typeface="+mn-cs"/>
              </a:rPr>
              <a:t>How does your district policy impact your work? </a:t>
            </a:r>
          </a:p>
          <a:p>
            <a:pPr lvl="0"/>
            <a:r>
              <a:rPr lang="en-US" sz="2400" kern="1200" dirty="0">
                <a:solidFill>
                  <a:schemeClr val="tx1"/>
                </a:solidFill>
                <a:effectLst/>
                <a:latin typeface="+mn-lt"/>
                <a:ea typeface="+mn-ea"/>
                <a:cs typeface="+mn-cs"/>
              </a:rPr>
              <a:t>Do you know if your district has an established policy document? </a:t>
            </a:r>
          </a:p>
          <a:p>
            <a:pPr lvl="0"/>
            <a:r>
              <a:rPr lang="en-US" sz="2400" kern="1200" dirty="0">
                <a:solidFill>
                  <a:schemeClr val="tx1"/>
                </a:solidFill>
                <a:effectLst/>
                <a:latin typeface="+mn-lt"/>
                <a:ea typeface="+mn-ea"/>
                <a:cs typeface="+mn-cs"/>
              </a:rPr>
              <a:t>If not, why might this be useful? Why would district policy be needed on top of state statute? </a:t>
            </a:r>
          </a:p>
          <a:p>
            <a:r>
              <a:rPr lang="en-US" sz="24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5F085DC6-3276-7043-866B-AAE2820669F7}" type="slidenum">
              <a:rPr lang="en-US" smtClean="0"/>
              <a:t>27</a:t>
            </a:fld>
            <a:endParaRPr lang="en-US"/>
          </a:p>
        </p:txBody>
      </p:sp>
    </p:spTree>
    <p:extLst>
      <p:ext uri="{BB962C8B-B14F-4D97-AF65-F5344CB8AC3E}">
        <p14:creationId xmlns:p14="http://schemas.microsoft.com/office/powerpoint/2010/main" val="2137871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Finances</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Charter schools in Colorado are funded similarly to traditional public schools based on the Public School Finance Act of 1994.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Within this act a formula was created to determine funding amounts for all 178 school districts in the state as well as CSI.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The funding for each district varies widely, largely due to differences in tax bases in revenues collected using mill levies.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While we won’t go into too much detail on charter school funding in this session, we do note that charter schools do not always collect funds from mill levies in some districts. This results in inequitable funding for charter schools.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Charter schools must comply with all state financial and budget rules and needs to complete an annual audit.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 charter is responsible for operating and preparing its own budget.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As authorizers, you should make sure to include information in a charter school’s contract that specifies which services may be provided and charged for by the district, as well as include details regarding facilities</a:t>
            </a:r>
            <a:r>
              <a:rPr lang="en-US" dirty="0">
                <a:effectLst/>
              </a:rPr>
              <a:t> </a:t>
            </a:r>
            <a:endParaRPr lang="en-US" sz="6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28</a:t>
            </a:fld>
            <a:endParaRPr lang="en-US"/>
          </a:p>
        </p:txBody>
      </p:sp>
    </p:spTree>
    <p:extLst>
      <p:ext uri="{BB962C8B-B14F-4D97-AF65-F5344CB8AC3E}">
        <p14:creationId xmlns:p14="http://schemas.microsoft.com/office/powerpoint/2010/main" val="3551806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u="sng" kern="1200" dirty="0">
                <a:solidFill>
                  <a:schemeClr val="tx1"/>
                </a:solidFill>
                <a:effectLst/>
                <a:latin typeface="+mn-lt"/>
                <a:ea typeface="+mn-ea"/>
                <a:cs typeface="+mn-cs"/>
              </a:rPr>
              <a:t>Topic: Equity &amp; Access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many aspects of Colorado Charter Law that speak to equity and access. First, there is a specific section of the law that states that charters may work with the district to develop a transportation plan. Charters are not required to offer transportation to students; however, many do to ensure it is not a barrier to enrollment for students.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law requires charter schools to provide access to services for students with disabilities that are required by state and federal law.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is also true for serving other special populations such as English learners, homeless students, and gifted students.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Finally, charter schools must ensure that their enrollment practices are non-discriminatory and do not create any undue barriers for enrollment such as requiring testing for admission, asking about special education status, or requiring parent involvement.</a:t>
            </a:r>
            <a:r>
              <a:rPr lang="en-US" dirty="0">
                <a:effectLst/>
              </a:rPr>
              <a:t> </a:t>
            </a: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29</a:t>
            </a:fld>
            <a:endParaRPr lang="en-US"/>
          </a:p>
        </p:txBody>
      </p:sp>
    </p:spTree>
    <p:extLst>
      <p:ext uri="{BB962C8B-B14F-4D97-AF65-F5344CB8AC3E}">
        <p14:creationId xmlns:p14="http://schemas.microsoft.com/office/powerpoint/2010/main" val="41848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 of Bootcamp</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We’ve discussed areas of the Colorado Charter Schools Act that impact the authorizer, however there are additional state and federal laws that are also crucial to your authorizing work. </a:t>
            </a:r>
            <a:r>
              <a:rPr lang="en-US" dirty="0"/>
              <a:t> </a:t>
            </a:r>
          </a:p>
        </p:txBody>
      </p:sp>
      <p:sp>
        <p:nvSpPr>
          <p:cNvPr id="4" name="Slide Number Placeholder 3"/>
          <p:cNvSpPr>
            <a:spLocks noGrp="1"/>
          </p:cNvSpPr>
          <p:nvPr>
            <p:ph type="sldNum" sz="quarter" idx="5"/>
          </p:nvPr>
        </p:nvSpPr>
        <p:spPr/>
        <p:txBody>
          <a:bodyPr/>
          <a:lstStyle/>
          <a:p>
            <a:fld id="{5F085DC6-3276-7043-866B-AAE2820669F7}" type="slidenum">
              <a:rPr lang="en-US" smtClean="0"/>
              <a:t>30</a:t>
            </a:fld>
            <a:endParaRPr lang="en-US"/>
          </a:p>
        </p:txBody>
      </p:sp>
    </p:spTree>
    <p:extLst>
      <p:ext uri="{BB962C8B-B14F-4D97-AF65-F5344CB8AC3E}">
        <p14:creationId xmlns:p14="http://schemas.microsoft.com/office/powerpoint/2010/main" val="549866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SWD &amp; ELL</a:t>
            </a:r>
            <a:endParaRPr lang="en-US" sz="2400" kern="1200" dirty="0">
              <a:solidFill>
                <a:schemeClr val="tx1"/>
              </a:solidFill>
              <a:effectLst/>
              <a:latin typeface="+mn-lt"/>
              <a:ea typeface="+mn-ea"/>
              <a:cs typeface="+mn-cs"/>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There are several </a:t>
            </a:r>
            <a:r>
              <a:rPr lang="en-US" sz="2400" i="1" kern="1200" dirty="0">
                <a:solidFill>
                  <a:schemeClr val="tx1"/>
                </a:solidFill>
                <a:effectLst/>
                <a:latin typeface="+mn-lt"/>
                <a:ea typeface="+mn-ea"/>
                <a:cs typeface="+mn-cs"/>
              </a:rPr>
              <a:t>federal and state laws</a:t>
            </a:r>
            <a:r>
              <a:rPr lang="en-US" sz="2400" kern="1200" dirty="0">
                <a:solidFill>
                  <a:schemeClr val="tx1"/>
                </a:solidFill>
                <a:effectLst/>
                <a:latin typeface="+mn-lt"/>
                <a:ea typeface="+mn-ea"/>
                <a:cs typeface="+mn-cs"/>
              </a:rPr>
              <a:t> pertaining to the rights of students with disabilities and English learners. </a:t>
            </a:r>
            <a:endParaRPr lang="en-US" sz="2400" i="1"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i="1" kern="1200" dirty="0">
                <a:solidFill>
                  <a:schemeClr val="tx1"/>
                </a:solidFill>
                <a:effectLst/>
                <a:latin typeface="+mn-lt"/>
                <a:ea typeface="+mn-ea"/>
                <a:cs typeface="+mn-cs"/>
              </a:rPr>
              <a:t>Federal requirements</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Specifically, all schools, including charters must comply with the Individuals with Disabilities Act (IDEA) and Section 504 which speak to ensuring students with disabilities have access to a free appropriate education and services are provided to all children. </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ESSA, Title III is another federal grant program designed to improve the education of English learners.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i="1" kern="1200" dirty="0">
                <a:solidFill>
                  <a:schemeClr val="tx1"/>
                </a:solidFill>
                <a:effectLst/>
                <a:latin typeface="+mn-lt"/>
                <a:ea typeface="+mn-ea"/>
                <a:cs typeface="+mn-cs"/>
              </a:rPr>
              <a:t>State requirements</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The Exceptional Children’s Education Act (ECEA) outlines Colorado’s requirements regarding IDEA and how it is implemented. </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All schools are required to follow any state and federal requirements for serving these student populations.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We will discuss this in more detail during our compliance session and in the Bootcamp sessions regarding TA</a:t>
            </a:r>
            <a:r>
              <a:rPr lang="en-US" dirty="0">
                <a:effectLst/>
              </a:rPr>
              <a:t> .</a:t>
            </a:r>
            <a:endParaRPr lang="en-US" sz="6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31</a:t>
            </a:fld>
            <a:endParaRPr lang="en-US"/>
          </a:p>
        </p:txBody>
      </p:sp>
    </p:spTree>
    <p:extLst>
      <p:ext uri="{BB962C8B-B14F-4D97-AF65-F5344CB8AC3E}">
        <p14:creationId xmlns:p14="http://schemas.microsoft.com/office/powerpoint/2010/main" val="2925921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Code of CO Regulations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We’ve referenced the Code of Colorado Regulations throughout the first part of this session, which are rules, policies and regulations adopted by the State Board of Education.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State Board of Education is charged with the supervision of public schools in the state, giving them the power to promulgate rules with the force of law.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Some of these regulations are included in the topics we previously covered, however there are additional regulations that apply to charter schools that you may want to reference in your work.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32</a:t>
            </a:fld>
            <a:endParaRPr lang="en-US"/>
          </a:p>
        </p:txBody>
      </p:sp>
    </p:spTree>
    <p:extLst>
      <p:ext uri="{BB962C8B-B14F-4D97-AF65-F5344CB8AC3E}">
        <p14:creationId xmlns:p14="http://schemas.microsoft.com/office/powerpoint/2010/main" val="2119268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State Accountability System</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we mentioned in the timeline of relevant dates in Colorado’s charter history, the </a:t>
            </a:r>
            <a:r>
              <a:rPr lang="en-US" sz="2400" i="1" kern="1200" dirty="0">
                <a:solidFill>
                  <a:schemeClr val="tx1"/>
                </a:solidFill>
                <a:effectLst/>
                <a:latin typeface="+mn-lt"/>
                <a:ea typeface="+mn-ea"/>
                <a:cs typeface="+mn-cs"/>
              </a:rPr>
              <a:t>Education Accountability Act of 2009</a:t>
            </a:r>
            <a:r>
              <a:rPr lang="en-US" sz="2400" kern="1200" dirty="0">
                <a:solidFill>
                  <a:schemeClr val="tx1"/>
                </a:solidFill>
                <a:effectLst/>
                <a:latin typeface="+mn-lt"/>
                <a:ea typeface="+mn-ea"/>
                <a:cs typeface="+mn-cs"/>
              </a:rPr>
              <a:t> authorized the CDE to—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conduct annual performance reviews of all public schools and districts, and;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make recommendations to the State board on (1) improvement plans for schools and (2) accreditation categories for districts.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Annual performance reviews are of charters across the state, those schools identified as in need of turnaround or priority improvement are subject to additional state supports and monitoring.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While some districts have their own system to monitor schools’ academic performance, most districts use the state’s accountability system in their authorizing work.</a:t>
            </a:r>
            <a:r>
              <a:rPr lang="en-US" dirty="0">
                <a:effectLst/>
              </a:rPr>
              <a:t> </a:t>
            </a:r>
            <a:r>
              <a:rPr lang="en-US" sz="60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33</a:t>
            </a:fld>
            <a:endParaRPr lang="en-US"/>
          </a:p>
        </p:txBody>
      </p:sp>
    </p:spTree>
    <p:extLst>
      <p:ext uri="{BB962C8B-B14F-4D97-AF65-F5344CB8AC3E}">
        <p14:creationId xmlns:p14="http://schemas.microsoft.com/office/powerpoint/2010/main" val="2407749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Releasing to CSI</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we mentioned before, in addition to district authorizers, the Charter School Institute is also an authorizing entity.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To this end, schools may (1) apply to CSI initially if their district has not retained exclusive chartering authority or (2) release a school to CSI during the application stage or potentially after the school is already open.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 district may give CSI permission to authorize a school located physically in their district due to a lack of capacity at the district level, other operational challenges, or due to a financial incentive as well. </a:t>
            </a:r>
          </a:p>
          <a:p>
            <a:pPr marL="0" indent="0">
              <a:buFont typeface="Arial" panose="020B0604020202020204" pitchFamily="34" charset="0"/>
              <a:buNone/>
            </a:pPr>
            <a:r>
              <a:rPr lang="en-US" sz="2400" kern="1200" dirty="0">
                <a:solidFill>
                  <a:schemeClr val="tx1"/>
                </a:solidFill>
                <a:effectLst/>
                <a:latin typeface="+mn-lt"/>
                <a:ea typeface="+mn-ea"/>
                <a:cs typeface="+mn-cs"/>
              </a:rPr>
              <a:t>(Turn over to Kelly)</a:t>
            </a:r>
          </a:p>
        </p:txBody>
      </p:sp>
      <p:sp>
        <p:nvSpPr>
          <p:cNvPr id="4" name="Slide Number Placeholder 3"/>
          <p:cNvSpPr>
            <a:spLocks noGrp="1"/>
          </p:cNvSpPr>
          <p:nvPr>
            <p:ph type="sldNum" sz="quarter" idx="5"/>
          </p:nvPr>
        </p:nvSpPr>
        <p:spPr/>
        <p:txBody>
          <a:bodyPr/>
          <a:lstStyle/>
          <a:p>
            <a:fld id="{5F085DC6-3276-7043-866B-AAE2820669F7}" type="slidenum">
              <a:rPr lang="en-US" smtClean="0"/>
              <a:t>34</a:t>
            </a:fld>
            <a:endParaRPr lang="en-US"/>
          </a:p>
        </p:txBody>
      </p:sp>
    </p:spTree>
    <p:extLst>
      <p:ext uri="{BB962C8B-B14F-4D97-AF65-F5344CB8AC3E}">
        <p14:creationId xmlns:p14="http://schemas.microsoft.com/office/powerpoint/2010/main" val="3082679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our quiz from the top!</a:t>
            </a:r>
          </a:p>
          <a:p>
            <a:endParaRPr lang="en-US" dirty="0"/>
          </a:p>
          <a:p>
            <a:r>
              <a:rPr lang="en-US" dirty="0"/>
              <a:t>1 – False – Although in the original law there was a cap, today there is no cap on the number of charter schools allowed to open in the state. </a:t>
            </a:r>
          </a:p>
          <a:p>
            <a:endParaRPr lang="en-US" dirty="0"/>
          </a:p>
          <a:p>
            <a:r>
              <a:rPr lang="en-US" dirty="0"/>
              <a:t>2 – False – A district may release a school to apply to CSI even when they retain ECA. </a:t>
            </a:r>
          </a:p>
          <a:p>
            <a:endParaRPr lang="en-US" dirty="0"/>
          </a:p>
          <a:p>
            <a:r>
              <a:rPr lang="en-US" dirty="0"/>
              <a:t>3 – (partially) False – Charter schools receive funding based on per pupil funding, but may not receive the same amount of funding if mill levy funds are not shared. </a:t>
            </a:r>
          </a:p>
        </p:txBody>
      </p:sp>
      <p:sp>
        <p:nvSpPr>
          <p:cNvPr id="4" name="Slide Number Placeholder 3"/>
          <p:cNvSpPr>
            <a:spLocks noGrp="1"/>
          </p:cNvSpPr>
          <p:nvPr>
            <p:ph type="sldNum" sz="quarter" idx="5"/>
          </p:nvPr>
        </p:nvSpPr>
        <p:spPr/>
        <p:txBody>
          <a:bodyPr/>
          <a:lstStyle/>
          <a:p>
            <a:fld id="{5F085DC6-3276-7043-866B-AAE2820669F7}" type="slidenum">
              <a:rPr lang="en-US" smtClean="0"/>
              <a:t>35</a:t>
            </a:fld>
            <a:endParaRPr lang="en-US"/>
          </a:p>
        </p:txBody>
      </p:sp>
    </p:spTree>
    <p:extLst>
      <p:ext uri="{BB962C8B-B14F-4D97-AF65-F5344CB8AC3E}">
        <p14:creationId xmlns:p14="http://schemas.microsoft.com/office/powerpoint/2010/main" val="3573230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sz="2400" kern="1200">
              <a:solidFill>
                <a:schemeClr val="tx1"/>
              </a:solidFill>
              <a:effectLst/>
              <a:latin typeface="+mn-lt"/>
              <a:ea typeface="+mn-ea"/>
              <a:cs typeface="+mn-cs"/>
            </a:endParaRPr>
          </a:p>
          <a:p>
            <a:r>
              <a:rPr lang="en-US" sz="2400" kern="1200">
                <a:solidFill>
                  <a:schemeClr val="tx1"/>
                </a:solidFill>
                <a:effectLst/>
                <a:latin typeface="+mn-lt"/>
                <a:ea typeface="+mn-ea"/>
                <a:cs typeface="+mn-cs"/>
              </a:rPr>
              <a:t>Next </a:t>
            </a:r>
            <a:r>
              <a:rPr lang="en-US" sz="2400" kern="1200" dirty="0">
                <a:solidFill>
                  <a:schemeClr val="tx1"/>
                </a:solidFill>
                <a:effectLst/>
                <a:latin typeface="+mn-lt"/>
                <a:ea typeface="+mn-ea"/>
                <a:cs typeface="+mn-cs"/>
              </a:rPr>
              <a:t>– Send to 10mn break</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36</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kern="1200">
                <a:solidFill>
                  <a:schemeClr val="tx1"/>
                </a:solidFill>
                <a:effectLst/>
                <a:latin typeface="+mn-lt"/>
                <a:ea typeface="+mn-ea"/>
                <a:cs typeface="+mn-cs"/>
              </a:rPr>
              <a:t>Kelly </a:t>
            </a:r>
            <a:r>
              <a:rPr lang="en-US" sz="2400" kern="1200" dirty="0">
                <a:solidFill>
                  <a:schemeClr val="tx1"/>
                </a:solidFill>
                <a:effectLst/>
                <a:latin typeface="+mn-lt"/>
                <a:ea typeface="+mn-ea"/>
                <a:cs typeface="+mn-cs"/>
              </a:rPr>
              <a:t>to send participants </a:t>
            </a:r>
            <a:r>
              <a:rPr lang="en-US" sz="2400" kern="1200">
                <a:solidFill>
                  <a:schemeClr val="tx1"/>
                </a:solidFill>
                <a:effectLst/>
                <a:latin typeface="+mn-lt"/>
                <a:ea typeface="+mn-ea"/>
                <a:cs typeface="+mn-cs"/>
              </a:rPr>
              <a:t>to 10-minute </a:t>
            </a:r>
            <a:r>
              <a:rPr lang="en-US" sz="2400" kern="1200" dirty="0">
                <a:solidFill>
                  <a:schemeClr val="tx1"/>
                </a:solidFill>
                <a:effectLst/>
                <a:latin typeface="+mn-lt"/>
                <a:ea typeface="+mn-ea"/>
                <a:cs typeface="+mn-cs"/>
              </a:rPr>
              <a:t>break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37</a:t>
            </a:fld>
            <a:endParaRPr lang="en-US"/>
          </a:p>
        </p:txBody>
      </p:sp>
    </p:spTree>
    <p:extLst>
      <p:ext uri="{BB962C8B-B14F-4D97-AF65-F5344CB8AC3E}">
        <p14:creationId xmlns:p14="http://schemas.microsoft.com/office/powerpoint/2010/main" val="267221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Before we dive into Bootcamp, let’s go over some quick norms. By now I bet you’re all zoom experts, but as a reminder:</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1 - Remember to mute yourself when you’re not speaking</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2 – Utilize the </a:t>
            </a:r>
            <a:r>
              <a:rPr lang="en-US" sz="2400" kern="1200" dirty="0" err="1">
                <a:solidFill>
                  <a:schemeClr val="tx1"/>
                </a:solidFill>
                <a:effectLst/>
                <a:latin typeface="+mn-lt"/>
                <a:ea typeface="+mn-ea"/>
                <a:cs typeface="+mn-cs"/>
              </a:rPr>
              <a:t>chatbox</a:t>
            </a:r>
            <a:r>
              <a:rPr lang="en-US" sz="2400" kern="1200" dirty="0">
                <a:solidFill>
                  <a:schemeClr val="tx1"/>
                </a:solidFill>
                <a:effectLst/>
                <a:latin typeface="+mn-lt"/>
                <a:ea typeface="+mn-ea"/>
                <a:cs typeface="+mn-cs"/>
              </a:rPr>
              <a:t> for any questions or comments that come up during any presentation today. We will have time for questions at the end of every session, but as questions come up feel free to drop them in the chat. We will try our best to answer all questions during the presentation, but if we don’t get to them CACSA will be sure to note them and follow up.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3 – Please respond to the survey that we will be sending out at the end of each day of Bootcamp. Your feedback will help to ensure this Bootcamp is successful and helps to improve your own practice in authorizing.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193560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This Bootcamp is going to cover a lot of information, and we want you to be involved in every session as an active participant. You’ll see these icons on slides where we have ways for you to engage, whether that is through a poll question, chat question, small group discussion in a breakout room, or by listening to an established Colorado authorizer. </a:t>
            </a:r>
          </a:p>
          <a:p>
            <a:pPr lvl="0"/>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 encourage you to keep your cameras on and be an active participant in today’s sessions.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372243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 </a:t>
            </a:r>
          </a:p>
          <a:p>
            <a:r>
              <a:rPr lang="en-US" dirty="0"/>
              <a:t>This session is intended to be an overview of charter law in Colorado; however, we will not cover everything in statute. Of the statute covered on this slide, we will look at the main areas of authorizing and what law applies to each topic.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81910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r>
              <a:rPr lang="en-US" dirty="0"/>
              <a:t>Again – this is intended to be a brief review to help you begin your understanding of charter law. We hope this will help you understand what statute to go back to when referencing your decision-making processes, etc.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171573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major dates in the history of chartering.</a:t>
            </a:r>
          </a:p>
          <a:p>
            <a:endParaRPr lang="en-US" dirty="0"/>
          </a:p>
          <a:p>
            <a:r>
              <a:rPr lang="en-US" sz="2400" b="1" kern="1200" dirty="0">
                <a:solidFill>
                  <a:schemeClr val="tx1"/>
                </a:solidFill>
                <a:effectLst/>
                <a:latin typeface="+mn-lt"/>
                <a:ea typeface="+mn-ea"/>
                <a:cs typeface="+mn-cs"/>
              </a:rPr>
              <a:t>1988: </a:t>
            </a:r>
            <a:r>
              <a:rPr lang="en-US" sz="2400" b="0" kern="1200" dirty="0">
                <a:solidFill>
                  <a:srgbClr val="FF0000"/>
                </a:solidFill>
                <a:effectLst/>
                <a:highlight>
                  <a:srgbClr val="FFFF00"/>
                </a:highlight>
                <a:latin typeface="+mn-lt"/>
                <a:ea typeface="+mn-ea"/>
                <a:cs typeface="+mn-cs"/>
              </a:rPr>
              <a:t>This is the year that the ”idea model”</a:t>
            </a:r>
            <a:r>
              <a:rPr lang="en-US" sz="2400" b="0" kern="1200" dirty="0">
                <a:solidFill>
                  <a:srgbClr val="FF0000"/>
                </a:solidFill>
                <a:effectLst/>
                <a:latin typeface="+mn-lt"/>
                <a:ea typeface="+mn-ea"/>
                <a:cs typeface="+mn-cs"/>
              </a:rPr>
              <a:t> </a:t>
            </a:r>
            <a:r>
              <a:rPr lang="en-US" sz="2400" b="0" kern="1200" dirty="0">
                <a:solidFill>
                  <a:schemeClr val="tx1"/>
                </a:solidFill>
                <a:effectLst/>
                <a:latin typeface="+mn-lt"/>
                <a:ea typeface="+mn-ea"/>
                <a:cs typeface="+mn-cs"/>
              </a:rPr>
              <a:t>for charter schools is credited. An education reformer and American Federation of Teachers president named Albert Shanker proposed a new kind of public school called a charter school which would allow teachers to experiment with new approaches to learning. </a:t>
            </a:r>
          </a:p>
          <a:p>
            <a:endParaRPr lang="en-US" sz="2400" b="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1993: </a:t>
            </a:r>
            <a:r>
              <a:rPr lang="en-US" sz="2400" b="0" kern="1200" dirty="0">
                <a:solidFill>
                  <a:schemeClr val="tx1"/>
                </a:solidFill>
                <a:effectLst/>
                <a:latin typeface="+mn-lt"/>
                <a:ea typeface="+mn-ea"/>
                <a:cs typeface="+mn-cs"/>
              </a:rPr>
              <a:t>The first state in the nation to pass a charter law occurred in 1991 in Minnesota. From there, many states moved in the same direction, including Colorado. </a:t>
            </a:r>
          </a:p>
          <a:p>
            <a:endParaRPr lang="en-US" sz="2400" b="1"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1993: CO Charter Law Passed</a:t>
            </a:r>
            <a:r>
              <a:rPr lang="en-US" sz="2400" kern="1200" dirty="0">
                <a:solidFill>
                  <a:schemeClr val="tx1"/>
                </a:solidFill>
                <a:effectLst/>
                <a:latin typeface="+mn-lt"/>
                <a:ea typeface="+mn-ea"/>
                <a:cs typeface="+mn-cs"/>
              </a:rPr>
              <a:t>: On June 3, 1993, the Colorado State General Assembly approved the Charter School Act (“CSA”). This law was intended—in part—to “create schools with high, rigorous standards for student performance to improve student learning; to increase learning opportunities for all pupils, with special emphasis on expanded learning experiences for pupils who are identified as academically low-achieving; and encourage diverse approaches to learning and education.” </a:t>
            </a:r>
          </a:p>
          <a:p>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2004: CSI Created: </a:t>
            </a:r>
            <a:r>
              <a:rPr lang="en-US" dirty="0"/>
              <a:t>In 2004, the legislature created the Colorado Charter School Institute (CSI) to “provide an alternative mode of authorizing charter schools as a means to assist school districts in utilizing best practices for chartering schools and to approve and oversee charter schools in school districts not desiring to do so themselves.” As part of this legislative revision, school districts were allowed to request an “exclusive chartering authority” status, which would mean that any charter school seeking to operate a school in their district would have to first apply to the school district for consideration. Exclusive Chartering Authority is a status granted to school districts when the school district commits to providing fair and equitable treatment to its charter schools. In Colorado, most school districts have sought Exclusive Chartering Authority status, and most have retained this status. In general, charters are authorized by their district. Currently, CSI authorizes 42 of 260 charter schools. </a:t>
            </a:r>
            <a:endParaRPr lang="en-US" sz="2400" b="1" kern="1200" dirty="0">
              <a:solidFill>
                <a:schemeClr val="tx1"/>
              </a:solidFill>
              <a:effectLst/>
              <a:latin typeface="+mn-lt"/>
              <a:ea typeface="+mn-ea"/>
              <a:cs typeface="+mn-cs"/>
            </a:endParaRP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b="1" dirty="0"/>
              <a:t>2009: </a:t>
            </a:r>
            <a:r>
              <a:rPr lang="en-US" sz="2400" kern="1200" dirty="0">
                <a:solidFill>
                  <a:schemeClr val="tx1"/>
                </a:solidFill>
                <a:effectLst/>
                <a:latin typeface="+mn-lt"/>
                <a:ea typeface="+mn-ea"/>
                <a:cs typeface="+mn-cs"/>
              </a:rPr>
              <a:t>The Education Accountability Act of 2009 authorized the Colorado Department of Education to conduct annual performance reviews of all public schools and districts and make recommendations to the State Board on (1) improvement plans for schools, and (2) accreditation categories for districts. In response, CDE  introduced the Unified Improvement Planning system to streamline and standardize the improvement planning process and meet both state and federal requirements. </a:t>
            </a:r>
          </a:p>
          <a:p>
            <a:endParaRPr lang="en-US" b="1" dirty="0"/>
          </a:p>
          <a:p>
            <a:r>
              <a:rPr lang="en-US" b="1" dirty="0"/>
              <a:t>Since then: </a:t>
            </a:r>
            <a:r>
              <a:rPr lang="en-US" b="0" dirty="0"/>
              <a:t>Since 2009 there have been multiple legislation changes that have also impacted charters in Colorado, including the passage of the READ Act to accelerate the number of children reading at grade level by the end of third grade, the BEST Grant program to provide funding for construction and renovations of facilities, and legislation regarding full day kindergarten. </a:t>
            </a:r>
          </a:p>
          <a:p>
            <a:endParaRPr lang="en-US" b="1" dirty="0"/>
          </a:p>
          <a:p>
            <a:r>
              <a:rPr lang="en-US" dirty="0"/>
              <a:t>*This Bootcamp and following sessions are geared towards district authorizers </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243312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look at the growth of the charter sector in Colorado from 1993 (the first-year charter law was passed) to 2019. </a:t>
            </a:r>
          </a:p>
          <a:p>
            <a:endParaRPr lang="en-US" dirty="0"/>
          </a:p>
          <a:p>
            <a:r>
              <a:rPr lang="en-US" dirty="0"/>
              <a:t>(CHAT: What do you notice regarding this growth? What surprises you?)</a:t>
            </a:r>
          </a:p>
          <a:p>
            <a:endParaRPr lang="en-US" dirty="0"/>
          </a:p>
          <a:p>
            <a:r>
              <a:rPr lang="en-US" dirty="0"/>
              <a:t>Source: CDE 2019 Triennial Report </a:t>
            </a:r>
          </a:p>
          <a:p>
            <a:r>
              <a:rPr lang="en-US" dirty="0"/>
              <a:t>https://</a:t>
            </a:r>
            <a:r>
              <a:rPr lang="en-US" dirty="0" err="1"/>
              <a:t>www.cde.state.co.us</a:t>
            </a:r>
            <a:r>
              <a:rPr lang="en-US" dirty="0"/>
              <a:t>/</a:t>
            </a:r>
            <a:r>
              <a:rPr lang="en-US" dirty="0" err="1"/>
              <a:t>cdechart</a:t>
            </a:r>
            <a:r>
              <a:rPr lang="en-US" dirty="0"/>
              <a:t>/2019charterschooltriennialreport</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504503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9.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806436D-7EA2-6D46-969A-29583C1FA445}"/>
              </a:ext>
            </a:extLst>
          </p:cNvPr>
          <p:cNvPicPr>
            <a:picLocks noChangeAspect="1"/>
          </p:cNvPicPr>
          <p:nvPr userDrawn="1"/>
        </p:nvPicPr>
        <p:blipFill>
          <a:blip r:embed="rId4"/>
          <a:stretch>
            <a:fillRect/>
          </a:stretch>
        </p:blipFill>
        <p:spPr>
          <a:xfrm>
            <a:off x="18466300" y="1220776"/>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descr="Logo&#10;&#10;Description automatically generated">
            <a:extLst>
              <a:ext uri="{FF2B5EF4-FFF2-40B4-BE49-F238E27FC236}">
                <a16:creationId xmlns:a16="http://schemas.microsoft.com/office/drawing/2014/main" id="{4C8D9264-62DC-9D40-BDB0-F002D94F51E3}"/>
              </a:ext>
            </a:extLst>
          </p:cNvPr>
          <p:cNvPicPr>
            <a:picLocks noChangeAspect="1"/>
          </p:cNvPicPr>
          <p:nvPr userDrawn="1"/>
        </p:nvPicPr>
        <p:blipFill>
          <a:blip r:embed="rId3"/>
          <a:stretch>
            <a:fillRect/>
          </a:stretch>
        </p:blipFill>
        <p:spPr>
          <a:xfrm>
            <a:off x="4443181" y="11954510"/>
            <a:ext cx="3078982" cy="1354752"/>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8ACC1A54-290A-1E4E-BEC6-C1F84B3C07C2}"/>
              </a:ext>
            </a:extLst>
          </p:cNvPr>
          <p:cNvPicPr>
            <a:picLocks noChangeAspect="1"/>
          </p:cNvPicPr>
          <p:nvPr userDrawn="1"/>
        </p:nvPicPr>
        <p:blipFill>
          <a:blip r:embed="rId4"/>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C2610477-0B88-4047-A139-CA61A03E692E}"/>
              </a:ext>
            </a:extLst>
          </p:cNvPr>
          <p:cNvPicPr>
            <a:picLocks noChangeAspect="1"/>
          </p:cNvPicPr>
          <p:nvPr userDrawn="1"/>
        </p:nvPicPr>
        <p:blipFill>
          <a:blip r:embed="rId4"/>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5B96DF80-3539-8A48-8575-F6D602C0FCC1}"/>
              </a:ext>
            </a:extLst>
          </p:cNvPr>
          <p:cNvPicPr>
            <a:picLocks noChangeAspect="1"/>
          </p:cNvPicPr>
          <p:nvPr userDrawn="1"/>
        </p:nvPicPr>
        <p:blipFill>
          <a:blip r:embed="rId4"/>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One Section  - V2">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1005246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EE5785AD-155D-A845-9176-C8C9318FB629}"/>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5ED3F491-D313-BF4F-9457-1E951E124100}"/>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descr="Logo&#10;&#10;Description automatically generated">
            <a:extLst>
              <a:ext uri="{FF2B5EF4-FFF2-40B4-BE49-F238E27FC236}">
                <a16:creationId xmlns:a16="http://schemas.microsoft.com/office/drawing/2014/main" id="{6A5207D1-B9A4-0241-967C-D79B4E0F25C2}"/>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B288AE-231B-C24F-9A4D-23161AD4975D}"/>
              </a:ext>
            </a:extLst>
          </p:cNvPr>
          <p:cNvPicPr>
            <a:picLocks noChangeAspect="1"/>
          </p:cNvPicPr>
          <p:nvPr userDrawn="1"/>
        </p:nvPicPr>
        <p:blipFill>
          <a:blip r:embed="rId3"/>
          <a:stretch>
            <a:fillRect/>
          </a:stretch>
        </p:blipFill>
        <p:spPr>
          <a:xfrm>
            <a:off x="4598125" y="11803938"/>
            <a:ext cx="3053671" cy="1347208"/>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6EED7BD1-D1AE-8F4F-9AC6-999E4F8BF160}"/>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0D1D4968-B7F9-764B-9B80-408DAE77297C}"/>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B1523A6A-0325-CF42-B922-127F5BB459B9}"/>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6D70A6F1-C7BA-8449-9853-1078F08FCE49}"/>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644A595D-8760-EF42-978C-E33D427803A9}"/>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76057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4003733"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7605704"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4003732"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Logo&#10;&#10;Description automatically generated">
            <a:extLst>
              <a:ext uri="{FF2B5EF4-FFF2-40B4-BE49-F238E27FC236}">
                <a16:creationId xmlns:a16="http://schemas.microsoft.com/office/drawing/2014/main" id="{323A16EF-3EA2-6349-91D0-0E16CEF465A6}"/>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7629651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5" y="3796754"/>
            <a:ext cx="4891096"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6406434" y="3796754"/>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1760365"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4860793"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640643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176036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7199D553-0D6A-A745-8351-9714942210BF}"/>
              </a:ext>
            </a:extLst>
          </p:cNvPr>
          <p:cNvSpPr>
            <a:spLocks noGrp="1"/>
          </p:cNvSpPr>
          <p:nvPr>
            <p:ph sz="quarter" idx="19"/>
          </p:nvPr>
        </p:nvSpPr>
        <p:spPr>
          <a:xfrm>
            <a:off x="17114297"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a:extLst>
              <a:ext uri="{FF2B5EF4-FFF2-40B4-BE49-F238E27FC236}">
                <a16:creationId xmlns:a16="http://schemas.microsoft.com/office/drawing/2014/main" id="{44544AAE-A55D-0646-B9BB-1C87C92552A5}"/>
              </a:ext>
            </a:extLst>
          </p:cNvPr>
          <p:cNvSpPr>
            <a:spLocks noGrp="1"/>
          </p:cNvSpPr>
          <p:nvPr>
            <p:ph sz="quarter" idx="20"/>
          </p:nvPr>
        </p:nvSpPr>
        <p:spPr>
          <a:xfrm>
            <a:off x="17093195"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2DF02027-38CA-A74B-897B-653A4CC54CC4}"/>
              </a:ext>
            </a:extLst>
          </p:cNvPr>
          <p:cNvSpPr>
            <a:spLocks noGrp="1"/>
          </p:cNvSpPr>
          <p:nvPr>
            <p:ph sz="quarter" idx="21"/>
          </p:nvPr>
        </p:nvSpPr>
        <p:spPr>
          <a:xfrm>
            <a:off x="1676400" y="3040063"/>
            <a:ext cx="19751675" cy="757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descr="Logo&#10;&#10;Description automatically generated">
            <a:extLst>
              <a:ext uri="{FF2B5EF4-FFF2-40B4-BE49-F238E27FC236}">
                <a16:creationId xmlns:a16="http://schemas.microsoft.com/office/drawing/2014/main" id="{3629950E-AB9E-9044-8D9E-45F4EE6911A7}"/>
              </a:ext>
            </a:extLst>
          </p:cNvPr>
          <p:cNvPicPr>
            <a:picLocks noChangeAspect="1"/>
          </p:cNvPicPr>
          <p:nvPr userDrawn="1"/>
        </p:nvPicPr>
        <p:blipFill>
          <a:blip r:embed="rId3"/>
          <a:stretch>
            <a:fillRect/>
          </a:stretch>
        </p:blipFill>
        <p:spPr>
          <a:xfrm>
            <a:off x="4343191" y="12042958"/>
            <a:ext cx="3023107" cy="1330167"/>
          </a:xfrm>
          <a:prstGeom prst="rect">
            <a:avLst/>
          </a:prstGeom>
        </p:spPr>
      </p:pic>
    </p:spTree>
    <p:extLst>
      <p:ext uri="{BB962C8B-B14F-4D97-AF65-F5344CB8AC3E}">
        <p14:creationId xmlns:p14="http://schemas.microsoft.com/office/powerpoint/2010/main" val="386871003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 id="2147483774" r:id="rId92"/>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1.svg"/></Relationships>
</file>

<file path=ppt/slides/_rels/slide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83.xml"/><Relationship Id="rId5" Type="http://schemas.openxmlformats.org/officeDocument/2006/relationships/image" Target="../media/image81.sv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10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80.xml"/><Relationship Id="rId4" Type="http://schemas.openxmlformats.org/officeDocument/2006/relationships/image" Target="../media/image10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10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57.xml"/><Relationship Id="rId5" Type="http://schemas.openxmlformats.org/officeDocument/2006/relationships/image" Target="../media/image107.png"/><Relationship Id="rId4" Type="http://schemas.openxmlformats.org/officeDocument/2006/relationships/image" Target="../media/image10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81.xml"/><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104.sv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92.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81.sv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2885127"/>
          </a:xfrm>
        </p:spPr>
        <p:txBody>
          <a:bodyPr>
            <a:normAutofit/>
          </a:bodyPr>
          <a:lstStyle/>
          <a:p>
            <a:r>
              <a:rPr lang="en-US" dirty="0"/>
              <a:t>Colorado Authorizer Bootcamp</a:t>
            </a:r>
          </a:p>
        </p:txBody>
      </p:sp>
      <p:sp>
        <p:nvSpPr>
          <p:cNvPr id="7" name="Subtitle 6">
            <a:extLst>
              <a:ext uri="{FF2B5EF4-FFF2-40B4-BE49-F238E27FC236}">
                <a16:creationId xmlns:a16="http://schemas.microsoft.com/office/drawing/2014/main" id="{50375B0C-40F8-8D40-A6B6-EC7D522B8351}"/>
              </a:ext>
            </a:extLst>
          </p:cNvPr>
          <p:cNvSpPr>
            <a:spLocks noGrp="1"/>
          </p:cNvSpPr>
          <p:nvPr>
            <p:ph type="subTitle" idx="1"/>
          </p:nvPr>
        </p:nvSpPr>
        <p:spPr/>
        <p:txBody>
          <a:bodyPr/>
          <a:lstStyle/>
          <a:p>
            <a:r>
              <a:rPr lang="en-US" dirty="0"/>
              <a:t>Welcome &amp; Overview </a:t>
            </a:r>
          </a:p>
        </p:txBody>
      </p:sp>
      <p:pic>
        <p:nvPicPr>
          <p:cNvPr id="6" name="Graphic 5" descr="Chat boxes signifying that a question has been put into the chat for discussion.">
            <a:extLst>
              <a:ext uri="{FF2B5EF4-FFF2-40B4-BE49-F238E27FC236}">
                <a16:creationId xmlns:a16="http://schemas.microsoft.com/office/drawing/2014/main" id="{1393823E-A28A-0B47-96EB-3B1D40AB02C1}"/>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473811" y="11819582"/>
            <a:ext cx="1896418" cy="1896418"/>
          </a:xfrm>
          <a:prstGeom prst="rect">
            <a:avLst/>
          </a:prstGeom>
        </p:spPr>
      </p:pic>
    </p:spTree>
    <p:extLst>
      <p:ext uri="{BB962C8B-B14F-4D97-AF65-F5344CB8AC3E}">
        <p14:creationId xmlns:p14="http://schemas.microsoft.com/office/powerpoint/2010/main" val="426295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E23699-34A9-2C46-81CB-2F891C9769A2}"/>
              </a:ext>
            </a:extLst>
          </p:cNvPr>
          <p:cNvSpPr>
            <a:spLocks noGrp="1"/>
          </p:cNvSpPr>
          <p:nvPr>
            <p:ph type="title"/>
          </p:nvPr>
        </p:nvSpPr>
        <p:spPr>
          <a:xfrm>
            <a:off x="1052504" y="1324877"/>
            <a:ext cx="6011606" cy="6447523"/>
          </a:xfrm>
        </p:spPr>
        <p:txBody>
          <a:bodyPr/>
          <a:lstStyle/>
          <a:p>
            <a:r>
              <a:rPr lang="en-US" sz="8400" dirty="0"/>
              <a:t>Enrollment of Students in Charter Schools</a:t>
            </a:r>
          </a:p>
        </p:txBody>
      </p:sp>
      <p:pic>
        <p:nvPicPr>
          <p:cNvPr id="6" name="Content Placeholder 5" descr="Map showing enrollment rates of studnets in charter schools across the U.S. ">
            <a:extLst>
              <a:ext uri="{FF2B5EF4-FFF2-40B4-BE49-F238E27FC236}">
                <a16:creationId xmlns:a16="http://schemas.microsoft.com/office/drawing/2014/main" id="{3CBA20A9-444E-E64D-8FBA-7B35B15CAABA}"/>
              </a:ext>
            </a:extLst>
          </p:cNvPr>
          <p:cNvPicPr>
            <a:picLocks noGrp="1" noChangeAspect="1"/>
          </p:cNvPicPr>
          <p:nvPr>
            <p:ph sz="quarter" idx="16"/>
          </p:nvPr>
        </p:nvPicPr>
        <p:blipFill>
          <a:blip r:embed="rId3"/>
          <a:stretch>
            <a:fillRect/>
          </a:stretch>
        </p:blipFill>
        <p:spPr>
          <a:xfrm>
            <a:off x="7844631" y="870372"/>
            <a:ext cx="14846036" cy="11975256"/>
          </a:xfrm>
        </p:spPr>
      </p:pic>
      <p:sp>
        <p:nvSpPr>
          <p:cNvPr id="2" name="Rectangle 1">
            <a:extLst>
              <a:ext uri="{FF2B5EF4-FFF2-40B4-BE49-F238E27FC236}">
                <a16:creationId xmlns:a16="http://schemas.microsoft.com/office/drawing/2014/main" id="{0662952D-CFE3-9D41-BEB7-566182C1AFFB}"/>
              </a:ext>
            </a:extLst>
          </p:cNvPr>
          <p:cNvSpPr/>
          <p:nvPr/>
        </p:nvSpPr>
        <p:spPr>
          <a:xfrm>
            <a:off x="8811022" y="12845628"/>
            <a:ext cx="9544921" cy="553998"/>
          </a:xfrm>
          <a:prstGeom prst="rect">
            <a:avLst/>
          </a:prstGeom>
        </p:spPr>
        <p:txBody>
          <a:bodyPr wrap="none">
            <a:spAutoFit/>
          </a:bodyPr>
          <a:lstStyle/>
          <a:p>
            <a:r>
              <a:rPr lang="en-US" sz="3000" dirty="0"/>
              <a:t>Source: https://</a:t>
            </a:r>
            <a:r>
              <a:rPr lang="en-US" sz="3000" dirty="0" err="1"/>
              <a:t>nces.ed.gov</a:t>
            </a:r>
            <a:r>
              <a:rPr lang="en-US" sz="3000" dirty="0"/>
              <a:t>/</a:t>
            </a:r>
            <a:r>
              <a:rPr lang="en-US" sz="3000" dirty="0" err="1"/>
              <a:t>fastfacts</a:t>
            </a:r>
            <a:r>
              <a:rPr lang="en-US" sz="3000" dirty="0"/>
              <a:t>/</a:t>
            </a:r>
            <a:r>
              <a:rPr lang="en-US" sz="3000" dirty="0" err="1"/>
              <a:t>display.asp?id</a:t>
            </a:r>
            <a:r>
              <a:rPr lang="en-US" sz="3000" dirty="0"/>
              <a:t>=30</a:t>
            </a:r>
          </a:p>
        </p:txBody>
      </p:sp>
      <p:pic>
        <p:nvPicPr>
          <p:cNvPr id="7" name="Graphic 6" descr="Chat boxes signifying that a question has been put into the chat for discussion.">
            <a:extLst>
              <a:ext uri="{FF2B5EF4-FFF2-40B4-BE49-F238E27FC236}">
                <a16:creationId xmlns:a16="http://schemas.microsoft.com/office/drawing/2014/main" id="{5734920C-9B58-DD4D-908A-8E9812459072}"/>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473811" y="11819582"/>
            <a:ext cx="1896418" cy="1896418"/>
          </a:xfrm>
          <a:prstGeom prst="rect">
            <a:avLst/>
          </a:prstGeom>
        </p:spPr>
      </p:pic>
    </p:spTree>
    <p:extLst>
      <p:ext uri="{BB962C8B-B14F-4D97-AF65-F5344CB8AC3E}">
        <p14:creationId xmlns:p14="http://schemas.microsoft.com/office/powerpoint/2010/main" val="3527302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812BDE-F900-E040-A514-24CFC7C3FDA1}"/>
              </a:ext>
            </a:extLst>
          </p:cNvPr>
          <p:cNvSpPr>
            <a:spLocks noGrp="1"/>
          </p:cNvSpPr>
          <p:nvPr>
            <p:ph type="title"/>
          </p:nvPr>
        </p:nvSpPr>
        <p:spPr>
          <a:xfrm>
            <a:off x="1052504" y="1295961"/>
            <a:ext cx="6493704" cy="5315854"/>
          </a:xfrm>
        </p:spPr>
        <p:txBody>
          <a:bodyPr vert="horz" lIns="91440" tIns="45720" rIns="91440" bIns="45720" rtlCol="0" anchor="b">
            <a:normAutofit/>
          </a:bodyPr>
          <a:lstStyle/>
          <a:p>
            <a:pPr defTabSz="914400">
              <a:lnSpc>
                <a:spcPct val="90000"/>
              </a:lnSpc>
            </a:pPr>
            <a:r>
              <a:rPr lang="en-US" sz="8400" dirty="0">
                <a:latin typeface="+mj-lt"/>
              </a:rPr>
              <a:t>Racial &amp; Ethnic Minority Enrollment</a:t>
            </a:r>
            <a:endParaRPr lang="en-US" sz="8400" kern="1200" dirty="0">
              <a:solidFill>
                <a:schemeClr val="tx1"/>
              </a:solidFill>
              <a:latin typeface="+mj-lt"/>
              <a:ea typeface="+mj-ea"/>
              <a:cs typeface="+mj-cs"/>
            </a:endParaRPr>
          </a:p>
        </p:txBody>
      </p:sp>
      <p:pic>
        <p:nvPicPr>
          <p:cNvPr id="5" name="Picture 4" descr="Chart showing the racial and ethnic minority student enrollment in charter versus non charter schools in Colorado. ">
            <a:extLst>
              <a:ext uri="{FF2B5EF4-FFF2-40B4-BE49-F238E27FC236}">
                <a16:creationId xmlns:a16="http://schemas.microsoft.com/office/drawing/2014/main" id="{3595358D-A54F-AF45-BA26-05966D25CAE8}"/>
              </a:ext>
            </a:extLst>
          </p:cNvPr>
          <p:cNvPicPr>
            <a:picLocks noChangeAspect="1"/>
          </p:cNvPicPr>
          <p:nvPr/>
        </p:nvPicPr>
        <p:blipFill>
          <a:blip r:embed="rId3"/>
          <a:stretch>
            <a:fillRect/>
          </a:stretch>
        </p:blipFill>
        <p:spPr>
          <a:xfrm>
            <a:off x="7546208" y="3285309"/>
            <a:ext cx="16840967" cy="7145382"/>
          </a:xfrm>
          <a:prstGeom prst="rect">
            <a:avLst/>
          </a:prstGeom>
        </p:spPr>
      </p:pic>
      <p:sp>
        <p:nvSpPr>
          <p:cNvPr id="6" name="TextBox 5">
            <a:extLst>
              <a:ext uri="{FF2B5EF4-FFF2-40B4-BE49-F238E27FC236}">
                <a16:creationId xmlns:a16="http://schemas.microsoft.com/office/drawing/2014/main" id="{3455CC7B-5853-B846-8C96-E301389EA390}"/>
              </a:ext>
            </a:extLst>
          </p:cNvPr>
          <p:cNvSpPr txBox="1"/>
          <p:nvPr/>
        </p:nvSpPr>
        <p:spPr>
          <a:xfrm>
            <a:off x="15966691" y="12420039"/>
            <a:ext cx="6693408" cy="553998"/>
          </a:xfrm>
          <a:prstGeom prst="rect">
            <a:avLst/>
          </a:prstGeom>
        </p:spPr>
        <p:txBody>
          <a:bodyPr wrap="square" rtlCol="0">
            <a:spAutoFit/>
          </a:bodyPr>
          <a:lstStyle/>
          <a:p>
            <a:pPr algn="l"/>
            <a:r>
              <a:rPr lang="en-US" sz="3000" dirty="0"/>
              <a:t>Source: CDE 2019 Triennial Report</a:t>
            </a:r>
          </a:p>
        </p:txBody>
      </p:sp>
    </p:spTree>
    <p:extLst>
      <p:ext uri="{BB962C8B-B14F-4D97-AF65-F5344CB8AC3E}">
        <p14:creationId xmlns:p14="http://schemas.microsoft.com/office/powerpoint/2010/main" val="42916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812BDE-F900-E040-A514-24CFC7C3FDA1}"/>
              </a:ext>
            </a:extLst>
          </p:cNvPr>
          <p:cNvSpPr>
            <a:spLocks noGrp="1"/>
          </p:cNvSpPr>
          <p:nvPr>
            <p:ph type="title"/>
          </p:nvPr>
        </p:nvSpPr>
        <p:spPr>
          <a:xfrm>
            <a:off x="982165" y="1160584"/>
            <a:ext cx="6579219" cy="5697416"/>
          </a:xfrm>
        </p:spPr>
        <p:txBody>
          <a:bodyPr vert="horz" lIns="91440" tIns="45720" rIns="91440" bIns="45720" rtlCol="0" anchor="b">
            <a:normAutofit/>
          </a:bodyPr>
          <a:lstStyle/>
          <a:p>
            <a:pPr defTabSz="914400">
              <a:lnSpc>
                <a:spcPct val="90000"/>
              </a:lnSpc>
            </a:pPr>
            <a:r>
              <a:rPr lang="en-US" sz="8400" dirty="0">
                <a:latin typeface="+mj-lt"/>
              </a:rPr>
              <a:t>Enrollment of Students with Disabilities</a:t>
            </a:r>
            <a:endParaRPr lang="en-US" sz="8400" kern="1200" dirty="0">
              <a:solidFill>
                <a:schemeClr val="tx1"/>
              </a:solidFill>
              <a:latin typeface="+mj-lt"/>
              <a:ea typeface="+mj-ea"/>
              <a:cs typeface="+mj-cs"/>
            </a:endParaRPr>
          </a:p>
        </p:txBody>
      </p:sp>
      <p:pic>
        <p:nvPicPr>
          <p:cNvPr id="7" name="Picture 6" descr="Table showing enrollment rates of students with disabilities in charter schools verus traditional public schools in Colorado. ">
            <a:extLst>
              <a:ext uri="{FF2B5EF4-FFF2-40B4-BE49-F238E27FC236}">
                <a16:creationId xmlns:a16="http://schemas.microsoft.com/office/drawing/2014/main" id="{2C67CA47-6711-A749-A4A5-1C83A999C6A8}"/>
              </a:ext>
            </a:extLst>
          </p:cNvPr>
          <p:cNvPicPr>
            <a:picLocks noChangeAspect="1"/>
          </p:cNvPicPr>
          <p:nvPr/>
        </p:nvPicPr>
        <p:blipFill>
          <a:blip r:embed="rId3"/>
          <a:stretch>
            <a:fillRect/>
          </a:stretch>
        </p:blipFill>
        <p:spPr>
          <a:xfrm>
            <a:off x="8192467" y="2788160"/>
            <a:ext cx="15548448" cy="6344482"/>
          </a:xfrm>
          <a:prstGeom prst="rect">
            <a:avLst/>
          </a:prstGeom>
        </p:spPr>
      </p:pic>
      <p:sp>
        <p:nvSpPr>
          <p:cNvPr id="6" name="TextBox 5">
            <a:extLst>
              <a:ext uri="{FF2B5EF4-FFF2-40B4-BE49-F238E27FC236}">
                <a16:creationId xmlns:a16="http://schemas.microsoft.com/office/drawing/2014/main" id="{0A67B733-8A7C-CF42-9F8B-C3AC19B8E6B4}"/>
              </a:ext>
            </a:extLst>
          </p:cNvPr>
          <p:cNvSpPr txBox="1"/>
          <p:nvPr/>
        </p:nvSpPr>
        <p:spPr>
          <a:xfrm>
            <a:off x="16750462" y="9132642"/>
            <a:ext cx="6693408" cy="553998"/>
          </a:xfrm>
          <a:prstGeom prst="rect">
            <a:avLst/>
          </a:prstGeom>
        </p:spPr>
        <p:txBody>
          <a:bodyPr wrap="square" rtlCol="0">
            <a:spAutoFit/>
          </a:bodyPr>
          <a:lstStyle/>
          <a:p>
            <a:pPr algn="l"/>
            <a:r>
              <a:rPr lang="en-US" sz="3000" dirty="0"/>
              <a:t>Source: CDE 2019 Triennial Report</a:t>
            </a:r>
          </a:p>
        </p:txBody>
      </p:sp>
    </p:spTree>
    <p:extLst>
      <p:ext uri="{BB962C8B-B14F-4D97-AF65-F5344CB8AC3E}">
        <p14:creationId xmlns:p14="http://schemas.microsoft.com/office/powerpoint/2010/main" val="354175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812BDE-F900-E040-A514-24CFC7C3FDA1}"/>
              </a:ext>
            </a:extLst>
          </p:cNvPr>
          <p:cNvSpPr>
            <a:spLocks noGrp="1"/>
          </p:cNvSpPr>
          <p:nvPr>
            <p:ph type="title"/>
          </p:nvPr>
        </p:nvSpPr>
        <p:spPr>
          <a:xfrm>
            <a:off x="1052504" y="838763"/>
            <a:ext cx="22315476" cy="1577321"/>
          </a:xfrm>
        </p:spPr>
        <p:txBody>
          <a:bodyPr vert="horz" lIns="91440" tIns="45720" rIns="91440" bIns="45720" rtlCol="0" anchor="b">
            <a:normAutofit/>
          </a:bodyPr>
          <a:lstStyle/>
          <a:p>
            <a:pPr defTabSz="914400">
              <a:lnSpc>
                <a:spcPct val="90000"/>
              </a:lnSpc>
            </a:pPr>
            <a:r>
              <a:rPr lang="en-US" sz="8400" kern="1200" dirty="0">
                <a:solidFill>
                  <a:schemeClr val="tx1"/>
                </a:solidFill>
                <a:latin typeface="+mj-lt"/>
                <a:ea typeface="+mj-ea"/>
                <a:cs typeface="+mj-cs"/>
              </a:rPr>
              <a:t>Performance of</a:t>
            </a:r>
            <a:r>
              <a:rPr lang="en-US" sz="8400" dirty="0">
                <a:latin typeface="+mj-lt"/>
              </a:rPr>
              <a:t> Colorado Charter Schools</a:t>
            </a:r>
            <a:endParaRPr lang="en-US" sz="8400" kern="1200" dirty="0">
              <a:solidFill>
                <a:schemeClr val="tx1"/>
              </a:solidFill>
              <a:latin typeface="+mj-lt"/>
              <a:ea typeface="+mj-ea"/>
              <a:cs typeface="+mj-cs"/>
            </a:endParaRPr>
          </a:p>
        </p:txBody>
      </p:sp>
      <p:pic>
        <p:nvPicPr>
          <p:cNvPr id="3" name="Picture 2" descr="Table of Charter SPF ratings given by the state deparment of education. ">
            <a:extLst>
              <a:ext uri="{FF2B5EF4-FFF2-40B4-BE49-F238E27FC236}">
                <a16:creationId xmlns:a16="http://schemas.microsoft.com/office/drawing/2014/main" id="{032297DE-41AC-E04C-9FF5-D55FB9E1C521}"/>
              </a:ext>
            </a:extLst>
          </p:cNvPr>
          <p:cNvPicPr>
            <a:picLocks noChangeAspect="1"/>
          </p:cNvPicPr>
          <p:nvPr/>
        </p:nvPicPr>
        <p:blipFill>
          <a:blip r:embed="rId3"/>
          <a:stretch>
            <a:fillRect/>
          </a:stretch>
        </p:blipFill>
        <p:spPr>
          <a:xfrm>
            <a:off x="1052504" y="2416084"/>
            <a:ext cx="21143539" cy="9715440"/>
          </a:xfrm>
          <a:prstGeom prst="rect">
            <a:avLst/>
          </a:prstGeom>
        </p:spPr>
      </p:pic>
      <p:sp>
        <p:nvSpPr>
          <p:cNvPr id="6" name="TextBox 5">
            <a:extLst>
              <a:ext uri="{FF2B5EF4-FFF2-40B4-BE49-F238E27FC236}">
                <a16:creationId xmlns:a16="http://schemas.microsoft.com/office/drawing/2014/main" id="{90D9BB6B-06FA-9043-B9A2-DE422EB9BBEF}"/>
              </a:ext>
            </a:extLst>
          </p:cNvPr>
          <p:cNvSpPr txBox="1"/>
          <p:nvPr/>
        </p:nvSpPr>
        <p:spPr>
          <a:xfrm>
            <a:off x="15502635" y="12600238"/>
            <a:ext cx="6693408" cy="553998"/>
          </a:xfrm>
          <a:prstGeom prst="rect">
            <a:avLst/>
          </a:prstGeom>
        </p:spPr>
        <p:txBody>
          <a:bodyPr wrap="square" rtlCol="0">
            <a:spAutoFit/>
          </a:bodyPr>
          <a:lstStyle/>
          <a:p>
            <a:pPr algn="l"/>
            <a:r>
              <a:rPr lang="en-US" sz="3000" dirty="0"/>
              <a:t>Source: CDE 2019 Triennial Report</a:t>
            </a:r>
          </a:p>
        </p:txBody>
      </p:sp>
    </p:spTree>
    <p:extLst>
      <p:ext uri="{BB962C8B-B14F-4D97-AF65-F5344CB8AC3E}">
        <p14:creationId xmlns:p14="http://schemas.microsoft.com/office/powerpoint/2010/main" val="156047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EB659-5E40-C94F-9E19-B8630F7DBF80}"/>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7400" dirty="0">
                <a:latin typeface="+mj-lt"/>
              </a:rPr>
              <a:t>Terms &amp; Acronyms </a:t>
            </a:r>
          </a:p>
        </p:txBody>
      </p:sp>
      <p:sp>
        <p:nvSpPr>
          <p:cNvPr id="3" name="Content Placeholder 2">
            <a:extLst>
              <a:ext uri="{FF2B5EF4-FFF2-40B4-BE49-F238E27FC236}">
                <a16:creationId xmlns:a16="http://schemas.microsoft.com/office/drawing/2014/main" id="{76F5ACCF-9D20-6A4D-BF86-B176114B09B2}"/>
              </a:ext>
            </a:extLst>
          </p:cNvPr>
          <p:cNvSpPr>
            <a:spLocks noGrp="1"/>
          </p:cNvSpPr>
          <p:nvPr>
            <p:ph sz="quarter" idx="13"/>
          </p:nvPr>
        </p:nvSpPr>
        <p:spPr>
          <a:xfrm>
            <a:off x="1019195" y="2732606"/>
            <a:ext cx="11141083" cy="8562965"/>
          </a:xfrm>
        </p:spPr>
        <p:txBody>
          <a:bodyPr vert="horz" lIns="91440" tIns="45720" rIns="91440" bIns="45720" rtlCol="0" anchor="ctr">
            <a:normAutofit/>
          </a:bodyPr>
          <a:lstStyle/>
          <a:p>
            <a:pPr marL="571500" indent="-228600" defTabSz="914400">
              <a:lnSpc>
                <a:spcPct val="90000"/>
              </a:lnSpc>
              <a:buFont typeface="Arial" panose="020B0604020202020204" pitchFamily="34" charset="0"/>
              <a:buChar char="•"/>
            </a:pPr>
            <a:r>
              <a:rPr lang="en-US" sz="4000" dirty="0">
                <a:latin typeface="+mn-lt"/>
              </a:rPr>
              <a:t>CDE</a:t>
            </a:r>
          </a:p>
          <a:p>
            <a:pPr marL="1485900" lvl="1" indent="-228600" defTabSz="914400">
              <a:lnSpc>
                <a:spcPct val="90000"/>
              </a:lnSpc>
              <a:buFont typeface="Arial" panose="020B0604020202020204" pitchFamily="34" charset="0"/>
              <a:buChar char="•"/>
            </a:pPr>
            <a:r>
              <a:rPr lang="en-US" sz="3800" b="0" dirty="0">
                <a:solidFill>
                  <a:schemeClr val="tx1"/>
                </a:solidFill>
                <a:latin typeface="+mn-lt"/>
              </a:rPr>
              <a:t>Colorado Department of Education</a:t>
            </a:r>
          </a:p>
          <a:p>
            <a:pPr marL="571500" indent="-228600" defTabSz="914400">
              <a:lnSpc>
                <a:spcPct val="90000"/>
              </a:lnSpc>
              <a:buFont typeface="Arial" panose="020B0604020202020204" pitchFamily="34" charset="0"/>
              <a:buChar char="•"/>
            </a:pPr>
            <a:r>
              <a:rPr lang="en-US" sz="4000" dirty="0">
                <a:latin typeface="+mn-lt"/>
              </a:rPr>
              <a:t>CSI</a:t>
            </a:r>
          </a:p>
          <a:p>
            <a:pPr marL="1485900" lvl="1" indent="-228600" defTabSz="914400">
              <a:lnSpc>
                <a:spcPct val="90000"/>
              </a:lnSpc>
              <a:buFont typeface="Arial" panose="020B0604020202020204" pitchFamily="34" charset="0"/>
              <a:buChar char="•"/>
            </a:pPr>
            <a:r>
              <a:rPr lang="en-US" sz="3800" b="0" dirty="0">
                <a:solidFill>
                  <a:schemeClr val="tx1"/>
                </a:solidFill>
                <a:latin typeface="+mn-lt"/>
              </a:rPr>
              <a:t>Colorado Charter School Institute, the state authorizer </a:t>
            </a:r>
            <a:endParaRPr lang="en-US" sz="3800" dirty="0">
              <a:solidFill>
                <a:schemeClr val="tx1"/>
              </a:solidFill>
              <a:latin typeface="+mn-lt"/>
            </a:endParaRPr>
          </a:p>
          <a:p>
            <a:pPr marL="571500" indent="-228600" defTabSz="914400">
              <a:lnSpc>
                <a:spcPct val="90000"/>
              </a:lnSpc>
              <a:buFont typeface="Arial" panose="020B0604020202020204" pitchFamily="34" charset="0"/>
              <a:buChar char="•"/>
            </a:pPr>
            <a:r>
              <a:rPr lang="en-US" sz="4000" dirty="0">
                <a:latin typeface="+mn-lt"/>
              </a:rPr>
              <a:t>SPF </a:t>
            </a:r>
          </a:p>
          <a:p>
            <a:pPr marL="1485900" lvl="1" indent="-228600" defTabSz="914400">
              <a:lnSpc>
                <a:spcPct val="90000"/>
              </a:lnSpc>
              <a:buFont typeface="Arial" panose="020B0604020202020204" pitchFamily="34" charset="0"/>
              <a:buChar char="•"/>
            </a:pPr>
            <a:r>
              <a:rPr lang="en-US" sz="3800" b="0" dirty="0">
                <a:solidFill>
                  <a:schemeClr val="tx1"/>
                </a:solidFill>
                <a:latin typeface="+mn-lt"/>
              </a:rPr>
              <a:t>School Performance Framework </a:t>
            </a:r>
          </a:p>
          <a:p>
            <a:pPr marL="571500" indent="-228600" defTabSz="914400">
              <a:lnSpc>
                <a:spcPct val="90000"/>
              </a:lnSpc>
              <a:buFont typeface="Arial" panose="020B0604020202020204" pitchFamily="34" charset="0"/>
              <a:buChar char="•"/>
            </a:pPr>
            <a:r>
              <a:rPr lang="en-US" sz="4000" dirty="0">
                <a:latin typeface="+mn-lt"/>
              </a:rPr>
              <a:t>UIP</a:t>
            </a:r>
          </a:p>
          <a:p>
            <a:pPr marL="1485900" lvl="1" indent="-228600" defTabSz="914400">
              <a:lnSpc>
                <a:spcPct val="90000"/>
              </a:lnSpc>
              <a:buFont typeface="Arial" panose="020B0604020202020204" pitchFamily="34" charset="0"/>
              <a:buChar char="•"/>
            </a:pPr>
            <a:r>
              <a:rPr lang="en-US" sz="3800" b="0" dirty="0">
                <a:solidFill>
                  <a:schemeClr val="tx1"/>
                </a:solidFill>
                <a:latin typeface="+mn-lt"/>
              </a:rPr>
              <a:t>Unified Improvement Plan </a:t>
            </a:r>
            <a:endParaRPr lang="en-US" sz="3800" dirty="0">
              <a:solidFill>
                <a:schemeClr val="tx1"/>
              </a:solidFill>
              <a:latin typeface="+mn-lt"/>
            </a:endParaRPr>
          </a:p>
        </p:txBody>
      </p:sp>
      <p:pic>
        <p:nvPicPr>
          <p:cNvPr id="6" name="Picture 5">
            <a:extLst>
              <a:ext uri="{FF2B5EF4-FFF2-40B4-BE49-F238E27FC236}">
                <a16:creationId xmlns:a16="http://schemas.microsoft.com/office/drawing/2014/main" id="{126968F8-9F0A-1847-A47B-5C3B984423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375131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76896A-DE4C-AB48-86E7-8E984E2A41A7}"/>
              </a:ext>
            </a:extLst>
          </p:cNvPr>
          <p:cNvSpPr>
            <a:spLocks noGrp="1"/>
          </p:cNvSpPr>
          <p:nvPr>
            <p:ph type="ctrTitle"/>
          </p:nvPr>
        </p:nvSpPr>
        <p:spPr>
          <a:xfrm>
            <a:off x="1645921" y="4865210"/>
            <a:ext cx="21341670" cy="2885127"/>
          </a:xfrm>
        </p:spPr>
        <p:txBody>
          <a:bodyPr/>
          <a:lstStyle/>
          <a:p>
            <a:r>
              <a:rPr lang="en-US" dirty="0"/>
              <a:t>Colorado Charter Law </a:t>
            </a:r>
          </a:p>
        </p:txBody>
      </p:sp>
      <p:sp>
        <p:nvSpPr>
          <p:cNvPr id="7" name="Content Placeholder 6">
            <a:extLst>
              <a:ext uri="{FF2B5EF4-FFF2-40B4-BE49-F238E27FC236}">
                <a16:creationId xmlns:a16="http://schemas.microsoft.com/office/drawing/2014/main" id="{C9A8B64D-83A0-4B46-BDD7-B15869442F1E}"/>
              </a:ext>
            </a:extLst>
          </p:cNvPr>
          <p:cNvSpPr>
            <a:spLocks noGrp="1"/>
          </p:cNvSpPr>
          <p:nvPr>
            <p:ph type="subTitle" idx="1"/>
          </p:nvPr>
        </p:nvSpPr>
        <p:spPr>
          <a:xfrm>
            <a:off x="1645921" y="8390159"/>
            <a:ext cx="21277862" cy="3143079"/>
          </a:xfrm>
        </p:spPr>
        <p:txBody>
          <a:bodyPr/>
          <a:lstStyle/>
          <a:p>
            <a:r>
              <a:rPr lang="en-US" dirty="0"/>
              <a:t>A closer look at charter statute in Colorado that impacts authorizing. </a:t>
            </a:r>
          </a:p>
        </p:txBody>
      </p:sp>
      <p:sp>
        <p:nvSpPr>
          <p:cNvPr id="14" name="Slide Number Placeholder 13">
            <a:extLst>
              <a:ext uri="{FF2B5EF4-FFF2-40B4-BE49-F238E27FC236}">
                <a16:creationId xmlns:a16="http://schemas.microsoft.com/office/drawing/2014/main" id="{F419C240-89A9-D946-8F0C-C9B48FADE0B3}"/>
              </a:ext>
            </a:extLst>
          </p:cNvPr>
          <p:cNvSpPr>
            <a:spLocks noGrp="1"/>
          </p:cNvSpPr>
          <p:nvPr>
            <p:ph type="sldNum" sz="quarter" idx="4294967295"/>
          </p:nvPr>
        </p:nvSpPr>
        <p:spPr>
          <a:xfrm>
            <a:off x="23595013" y="12309475"/>
            <a:ext cx="792162" cy="730250"/>
          </a:xfrm>
          <a:prstGeom prst="rect">
            <a:avLst/>
          </a:prstGeom>
        </p:spPr>
        <p:txBody>
          <a:bodyPr/>
          <a:lstStyle/>
          <a:p>
            <a:fld id="{AB0A2592-0B1A-734C-B468-DA21C7D792C7}" type="slidenum">
              <a:rPr lang="en-US" smtClean="0"/>
              <a:pPr/>
              <a:t>15</a:t>
            </a:fld>
            <a:endParaRPr lang="en-US" dirty="0"/>
          </a:p>
        </p:txBody>
      </p:sp>
    </p:spTree>
    <p:extLst>
      <p:ext uri="{BB962C8B-B14F-4D97-AF65-F5344CB8AC3E}">
        <p14:creationId xmlns:p14="http://schemas.microsoft.com/office/powerpoint/2010/main" val="2230010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E484DD-72B3-4448-9352-04086A121B85}"/>
              </a:ext>
            </a:extLst>
          </p:cNvPr>
          <p:cNvSpPr>
            <a:spLocks noGrp="1"/>
          </p:cNvSpPr>
          <p:nvPr>
            <p:ph sz="quarter" idx="13"/>
          </p:nvPr>
        </p:nvSpPr>
        <p:spPr>
          <a:xfrm>
            <a:off x="1052504" y="1770065"/>
            <a:ext cx="22315477" cy="8786435"/>
          </a:xfrm>
        </p:spPr>
        <p:txBody>
          <a:bodyPr vert="horz" lIns="91440" tIns="45720" rIns="91440" bIns="45720" rtlCol="0" anchor="ctr">
            <a:normAutofit/>
          </a:bodyPr>
          <a:lstStyle/>
          <a:p>
            <a:pPr defTabSz="914400">
              <a:lnSpc>
                <a:spcPct val="90000"/>
              </a:lnSpc>
            </a:pPr>
            <a:r>
              <a:rPr lang="en-US" sz="4500" dirty="0">
                <a:latin typeface="+mn-lt"/>
              </a:rPr>
              <a:t>True or False?</a:t>
            </a:r>
          </a:p>
          <a:p>
            <a:pPr marL="1428750" lvl="1" indent="-742950" defTabSz="914400">
              <a:lnSpc>
                <a:spcPct val="90000"/>
              </a:lnSpc>
              <a:buClr>
                <a:schemeClr val="accent3"/>
              </a:buClr>
              <a:buFont typeface="+mj-lt"/>
              <a:buAutoNum type="arabicPeriod"/>
            </a:pPr>
            <a:r>
              <a:rPr lang="en-US" sz="3800" dirty="0">
                <a:solidFill>
                  <a:schemeClr val="tx1"/>
                </a:solidFill>
                <a:latin typeface="+mn-lt"/>
              </a:rPr>
              <a:t>There is a cap on the number of charter schools allowed to open in the state of Colorado. </a:t>
            </a:r>
          </a:p>
          <a:p>
            <a:pPr marL="1428750" lvl="1" indent="-742950" defTabSz="914400">
              <a:lnSpc>
                <a:spcPct val="90000"/>
              </a:lnSpc>
              <a:buClr>
                <a:schemeClr val="accent3"/>
              </a:buClr>
              <a:buFont typeface="+mj-lt"/>
              <a:buAutoNum type="arabicPeriod"/>
            </a:pPr>
            <a:r>
              <a:rPr lang="en-US" sz="3800" dirty="0">
                <a:solidFill>
                  <a:schemeClr val="tx1"/>
                </a:solidFill>
              </a:rPr>
              <a:t>Districts never allow a charter applicant to apply to CSI when they have exclusive chartering authority. </a:t>
            </a:r>
          </a:p>
          <a:p>
            <a:pPr marL="1428750" lvl="1" indent="-742950" defTabSz="914400">
              <a:lnSpc>
                <a:spcPct val="90000"/>
              </a:lnSpc>
              <a:buClr>
                <a:schemeClr val="accent3"/>
              </a:buClr>
              <a:buFont typeface="+mj-lt"/>
              <a:buAutoNum type="arabicPeriod"/>
            </a:pPr>
            <a:r>
              <a:rPr lang="en-US" sz="3800" dirty="0">
                <a:solidFill>
                  <a:schemeClr val="tx1"/>
                </a:solidFill>
                <a:latin typeface="+mn-lt"/>
              </a:rPr>
              <a:t>Charter schools in Colorado are funded in the same manner as traditional public schools. </a:t>
            </a:r>
          </a:p>
        </p:txBody>
      </p:sp>
      <p:sp>
        <p:nvSpPr>
          <p:cNvPr id="3" name="Title 2">
            <a:extLst>
              <a:ext uri="{FF2B5EF4-FFF2-40B4-BE49-F238E27FC236}">
                <a16:creationId xmlns:a16="http://schemas.microsoft.com/office/drawing/2014/main" id="{F3C722C6-226B-674A-8E98-1B76AD9E111C}"/>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What do you already know about charter law in </a:t>
            </a:r>
            <a:r>
              <a:rPr lang="en-US" dirty="0">
                <a:latin typeface="+mj-lt"/>
              </a:rPr>
              <a:t>Colorado</a:t>
            </a:r>
            <a:r>
              <a:rPr lang="en-US" kern="1200" dirty="0">
                <a:solidFill>
                  <a:schemeClr val="tx1"/>
                </a:solidFill>
                <a:latin typeface="+mj-lt"/>
                <a:ea typeface="+mj-ea"/>
                <a:cs typeface="+mj-cs"/>
              </a:rPr>
              <a:t>?</a:t>
            </a:r>
          </a:p>
        </p:txBody>
      </p:sp>
      <p:pic>
        <p:nvPicPr>
          <p:cNvPr id="4" name="Graphic 3" descr="Bar chart with solid fill indicating that a poll question will be asked.">
            <a:extLst>
              <a:ext uri="{FF2B5EF4-FFF2-40B4-BE49-F238E27FC236}">
                <a16:creationId xmlns:a16="http://schemas.microsoft.com/office/drawing/2014/main" id="{4077302B-4EAF-0F42-9189-EBCF4ABC60B9}"/>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10483" y="11767067"/>
            <a:ext cx="1842146" cy="1842146"/>
          </a:xfrm>
          <a:prstGeom prst="rect">
            <a:avLst/>
          </a:prstGeom>
        </p:spPr>
      </p:pic>
    </p:spTree>
    <p:extLst>
      <p:ext uri="{BB962C8B-B14F-4D97-AF65-F5344CB8AC3E}">
        <p14:creationId xmlns:p14="http://schemas.microsoft.com/office/powerpoint/2010/main" val="3415968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6800" kern="1200" dirty="0">
                <a:latin typeface="+mj-lt"/>
                <a:ea typeface="+mj-ea"/>
                <a:cs typeface="+mj-cs"/>
              </a:rPr>
              <a:t>Overview of Colorado Charter Schools Act (1)</a:t>
            </a:r>
          </a:p>
        </p:txBody>
      </p:sp>
      <p:sp>
        <p:nvSpPr>
          <p:cNvPr id="4" name="TextBox 3">
            <a:extLst>
              <a:ext uri="{FF2B5EF4-FFF2-40B4-BE49-F238E27FC236}">
                <a16:creationId xmlns:a16="http://schemas.microsoft.com/office/drawing/2014/main" id="{D537A2F4-25A3-A44D-BA29-282AEB22DDCA}"/>
              </a:ext>
            </a:extLst>
          </p:cNvPr>
          <p:cNvSpPr txBox="1"/>
          <p:nvPr/>
        </p:nvSpPr>
        <p:spPr>
          <a:xfrm>
            <a:off x="1052504" y="6479338"/>
            <a:ext cx="7349627" cy="1261884"/>
          </a:xfrm>
          <a:prstGeom prst="rect">
            <a:avLst/>
          </a:prstGeom>
        </p:spPr>
        <p:txBody>
          <a:bodyPr wrap="square" rtlCol="0">
            <a:spAutoFit/>
          </a:bodyPr>
          <a:lstStyle/>
          <a:p>
            <a:pPr algn="l"/>
            <a:r>
              <a:rPr lang="en-US" sz="3800" dirty="0">
                <a:solidFill>
                  <a:schemeClr val="bg1"/>
                </a:solidFill>
              </a:rPr>
              <a:t>Title 22 Article 30.5 Part 1</a:t>
            </a:r>
          </a:p>
          <a:p>
            <a:pPr algn="l"/>
            <a:r>
              <a:rPr lang="en-US" sz="3800" dirty="0">
                <a:solidFill>
                  <a:schemeClr val="bg1"/>
                </a:solidFill>
              </a:rPr>
              <a:t>22-30.5-120</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012680" y="1363698"/>
            <a:ext cx="12416246" cy="11372588"/>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dirty="0">
                <a:latin typeface="+mn-lt"/>
              </a:rPr>
              <a:t>Purpose of charter schools:</a:t>
            </a:r>
          </a:p>
          <a:p>
            <a:pPr marL="685800" indent="-228600" defTabSz="914400">
              <a:lnSpc>
                <a:spcPct val="90000"/>
              </a:lnSpc>
              <a:buFont typeface="Arial" panose="020B0604020202020204" pitchFamily="34" charset="0"/>
              <a:buChar char="•"/>
            </a:pPr>
            <a:r>
              <a:rPr lang="en-US" b="0" dirty="0">
                <a:solidFill>
                  <a:schemeClr val="tx1"/>
                </a:solidFill>
                <a:latin typeface="+mn-lt"/>
              </a:rPr>
              <a:t>To improve pupil learning by creating schools with rigorous standards for pupil performance</a:t>
            </a:r>
          </a:p>
          <a:p>
            <a:pPr marL="685800" indent="-228600" defTabSz="914400">
              <a:lnSpc>
                <a:spcPct val="90000"/>
              </a:lnSpc>
              <a:buFont typeface="Arial" panose="020B0604020202020204" pitchFamily="34" charset="0"/>
              <a:buChar char="•"/>
            </a:pPr>
            <a:r>
              <a:rPr lang="en-US" b="0" dirty="0">
                <a:solidFill>
                  <a:schemeClr val="tx1"/>
                </a:solidFill>
                <a:latin typeface="+mn-lt"/>
              </a:rPr>
              <a:t>To increase learning opportunities for all pupils, with special emphasis on expanded learning experiences for pupils who are identified as academically low achieving</a:t>
            </a:r>
          </a:p>
          <a:p>
            <a:pPr marL="685800" indent="-228600" defTabSz="914400">
              <a:lnSpc>
                <a:spcPct val="90000"/>
              </a:lnSpc>
              <a:buFont typeface="Arial" panose="020B0604020202020204" pitchFamily="34" charset="0"/>
              <a:buChar char="•"/>
            </a:pPr>
            <a:r>
              <a:rPr lang="en-US" b="0" dirty="0">
                <a:solidFill>
                  <a:schemeClr val="tx1"/>
                </a:solidFill>
                <a:latin typeface="+mn-lt"/>
              </a:rPr>
              <a:t>To encourage diverse approaches to education and the use of innovative, research-based, or proven teaching methods</a:t>
            </a:r>
          </a:p>
        </p:txBody>
      </p:sp>
    </p:spTree>
    <p:extLst>
      <p:ext uri="{BB962C8B-B14F-4D97-AF65-F5344CB8AC3E}">
        <p14:creationId xmlns:p14="http://schemas.microsoft.com/office/powerpoint/2010/main" val="256352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6800" kern="1200" dirty="0">
                <a:latin typeface="+mj-lt"/>
                <a:ea typeface="+mj-ea"/>
                <a:cs typeface="+mj-cs"/>
              </a:rPr>
              <a:t>Overview of Colorado Charter Schools Act (2)</a:t>
            </a:r>
          </a:p>
        </p:txBody>
      </p:sp>
      <p:sp>
        <p:nvSpPr>
          <p:cNvPr id="4" name="TextBox 3">
            <a:extLst>
              <a:ext uri="{FF2B5EF4-FFF2-40B4-BE49-F238E27FC236}">
                <a16:creationId xmlns:a16="http://schemas.microsoft.com/office/drawing/2014/main" id="{D537A2F4-25A3-A44D-BA29-282AEB22DDCA}"/>
              </a:ext>
            </a:extLst>
          </p:cNvPr>
          <p:cNvSpPr txBox="1"/>
          <p:nvPr/>
        </p:nvSpPr>
        <p:spPr>
          <a:xfrm>
            <a:off x="1052504" y="6479338"/>
            <a:ext cx="7349627" cy="1261884"/>
          </a:xfrm>
          <a:prstGeom prst="rect">
            <a:avLst/>
          </a:prstGeom>
        </p:spPr>
        <p:txBody>
          <a:bodyPr wrap="square" rtlCol="0">
            <a:spAutoFit/>
          </a:bodyPr>
          <a:lstStyle/>
          <a:p>
            <a:pPr algn="l"/>
            <a:r>
              <a:rPr lang="en-US" sz="3800" dirty="0">
                <a:solidFill>
                  <a:schemeClr val="bg1"/>
                </a:solidFill>
              </a:rPr>
              <a:t>Title 22 Article 30.5 Part 1</a:t>
            </a:r>
          </a:p>
          <a:p>
            <a:pPr algn="l"/>
            <a:r>
              <a:rPr lang="en-US" sz="3800" dirty="0">
                <a:solidFill>
                  <a:schemeClr val="bg1"/>
                </a:solidFill>
              </a:rPr>
              <a:t>22-30.5-120</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012680" y="1363698"/>
            <a:ext cx="12416246" cy="11372588"/>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dirty="0">
                <a:latin typeface="+mn-lt"/>
              </a:rPr>
              <a:t>Purpose of charter schools:</a:t>
            </a:r>
          </a:p>
          <a:p>
            <a:pPr marL="685800" indent="-228600" defTabSz="914400">
              <a:lnSpc>
                <a:spcPct val="90000"/>
              </a:lnSpc>
              <a:buFont typeface="Arial" panose="020B0604020202020204" pitchFamily="34" charset="0"/>
              <a:buChar char="•"/>
            </a:pPr>
            <a:r>
              <a:rPr lang="en-US" b="0" dirty="0">
                <a:solidFill>
                  <a:schemeClr val="tx1"/>
                </a:solidFill>
                <a:latin typeface="+mn-lt"/>
              </a:rPr>
              <a:t>To promote longitudinal analysis of student progress </a:t>
            </a:r>
          </a:p>
          <a:p>
            <a:pPr marL="685800" indent="-228600" defTabSz="914400">
              <a:lnSpc>
                <a:spcPct val="90000"/>
              </a:lnSpc>
              <a:buFont typeface="Arial" panose="020B0604020202020204" pitchFamily="34" charset="0"/>
              <a:buChar char="•"/>
            </a:pPr>
            <a:r>
              <a:rPr lang="en-US" b="0" dirty="0">
                <a:solidFill>
                  <a:schemeClr val="tx1"/>
                </a:solidFill>
                <a:latin typeface="+mn-lt"/>
              </a:rPr>
              <a:t>To create new employment options and professional development for teachers and principals</a:t>
            </a:r>
          </a:p>
          <a:p>
            <a:pPr marL="685800" indent="-228600" defTabSz="914400">
              <a:lnSpc>
                <a:spcPct val="90000"/>
              </a:lnSpc>
              <a:buFont typeface="Arial" panose="020B0604020202020204" pitchFamily="34" charset="0"/>
              <a:buChar char="•"/>
            </a:pPr>
            <a:r>
              <a:rPr lang="en-US" b="0" dirty="0">
                <a:solidFill>
                  <a:schemeClr val="tx1"/>
                </a:solidFill>
                <a:latin typeface="+mn-lt"/>
              </a:rPr>
              <a:t>To provide parents and students with expanded choice and promote community involvement and an avenue for participation in education process </a:t>
            </a:r>
          </a:p>
          <a:p>
            <a:pPr marL="685800" indent="-228600" defTabSz="914400">
              <a:lnSpc>
                <a:spcPct val="90000"/>
              </a:lnSpc>
              <a:buFont typeface="Arial" panose="020B0604020202020204" pitchFamily="34" charset="0"/>
              <a:buChar char="•"/>
            </a:pPr>
            <a:r>
              <a:rPr lang="en-US" b="0" dirty="0">
                <a:solidFill>
                  <a:schemeClr val="tx1"/>
                </a:solidFill>
                <a:latin typeface="+mn-lt"/>
              </a:rPr>
              <a:t>To hold charters accountable for performance </a:t>
            </a:r>
          </a:p>
        </p:txBody>
      </p:sp>
    </p:spTree>
    <p:extLst>
      <p:ext uri="{BB962C8B-B14F-4D97-AF65-F5344CB8AC3E}">
        <p14:creationId xmlns:p14="http://schemas.microsoft.com/office/powerpoint/2010/main" val="3999988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6800" kern="1200" dirty="0">
                <a:latin typeface="+mj-lt"/>
                <a:ea typeface="+mj-ea"/>
                <a:cs typeface="+mj-cs"/>
              </a:rPr>
              <a:t>Authorizing Charter Schools in Colorado</a:t>
            </a:r>
          </a:p>
        </p:txBody>
      </p:sp>
      <p:sp>
        <p:nvSpPr>
          <p:cNvPr id="4" name="TextBox 3">
            <a:extLst>
              <a:ext uri="{FF2B5EF4-FFF2-40B4-BE49-F238E27FC236}">
                <a16:creationId xmlns:a16="http://schemas.microsoft.com/office/drawing/2014/main" id="{D537A2F4-25A3-A44D-BA29-282AEB22DDCA}"/>
              </a:ext>
            </a:extLst>
          </p:cNvPr>
          <p:cNvSpPr txBox="1"/>
          <p:nvPr/>
        </p:nvSpPr>
        <p:spPr>
          <a:xfrm>
            <a:off x="1052504" y="7239341"/>
            <a:ext cx="7349627" cy="677108"/>
          </a:xfrm>
          <a:prstGeom prst="rect">
            <a:avLst/>
          </a:prstGeom>
        </p:spPr>
        <p:txBody>
          <a:bodyPr wrap="square" rtlCol="0">
            <a:spAutoFit/>
          </a:bodyPr>
          <a:lstStyle/>
          <a:p>
            <a:r>
              <a:rPr lang="en-US" sz="3800" dirty="0">
                <a:solidFill>
                  <a:schemeClr val="bg1"/>
                </a:solidFill>
              </a:rPr>
              <a:t>C.R.S. § 22-30.5-120</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p:txBody>
          <a:bodyPr vert="horz" lIns="91440" tIns="45720" rIns="91440" bIns="45720" rtlCol="0" anchor="ctr">
            <a:normAutofit/>
          </a:bodyPr>
          <a:lstStyle/>
          <a:p>
            <a:pPr defTabSz="914400">
              <a:lnSpc>
                <a:spcPct val="90000"/>
              </a:lnSpc>
            </a:pPr>
            <a:r>
              <a:rPr lang="en-US" dirty="0">
                <a:latin typeface="+mn-lt"/>
              </a:rPr>
              <a:t>Who can authorize a school in Colorado?</a:t>
            </a:r>
          </a:p>
          <a:p>
            <a:pPr indent="-228600" defTabSz="914400">
              <a:lnSpc>
                <a:spcPct val="90000"/>
              </a:lnSpc>
              <a:buFont typeface="Arial" panose="020B0604020202020204" pitchFamily="34" charset="0"/>
              <a:buChar char="•"/>
            </a:pPr>
            <a:r>
              <a:rPr lang="en-US" b="0" dirty="0">
                <a:solidFill>
                  <a:schemeClr val="tx1"/>
                </a:solidFill>
                <a:latin typeface="+mn-lt"/>
              </a:rPr>
              <a:t>A school district</a:t>
            </a:r>
          </a:p>
          <a:p>
            <a:pPr indent="-228600" defTabSz="914400">
              <a:lnSpc>
                <a:spcPct val="90000"/>
              </a:lnSpc>
              <a:buFont typeface="Arial" panose="020B0604020202020204" pitchFamily="34" charset="0"/>
              <a:buChar char="•"/>
            </a:pPr>
            <a:r>
              <a:rPr lang="en-US" b="0" dirty="0">
                <a:solidFill>
                  <a:schemeClr val="tx1"/>
                </a:solidFill>
                <a:latin typeface="+mn-lt"/>
              </a:rPr>
              <a:t>Charter School Institute – the statewide charter school authorizer </a:t>
            </a:r>
          </a:p>
          <a:p>
            <a:pPr defTabSz="914400">
              <a:lnSpc>
                <a:spcPct val="90000"/>
              </a:lnSpc>
            </a:pPr>
            <a:endParaRPr lang="en-US" sz="4500" b="0" dirty="0">
              <a:solidFill>
                <a:schemeClr val="tx1"/>
              </a:solidFill>
              <a:latin typeface="+mn-lt"/>
            </a:endParaRPr>
          </a:p>
          <a:p>
            <a:pPr defTabSz="914400">
              <a:lnSpc>
                <a:spcPct val="90000"/>
              </a:lnSpc>
            </a:pPr>
            <a:r>
              <a:rPr lang="en-US" b="0" i="1" dirty="0">
                <a:solidFill>
                  <a:schemeClr val="tx1"/>
                </a:solidFill>
                <a:latin typeface="+mn-lt"/>
              </a:rPr>
              <a:t>An applicant cannot apply to a district unless a majority of the proposed students reside in the chartering district or contiguous districts.</a:t>
            </a:r>
          </a:p>
        </p:txBody>
      </p:sp>
    </p:spTree>
    <p:extLst>
      <p:ext uri="{BB962C8B-B14F-4D97-AF65-F5344CB8AC3E}">
        <p14:creationId xmlns:p14="http://schemas.microsoft.com/office/powerpoint/2010/main" val="167289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052504" y="1155285"/>
            <a:ext cx="22315476" cy="1577321"/>
          </a:xfrm>
        </p:spPr>
        <p:txBody>
          <a:bodyPr vert="horz" lIns="91440" tIns="45720" rIns="91440" bIns="45720" rtlCol="0" anchor="t">
            <a:normAutofit/>
          </a:bodyPr>
          <a:lstStyle/>
          <a:p>
            <a:pPr>
              <a:tabLst>
                <a:tab pos="7837488" algn="l"/>
              </a:tabLst>
            </a:pPr>
            <a:r>
              <a:rPr lang="en-US" dirty="0"/>
              <a:t>Today’s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052504" y="2732606"/>
            <a:ext cx="13798613" cy="8651674"/>
          </a:xfrm>
        </p:spPr>
        <p:txBody>
          <a:bodyPr vert="horz" lIns="91440" tIns="45720" rIns="91440" bIns="45720" rtlCol="0">
            <a:normAutofit/>
          </a:bodyPr>
          <a:lstStyle/>
          <a:p>
            <a:r>
              <a:rPr lang="en-US" dirty="0"/>
              <a:t>Wednesday, November 3</a:t>
            </a:r>
            <a:r>
              <a:rPr lang="en-US" baseline="30000" dirty="0"/>
              <a:t>rd</a:t>
            </a:r>
            <a:endParaRPr lang="en-US" dirty="0"/>
          </a:p>
          <a:p>
            <a:pPr marL="571500" indent="-571500">
              <a:buFont typeface="Arial" panose="020B0604020202020204" pitchFamily="34" charset="0"/>
              <a:buChar char="•"/>
            </a:pPr>
            <a:r>
              <a:rPr lang="en-US" b="0" dirty="0"/>
              <a:t>12:00 – 12:05 p.m. – Welcome and Overview</a:t>
            </a:r>
          </a:p>
          <a:p>
            <a:pPr marL="571500" indent="-571500">
              <a:buFont typeface="Arial" panose="020B0604020202020204" pitchFamily="34" charset="0"/>
              <a:buChar char="•"/>
            </a:pPr>
            <a:r>
              <a:rPr lang="en-US" b="0" dirty="0"/>
              <a:t>12:05 – 12:50 p.m. – Colorado Charter Law and Statutory Requirements </a:t>
            </a:r>
          </a:p>
          <a:p>
            <a:pPr marL="571500" indent="-571500">
              <a:buFont typeface="Arial" panose="020B0604020202020204" pitchFamily="34" charset="0"/>
              <a:buChar char="•"/>
            </a:pPr>
            <a:r>
              <a:rPr lang="en-US" b="0"/>
              <a:t>12:50 </a:t>
            </a:r>
            <a:r>
              <a:rPr lang="en-US" b="0" dirty="0"/>
              <a:t>– 1:00 p.m. – Break</a:t>
            </a:r>
          </a:p>
          <a:p>
            <a:pPr marL="571500" indent="-571500">
              <a:buFont typeface="Arial" panose="020B0604020202020204" pitchFamily="34" charset="0"/>
              <a:buChar char="•"/>
            </a:pPr>
            <a:r>
              <a:rPr lang="en-US" b="0" dirty="0"/>
              <a:t>1:00-1:30 p.m. – Mission and Vision for Authorizing</a:t>
            </a:r>
          </a:p>
          <a:p>
            <a:pPr marL="571500" indent="-571500">
              <a:buFont typeface="Arial" panose="020B0604020202020204" pitchFamily="34" charset="0"/>
              <a:buChar char="•"/>
            </a:pPr>
            <a:r>
              <a:rPr lang="en-US" b="0" dirty="0"/>
              <a:t>1:30 – 2:00 p.m. – Colorado Principles and Standards for Authorizing </a:t>
            </a:r>
          </a:p>
          <a:p>
            <a:pPr lvl="1"/>
            <a:endParaRPr lang="en-US" dirty="0"/>
          </a:p>
        </p:txBody>
      </p:sp>
      <p:pic>
        <p:nvPicPr>
          <p:cNvPr id="5" name="Picture 4">
            <a:extLst>
              <a:ext uri="{FF2B5EF4-FFF2-40B4-BE49-F238E27FC236}">
                <a16:creationId xmlns:a16="http://schemas.microsoft.com/office/drawing/2014/main" id="{406F4123-5309-6E45-916A-77EA549CB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78084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Application</a:t>
            </a:r>
          </a:p>
        </p:txBody>
      </p:sp>
      <p:sp>
        <p:nvSpPr>
          <p:cNvPr id="5" name="TextBox 4">
            <a:extLst>
              <a:ext uri="{FF2B5EF4-FFF2-40B4-BE49-F238E27FC236}">
                <a16:creationId xmlns:a16="http://schemas.microsoft.com/office/drawing/2014/main" id="{3579D8F0-B1F8-1349-B9D8-73E2DEAEB867}"/>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22-30.5-106</a:t>
            </a:r>
          </a:p>
        </p:txBody>
      </p:sp>
      <p:sp>
        <p:nvSpPr>
          <p:cNvPr id="6" name="TextBox 5">
            <a:extLst>
              <a:ext uri="{FF2B5EF4-FFF2-40B4-BE49-F238E27FC236}">
                <a16:creationId xmlns:a16="http://schemas.microsoft.com/office/drawing/2014/main" id="{79F72C8C-E2D5-A945-8C92-4D74AB90024F}"/>
              </a:ext>
            </a:extLst>
          </p:cNvPr>
          <p:cNvSpPr txBox="1"/>
          <p:nvPr/>
        </p:nvSpPr>
        <p:spPr>
          <a:xfrm>
            <a:off x="19399844" y="1055846"/>
            <a:ext cx="4987331" cy="677108"/>
          </a:xfrm>
          <a:prstGeom prst="rect">
            <a:avLst/>
          </a:prstGeom>
        </p:spPr>
        <p:txBody>
          <a:bodyPr wrap="square" rtlCol="0">
            <a:spAutoFit/>
          </a:bodyPr>
          <a:lstStyle/>
          <a:p>
            <a:r>
              <a:rPr lang="en-US" sz="3800" dirty="0">
                <a:solidFill>
                  <a:schemeClr val="bg1"/>
                </a:solidFill>
              </a:rPr>
              <a:t>C.R.S § 22-30.5-107</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35848" y="3340925"/>
            <a:ext cx="22315477" cy="8822907"/>
          </a:xfrm>
          <a:noFill/>
        </p:spPr>
        <p:txBody>
          <a:bodyPr/>
          <a:lstStyle/>
          <a:p>
            <a:pPr marL="685800" indent="-685800">
              <a:lnSpc>
                <a:spcPct val="100000"/>
              </a:lnSpc>
              <a:spcBef>
                <a:spcPts val="1200"/>
              </a:spcBef>
              <a:spcAft>
                <a:spcPts val="0"/>
              </a:spcAft>
              <a:buFont typeface="Arial" panose="020B0604020202020204" pitchFamily="34" charset="0"/>
              <a:buChar char="•"/>
            </a:pPr>
            <a:r>
              <a:rPr lang="en-US" sz="3600" dirty="0"/>
              <a:t>State statute requires specific information be included in the charter application</a:t>
            </a:r>
          </a:p>
          <a:p>
            <a:pPr marL="571500" indent="-571500">
              <a:lnSpc>
                <a:spcPct val="100000"/>
              </a:lnSpc>
              <a:spcAft>
                <a:spcPts val="0"/>
              </a:spcAft>
              <a:buFont typeface="Arial" panose="020B0604020202020204" pitchFamily="34" charset="0"/>
              <a:buChar char="•"/>
            </a:pPr>
            <a:r>
              <a:rPr lang="en-US" sz="3600" dirty="0"/>
              <a:t>Timeline</a:t>
            </a:r>
          </a:p>
          <a:p>
            <a:pPr marL="1485900" lvl="1" indent="-571500">
              <a:lnSpc>
                <a:spcPct val="100000"/>
              </a:lnSpc>
              <a:spcAft>
                <a:spcPts val="0"/>
              </a:spcAft>
              <a:buFont typeface="Arial" panose="020B0604020202020204" pitchFamily="34" charset="0"/>
              <a:buChar char="•"/>
            </a:pPr>
            <a:r>
              <a:rPr lang="en-US" dirty="0"/>
              <a:t>Districts establish a date for submissions between August 1 and October 1, unless a waiver is granted</a:t>
            </a:r>
          </a:p>
          <a:p>
            <a:pPr marL="571500" indent="-571500">
              <a:lnSpc>
                <a:spcPct val="100000"/>
              </a:lnSpc>
              <a:spcAft>
                <a:spcPts val="0"/>
              </a:spcAft>
              <a:buFont typeface="Arial" panose="020B0604020202020204" pitchFamily="34" charset="0"/>
              <a:buChar char="•"/>
            </a:pPr>
            <a:r>
              <a:rPr lang="en-US" sz="3600" dirty="0"/>
              <a:t>Completeness Review</a:t>
            </a:r>
          </a:p>
          <a:p>
            <a:pPr marL="1485900" lvl="1" indent="-571500">
              <a:lnSpc>
                <a:spcPct val="100000"/>
              </a:lnSpc>
              <a:spcAft>
                <a:spcPts val="0"/>
              </a:spcAft>
              <a:buFont typeface="Arial" panose="020B0604020202020204" pitchFamily="34" charset="0"/>
              <a:buChar char="•"/>
            </a:pPr>
            <a:r>
              <a:rPr lang="en-US" dirty="0"/>
              <a:t>Initial review for compliance must be completed within 15 days of submission and applicant has 15 days for correction</a:t>
            </a:r>
          </a:p>
          <a:p>
            <a:pPr marL="571500" indent="-571500">
              <a:lnSpc>
                <a:spcPct val="100000"/>
              </a:lnSpc>
              <a:spcAft>
                <a:spcPts val="0"/>
              </a:spcAft>
              <a:buFont typeface="Arial" panose="020B0604020202020204" pitchFamily="34" charset="0"/>
              <a:buChar char="•"/>
            </a:pPr>
            <a:r>
              <a:rPr lang="en-US" sz="3600" dirty="0"/>
              <a:t>Final Vote</a:t>
            </a:r>
          </a:p>
          <a:p>
            <a:pPr marL="1485900" lvl="1" indent="-571500">
              <a:lnSpc>
                <a:spcPct val="100000"/>
              </a:lnSpc>
              <a:spcAft>
                <a:spcPts val="0"/>
              </a:spcAft>
              <a:buFont typeface="Arial" panose="020B0604020202020204" pitchFamily="34" charset="0"/>
              <a:buChar char="•"/>
            </a:pPr>
            <a:r>
              <a:rPr lang="en-US" dirty="0"/>
              <a:t>Local board must vote on application within 90 days of submission</a:t>
            </a:r>
          </a:p>
          <a:p>
            <a:pPr marL="571500" indent="-571500">
              <a:lnSpc>
                <a:spcPct val="100000"/>
              </a:lnSpc>
              <a:spcAft>
                <a:spcPts val="0"/>
              </a:spcAft>
              <a:buFont typeface="Arial" panose="020B0604020202020204" pitchFamily="34" charset="0"/>
              <a:buChar char="•"/>
            </a:pPr>
            <a:r>
              <a:rPr lang="en-US" sz="3600" dirty="0"/>
              <a:t>No application fee may be charged by authorizers </a:t>
            </a:r>
          </a:p>
          <a:p>
            <a:pPr marL="571500" indent="-571500">
              <a:lnSpc>
                <a:spcPct val="100000"/>
              </a:lnSpc>
              <a:spcAft>
                <a:spcPts val="0"/>
              </a:spcAft>
              <a:buFont typeface="Arial" panose="020B0604020202020204" pitchFamily="34" charset="0"/>
              <a:buChar char="•"/>
            </a:pPr>
            <a:r>
              <a:rPr lang="en-US" sz="3600" dirty="0"/>
              <a:t>Many authorizers operate on an 18-month application timeline, based on waiver approved </a:t>
            </a:r>
          </a:p>
          <a:p>
            <a:pPr>
              <a:lnSpc>
                <a:spcPct val="100000"/>
              </a:lnSpc>
              <a:spcBef>
                <a:spcPts val="1200"/>
              </a:spcBef>
              <a:spcAft>
                <a:spcPts val="0"/>
              </a:spcAft>
            </a:pPr>
            <a:endParaRPr lang="en-US" sz="3600" dirty="0"/>
          </a:p>
          <a:p>
            <a:pPr marL="685800" indent="-685800">
              <a:lnSpc>
                <a:spcPct val="100000"/>
              </a:lnSpc>
              <a:spcBef>
                <a:spcPts val="1200"/>
              </a:spcBef>
              <a:spcAft>
                <a:spcPts val="0"/>
              </a:spcAft>
              <a:buFont typeface="Arial" panose="020B0604020202020204" pitchFamily="34" charset="0"/>
              <a:buChar char="•"/>
            </a:pPr>
            <a:endParaRPr lang="en-US" sz="3600" b="0" dirty="0"/>
          </a:p>
        </p:txBody>
      </p:sp>
      <p:pic>
        <p:nvPicPr>
          <p:cNvPr id="8" name="Graphic 7" descr="Bar chart with solid fill indicating that a poll question will be asked.">
            <a:extLst>
              <a:ext uri="{FF2B5EF4-FFF2-40B4-BE49-F238E27FC236}">
                <a16:creationId xmlns:a16="http://schemas.microsoft.com/office/drawing/2014/main" id="{0D32EFDE-04D2-6448-92DB-663EA1757B88}"/>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10483" y="11767067"/>
            <a:ext cx="1842146" cy="1842146"/>
          </a:xfrm>
          <a:prstGeom prst="rect">
            <a:avLst/>
          </a:prstGeom>
        </p:spPr>
      </p:pic>
    </p:spTree>
    <p:extLst>
      <p:ext uri="{BB962C8B-B14F-4D97-AF65-F5344CB8AC3E}">
        <p14:creationId xmlns:p14="http://schemas.microsoft.com/office/powerpoint/2010/main" val="3892070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Application Review: Approval or Denial </a:t>
            </a:r>
          </a:p>
        </p:txBody>
      </p:sp>
      <p:sp>
        <p:nvSpPr>
          <p:cNvPr id="5" name="TextBox 4">
            <a:extLst>
              <a:ext uri="{FF2B5EF4-FFF2-40B4-BE49-F238E27FC236}">
                <a16:creationId xmlns:a16="http://schemas.microsoft.com/office/drawing/2014/main" id="{F82DF6F5-22AA-6241-9E67-1645FB385836}"/>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22-30.5-107</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35849" y="3482035"/>
            <a:ext cx="22315476" cy="9078680"/>
          </a:xfrm>
          <a:noFill/>
        </p:spPr>
        <p:txBody>
          <a:bodyPr/>
          <a:lstStyle/>
          <a:p>
            <a:pPr marL="685800" indent="-685800">
              <a:lnSpc>
                <a:spcPct val="100000"/>
              </a:lnSpc>
              <a:spcBef>
                <a:spcPts val="2400"/>
              </a:spcBef>
              <a:spcAft>
                <a:spcPts val="600"/>
              </a:spcAft>
              <a:buFont typeface="Arial" panose="020B0604020202020204" pitchFamily="34" charset="0"/>
              <a:buChar char="•"/>
            </a:pPr>
            <a:r>
              <a:rPr lang="en-US" sz="3600" dirty="0"/>
              <a:t>State Board policy requires authorizers conduct a rigorous review of each application </a:t>
            </a:r>
          </a:p>
          <a:p>
            <a:pPr marL="685800" indent="-685800">
              <a:lnSpc>
                <a:spcPct val="100000"/>
              </a:lnSpc>
              <a:spcBef>
                <a:spcPts val="2400"/>
              </a:spcBef>
              <a:spcAft>
                <a:spcPts val="600"/>
              </a:spcAft>
              <a:buFont typeface="Arial" panose="020B0604020202020204" pitchFamily="34" charset="0"/>
              <a:buChar char="•"/>
            </a:pPr>
            <a:r>
              <a:rPr lang="en-US" sz="3600" dirty="0"/>
              <a:t>Statute includes minimum requirements, but no specific application approval criteria</a:t>
            </a:r>
          </a:p>
          <a:p>
            <a:pPr marL="685800" indent="-685800">
              <a:lnSpc>
                <a:spcPct val="100000"/>
              </a:lnSpc>
              <a:spcBef>
                <a:spcPts val="2400"/>
              </a:spcBef>
              <a:spcAft>
                <a:spcPts val="600"/>
              </a:spcAft>
              <a:buFont typeface="Arial" panose="020B0604020202020204" pitchFamily="34" charset="0"/>
              <a:buChar char="•"/>
            </a:pPr>
            <a:r>
              <a:rPr lang="en-US" sz="3600" dirty="0"/>
              <a:t>District authorizers must have their district accountability committee (DAC) review applications</a:t>
            </a:r>
          </a:p>
          <a:p>
            <a:pPr marL="685800" indent="-685800">
              <a:lnSpc>
                <a:spcPct val="100000"/>
              </a:lnSpc>
              <a:spcBef>
                <a:spcPts val="2400"/>
              </a:spcBef>
              <a:spcAft>
                <a:spcPts val="600"/>
              </a:spcAft>
              <a:buFont typeface="Arial" panose="020B0604020202020204" pitchFamily="34" charset="0"/>
              <a:buChar char="•"/>
            </a:pPr>
            <a:r>
              <a:rPr lang="en-US" sz="3600" dirty="0"/>
              <a:t>Community meeting must be held with public notice </a:t>
            </a:r>
          </a:p>
          <a:p>
            <a:pPr marL="685800" indent="-685800">
              <a:lnSpc>
                <a:spcPct val="100000"/>
              </a:lnSpc>
              <a:spcBef>
                <a:spcPts val="2400"/>
              </a:spcBef>
              <a:spcAft>
                <a:spcPts val="600"/>
              </a:spcAft>
              <a:buFont typeface="Arial" panose="020B0604020202020204" pitchFamily="34" charset="0"/>
              <a:buChar char="•"/>
            </a:pPr>
            <a:r>
              <a:rPr lang="en-US" sz="3600" dirty="0"/>
              <a:t>Local board must make approval or denial decision in a public meeting </a:t>
            </a:r>
          </a:p>
          <a:p>
            <a:pPr marL="685800" indent="-685800">
              <a:lnSpc>
                <a:spcPct val="100000"/>
              </a:lnSpc>
              <a:spcBef>
                <a:spcPts val="2400"/>
              </a:spcBef>
              <a:spcAft>
                <a:spcPts val="600"/>
              </a:spcAft>
              <a:buFont typeface="Arial" panose="020B0604020202020204" pitchFamily="34" charset="0"/>
              <a:buChar char="•"/>
            </a:pPr>
            <a:r>
              <a:rPr lang="en-US" sz="3600" dirty="0"/>
              <a:t>Once approved, all negotiations must be agreed upon no later than 90 days after local board vote</a:t>
            </a:r>
          </a:p>
          <a:p>
            <a:pPr marL="685800" indent="-685800">
              <a:lnSpc>
                <a:spcPct val="100000"/>
              </a:lnSpc>
              <a:spcBef>
                <a:spcPts val="2400"/>
              </a:spcBef>
              <a:spcAft>
                <a:spcPts val="600"/>
              </a:spcAft>
              <a:buFont typeface="Arial" panose="020B0604020202020204" pitchFamily="34" charset="0"/>
              <a:buChar char="•"/>
            </a:pPr>
            <a:r>
              <a:rPr lang="en-US" sz="3600" dirty="0"/>
              <a:t>District school board must notify CDE of any denied application within 15 days of denial </a:t>
            </a:r>
          </a:p>
          <a:p>
            <a:pPr>
              <a:spcBef>
                <a:spcPts val="600"/>
              </a:spcBef>
            </a:pPr>
            <a:endParaRPr lang="en-US" sz="3600" b="0" dirty="0"/>
          </a:p>
        </p:txBody>
      </p:sp>
    </p:spTree>
    <p:extLst>
      <p:ext uri="{BB962C8B-B14F-4D97-AF65-F5344CB8AC3E}">
        <p14:creationId xmlns:p14="http://schemas.microsoft.com/office/powerpoint/2010/main" val="289597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Appeals </a:t>
            </a:r>
          </a:p>
        </p:txBody>
      </p:sp>
      <p:sp>
        <p:nvSpPr>
          <p:cNvPr id="6" name="TextBox 5">
            <a:extLst>
              <a:ext uri="{FF2B5EF4-FFF2-40B4-BE49-F238E27FC236}">
                <a16:creationId xmlns:a16="http://schemas.microsoft.com/office/drawing/2014/main" id="{09F1ED4D-B064-CB47-A026-91447B86C30B}"/>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22-30.5-108</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35848" y="3788097"/>
            <a:ext cx="22315477" cy="8772618"/>
          </a:xfrm>
          <a:noFill/>
        </p:spPr>
        <p:txBody>
          <a:bodyPr/>
          <a:lstStyle/>
          <a:p>
            <a:pPr marL="571500" indent="-571500">
              <a:spcAft>
                <a:spcPts val="0"/>
              </a:spcAft>
              <a:buFont typeface="Arial" panose="020B0604020202020204" pitchFamily="34" charset="0"/>
              <a:buChar char="•"/>
            </a:pPr>
            <a:r>
              <a:rPr lang="en-US" sz="3600" dirty="0"/>
              <a:t>Applicants may appeal denials to the State Board</a:t>
            </a:r>
          </a:p>
          <a:p>
            <a:pPr marL="1485900" lvl="1" indent="-571500">
              <a:spcAft>
                <a:spcPts val="0"/>
              </a:spcAft>
              <a:buFont typeface="Arial" panose="020B0604020202020204" pitchFamily="34" charset="0"/>
              <a:buChar char="•"/>
            </a:pPr>
            <a:r>
              <a:rPr lang="en-US" dirty="0"/>
              <a:t>Applicant has 30 days from notice of denial to appeal</a:t>
            </a:r>
          </a:p>
          <a:p>
            <a:pPr marL="1485900" lvl="1" indent="-571500">
              <a:spcAft>
                <a:spcPts val="0"/>
              </a:spcAft>
              <a:buFont typeface="Arial" panose="020B0604020202020204" pitchFamily="34" charset="0"/>
              <a:buChar char="•"/>
            </a:pPr>
            <a:r>
              <a:rPr lang="en-US" b="0" dirty="0"/>
              <a:t>State Board then reviews appeal and accepts local board decisions or send</a:t>
            </a:r>
            <a:r>
              <a:rPr lang="en-US" dirty="0"/>
              <a:t>s back to local board to reconsider within 60 days</a:t>
            </a:r>
          </a:p>
          <a:p>
            <a:pPr marL="1485900" lvl="1" indent="-571500">
              <a:spcAft>
                <a:spcPts val="0"/>
              </a:spcAft>
              <a:buFont typeface="Arial" panose="020B0604020202020204" pitchFamily="34" charset="0"/>
              <a:buChar char="•"/>
            </a:pPr>
            <a:r>
              <a:rPr lang="en-US" b="0" dirty="0"/>
              <a:t>Local board then reconsiders and votes to uphold denial, or </a:t>
            </a:r>
            <a:r>
              <a:rPr lang="en-US" dirty="0"/>
              <a:t>reverse to an approval </a:t>
            </a:r>
          </a:p>
          <a:p>
            <a:pPr marL="1485900" lvl="1" indent="-571500">
              <a:spcAft>
                <a:spcPts val="0"/>
              </a:spcAft>
              <a:buFont typeface="Arial" panose="020B0604020202020204" pitchFamily="34" charset="0"/>
              <a:buChar char="•"/>
            </a:pPr>
            <a:r>
              <a:rPr lang="en-US" b="0" dirty="0"/>
              <a:t>If still denied, applicant may go </a:t>
            </a:r>
            <a:r>
              <a:rPr lang="en-US" dirty="0"/>
              <a:t>back to State Board. State board decision to approve or deny is then final decision. </a:t>
            </a:r>
            <a:endParaRPr lang="en-US" b="0" dirty="0"/>
          </a:p>
        </p:txBody>
      </p:sp>
    </p:spTree>
    <p:extLst>
      <p:ext uri="{BB962C8B-B14F-4D97-AF65-F5344CB8AC3E}">
        <p14:creationId xmlns:p14="http://schemas.microsoft.com/office/powerpoint/2010/main" val="1115935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Charter Contract </a:t>
            </a:r>
          </a:p>
        </p:txBody>
      </p:sp>
      <p:sp>
        <p:nvSpPr>
          <p:cNvPr id="5" name="TextBox 4">
            <a:extLst>
              <a:ext uri="{FF2B5EF4-FFF2-40B4-BE49-F238E27FC236}">
                <a16:creationId xmlns:a16="http://schemas.microsoft.com/office/drawing/2014/main" id="{8110CC8C-40DF-F44D-A03C-DBE95A5A482C}"/>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22-30.5-105</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618395" y="3589734"/>
            <a:ext cx="22315477" cy="8970981"/>
          </a:xfrm>
          <a:noFill/>
        </p:spPr>
        <p:txBody>
          <a:bodyPr/>
          <a:lstStyle/>
          <a:p>
            <a:pPr marL="1600200" lvl="1" indent="-685800"/>
            <a:r>
              <a:rPr lang="en-US" sz="3800" b="1" dirty="0">
                <a:solidFill>
                  <a:schemeClr val="accent3"/>
                </a:solidFill>
              </a:rPr>
              <a:t>Approved applications are the basis for contract</a:t>
            </a:r>
          </a:p>
          <a:p>
            <a:pPr marL="1600200" lvl="1" indent="-685800"/>
            <a:r>
              <a:rPr lang="en-US" sz="3800" b="1" dirty="0">
                <a:solidFill>
                  <a:schemeClr val="accent3"/>
                </a:solidFill>
              </a:rPr>
              <a:t>Terms of charter contracts for new schools must be at least 4 years for district authorizers. Best practice is to grant initial contract for no more than 5 years.</a:t>
            </a:r>
          </a:p>
          <a:p>
            <a:pPr marL="1600200" lvl="1" indent="-685800"/>
            <a:r>
              <a:rPr lang="en-US" sz="3800" b="1" dirty="0">
                <a:solidFill>
                  <a:schemeClr val="accent3"/>
                </a:solidFill>
              </a:rPr>
              <a:t>A list of automatic waivers from state statute should be included in contract</a:t>
            </a:r>
          </a:p>
          <a:p>
            <a:pPr marL="1600200" lvl="1" indent="-685800"/>
            <a:r>
              <a:rPr lang="en-US" sz="3800" b="1" dirty="0">
                <a:solidFill>
                  <a:schemeClr val="accent3"/>
                </a:solidFill>
              </a:rPr>
              <a:t>Contract should also include information on whether the district will support start-up facility needs and long-term facility needs</a:t>
            </a:r>
          </a:p>
        </p:txBody>
      </p:sp>
      <p:pic>
        <p:nvPicPr>
          <p:cNvPr id="7" name="Graphic 6" descr="Bar chart with solid fill indicating that a poll question will be asked.">
            <a:extLst>
              <a:ext uri="{FF2B5EF4-FFF2-40B4-BE49-F238E27FC236}">
                <a16:creationId xmlns:a16="http://schemas.microsoft.com/office/drawing/2014/main" id="{D6FD5E61-065F-6E4B-BF29-EE10C3432687}"/>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10483" y="11767067"/>
            <a:ext cx="1842146" cy="1842146"/>
          </a:xfrm>
          <a:prstGeom prst="rect">
            <a:avLst/>
          </a:prstGeom>
        </p:spPr>
      </p:pic>
    </p:spTree>
    <p:extLst>
      <p:ext uri="{BB962C8B-B14F-4D97-AF65-F5344CB8AC3E}">
        <p14:creationId xmlns:p14="http://schemas.microsoft.com/office/powerpoint/2010/main" val="3789527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Ongoing Oversight  &amp; Evaluation</a:t>
            </a:r>
          </a:p>
        </p:txBody>
      </p:sp>
      <p:sp>
        <p:nvSpPr>
          <p:cNvPr id="6" name="TextBox 5">
            <a:extLst>
              <a:ext uri="{FF2B5EF4-FFF2-40B4-BE49-F238E27FC236}">
                <a16:creationId xmlns:a16="http://schemas.microsoft.com/office/drawing/2014/main" id="{B2D58426-67BA-5147-AB27-32BD69E6329F}"/>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22-30.5-110</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52504" y="3796753"/>
            <a:ext cx="22315477" cy="8014237"/>
          </a:xfrm>
          <a:noFill/>
        </p:spPr>
        <p:txBody>
          <a:bodyPr/>
          <a:lstStyle/>
          <a:p>
            <a:pPr marL="685800" indent="-685800">
              <a:buFont typeface="Arial" panose="020B0604020202020204" pitchFamily="34" charset="0"/>
              <a:buChar char="•"/>
            </a:pPr>
            <a:r>
              <a:rPr lang="en-US" sz="3600" dirty="0"/>
              <a:t>Law requires authorizers to annually review a school’s performance and provide written feedback to the school </a:t>
            </a:r>
          </a:p>
          <a:p>
            <a:pPr marL="1600200" lvl="1" indent="-685800">
              <a:buFont typeface="Arial" panose="020B0604020202020204" pitchFamily="34" charset="0"/>
              <a:buChar char="•"/>
            </a:pPr>
            <a:r>
              <a:rPr lang="en-US" dirty="0"/>
              <a:t>Review progress in meeting objectives</a:t>
            </a:r>
          </a:p>
          <a:p>
            <a:pPr marL="1600200" lvl="1" indent="-685800">
              <a:buFont typeface="Arial" panose="020B0604020202020204" pitchFamily="34" charset="0"/>
              <a:buChar char="•"/>
            </a:pPr>
            <a:r>
              <a:rPr lang="en-US" b="0" dirty="0"/>
              <a:t>Review financial audit </a:t>
            </a:r>
          </a:p>
          <a:p>
            <a:pPr marL="2377440" lvl="2" indent="-685800">
              <a:buFont typeface="Arial" panose="020B0604020202020204" pitchFamily="34" charset="0"/>
              <a:buChar char="•"/>
            </a:pPr>
            <a:r>
              <a:rPr lang="en-US" sz="3600" dirty="0"/>
              <a:t>Information from annual reviews must be taken into account in the renewal process</a:t>
            </a:r>
            <a:endParaRPr lang="en-US" sz="3600" b="0" dirty="0"/>
          </a:p>
          <a:p>
            <a:pPr marL="685800" indent="-685800">
              <a:buFont typeface="Arial" panose="020B0604020202020204" pitchFamily="34" charset="0"/>
              <a:buChar char="•"/>
            </a:pPr>
            <a:r>
              <a:rPr lang="en-US" sz="3600" dirty="0"/>
              <a:t>If school is on state accountability clock </a:t>
            </a:r>
          </a:p>
          <a:p>
            <a:pPr marL="1600200" lvl="1" indent="-685800">
              <a:buFont typeface="Arial" panose="020B0604020202020204" pitchFamily="34" charset="0"/>
              <a:buChar char="•"/>
            </a:pPr>
            <a:r>
              <a:rPr lang="en-US" dirty="0"/>
              <a:t>School must present a summary of changes to improve performance and progress made to authorizer </a:t>
            </a:r>
            <a:endParaRPr lang="en-US" b="0" dirty="0"/>
          </a:p>
        </p:txBody>
      </p:sp>
    </p:spTree>
    <p:extLst>
      <p:ext uri="{BB962C8B-B14F-4D97-AF65-F5344CB8AC3E}">
        <p14:creationId xmlns:p14="http://schemas.microsoft.com/office/powerpoint/2010/main" val="3351831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Renewal </a:t>
            </a:r>
          </a:p>
        </p:txBody>
      </p:sp>
      <p:sp>
        <p:nvSpPr>
          <p:cNvPr id="6" name="TextBox 5">
            <a:extLst>
              <a:ext uri="{FF2B5EF4-FFF2-40B4-BE49-F238E27FC236}">
                <a16:creationId xmlns:a16="http://schemas.microsoft.com/office/drawing/2014/main" id="{D33BBED2-9EE8-D143-AA8F-6E13F26F1840}"/>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22-30.5-110</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35848" y="3322620"/>
            <a:ext cx="22315477" cy="8014237"/>
          </a:xfrm>
          <a:noFill/>
        </p:spPr>
        <p:txBody>
          <a:bodyPr/>
          <a:lstStyle/>
          <a:p>
            <a:pPr marL="571500" indent="-571500">
              <a:buFont typeface="Arial" panose="020B0604020202020204" pitchFamily="34" charset="0"/>
              <a:buChar char="•"/>
            </a:pPr>
            <a:r>
              <a:rPr lang="en-US" sz="3600" dirty="0"/>
              <a:t>Schools submit a renewal application no later than December 1 of the year prior to the year in which the charter expires</a:t>
            </a:r>
          </a:p>
          <a:p>
            <a:pPr marL="571500" indent="-571500">
              <a:buFont typeface="Arial" panose="020B0604020202020204" pitchFamily="34" charset="0"/>
              <a:buChar char="•"/>
            </a:pPr>
            <a:r>
              <a:rPr lang="en-US" sz="3600" dirty="0"/>
              <a:t>Each district must adopt procedures and timelines for the renewal process</a:t>
            </a:r>
          </a:p>
          <a:p>
            <a:pPr marL="571500" indent="-571500">
              <a:buFont typeface="Arial" panose="020B0604020202020204" pitchFamily="34" charset="0"/>
              <a:buChar char="•"/>
            </a:pPr>
            <a:r>
              <a:rPr lang="en-US" sz="3600" dirty="0"/>
              <a:t>Annual reports on the performance of schools must be used in renewal decisions </a:t>
            </a:r>
          </a:p>
          <a:p>
            <a:pPr marL="571500" indent="-571500">
              <a:buFont typeface="Arial" panose="020B0604020202020204" pitchFamily="34" charset="0"/>
              <a:buChar char="•"/>
            </a:pPr>
            <a:r>
              <a:rPr lang="en-US" sz="3600" dirty="0"/>
              <a:t>The local board must rule on renewal decisions no later than February 1 of the year the charter expires </a:t>
            </a:r>
          </a:p>
        </p:txBody>
      </p:sp>
    </p:spTree>
    <p:extLst>
      <p:ext uri="{BB962C8B-B14F-4D97-AF65-F5344CB8AC3E}">
        <p14:creationId xmlns:p14="http://schemas.microsoft.com/office/powerpoint/2010/main" val="2487477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Nonrenewal  &amp; Termination </a:t>
            </a:r>
          </a:p>
        </p:txBody>
      </p:sp>
      <p:sp>
        <p:nvSpPr>
          <p:cNvPr id="5" name="TextBox 4">
            <a:extLst>
              <a:ext uri="{FF2B5EF4-FFF2-40B4-BE49-F238E27FC236}">
                <a16:creationId xmlns:a16="http://schemas.microsoft.com/office/drawing/2014/main" id="{50C5852F-92A0-1348-9E3D-295CD72C2684}"/>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22-30.5-110</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35848" y="3471112"/>
            <a:ext cx="22315477" cy="8804015"/>
          </a:xfrm>
          <a:noFill/>
        </p:spPr>
        <p:txBody>
          <a:bodyPr/>
          <a:lstStyle/>
          <a:p>
            <a:pPr marL="571500" indent="-571500">
              <a:spcBef>
                <a:spcPts val="1200"/>
              </a:spcBef>
              <a:buFont typeface="Arial" panose="020B0604020202020204" pitchFamily="34" charset="0"/>
              <a:buChar char="•"/>
            </a:pPr>
            <a:r>
              <a:rPr lang="en-US" sz="3600" dirty="0"/>
              <a:t>Law states general grounds for non-renewal: </a:t>
            </a:r>
          </a:p>
          <a:p>
            <a:pPr marL="1485900" lvl="1" indent="-571500">
              <a:spcBef>
                <a:spcPts val="1200"/>
              </a:spcBef>
              <a:buFont typeface="Arial" panose="020B0604020202020204" pitchFamily="34" charset="0"/>
              <a:buChar char="•"/>
            </a:pPr>
            <a:r>
              <a:rPr lang="en-US" dirty="0"/>
              <a:t>Material violation of any condition, standards, or procedures in contract</a:t>
            </a:r>
          </a:p>
          <a:p>
            <a:pPr marL="1485900" lvl="1" indent="-571500">
              <a:spcBef>
                <a:spcPts val="1200"/>
              </a:spcBef>
              <a:buFont typeface="Arial" panose="020B0604020202020204" pitchFamily="34" charset="0"/>
              <a:buChar char="•"/>
            </a:pPr>
            <a:r>
              <a:rPr lang="en-US" b="0" dirty="0"/>
              <a:t>Failure to make adequate progress toward goals, objectives, content standards, pupil performance standards</a:t>
            </a:r>
          </a:p>
          <a:p>
            <a:pPr marL="1485900" lvl="1" indent="-571500">
              <a:spcBef>
                <a:spcPts val="1200"/>
              </a:spcBef>
              <a:buFont typeface="Arial" panose="020B0604020202020204" pitchFamily="34" charset="0"/>
              <a:buChar char="•"/>
            </a:pPr>
            <a:r>
              <a:rPr lang="en-US" dirty="0"/>
              <a:t>Failure to meet generally accepted fiscal management standards</a:t>
            </a:r>
            <a:r>
              <a:rPr lang="en-US" b="0" dirty="0"/>
              <a:t> </a:t>
            </a:r>
          </a:p>
          <a:p>
            <a:pPr marL="1485900" lvl="1" indent="-571500">
              <a:spcBef>
                <a:spcPts val="1200"/>
              </a:spcBef>
              <a:buFont typeface="Arial" panose="020B0604020202020204" pitchFamily="34" charset="0"/>
              <a:buChar char="•"/>
            </a:pPr>
            <a:r>
              <a:rPr lang="en-US" dirty="0"/>
              <a:t>Violation of any provisions of law </a:t>
            </a:r>
          </a:p>
          <a:p>
            <a:pPr marL="1485900" lvl="1" indent="-571500">
              <a:spcBef>
                <a:spcPts val="1200"/>
              </a:spcBef>
              <a:buFont typeface="Arial" panose="020B0604020202020204" pitchFamily="34" charset="0"/>
              <a:buChar char="•"/>
            </a:pPr>
            <a:r>
              <a:rPr lang="en-US" dirty="0"/>
              <a:t>Insufficient improvement efforts if in third year of turnaround plan </a:t>
            </a:r>
          </a:p>
          <a:p>
            <a:pPr marL="571500" indent="-571500">
              <a:spcBef>
                <a:spcPts val="1200"/>
              </a:spcBef>
              <a:buFont typeface="Arial" panose="020B0604020202020204" pitchFamily="34" charset="0"/>
              <a:buChar char="•"/>
            </a:pPr>
            <a:r>
              <a:rPr lang="en-US" sz="3600" dirty="0"/>
              <a:t>Authorizing staff makes a recommendation to the local board, who decide to renew or revoke a charter</a:t>
            </a:r>
          </a:p>
          <a:p>
            <a:pPr marL="571500" indent="-571500">
              <a:spcBef>
                <a:spcPts val="1200"/>
              </a:spcBef>
              <a:buFont typeface="Arial" panose="020B0604020202020204" pitchFamily="34" charset="0"/>
              <a:buChar char="•"/>
            </a:pPr>
            <a:r>
              <a:rPr lang="en-US" sz="3600" dirty="0"/>
              <a:t>A charter school may appeal the decision to revoke or non-renew the charter to the State Board</a:t>
            </a:r>
          </a:p>
          <a:p>
            <a:pPr marL="571500" indent="-571500">
              <a:spcBef>
                <a:spcPts val="1200"/>
              </a:spcBef>
              <a:buFont typeface="Arial" panose="020B0604020202020204" pitchFamily="34" charset="0"/>
              <a:buChar char="•"/>
            </a:pPr>
            <a:r>
              <a:rPr lang="en-US" sz="3600" dirty="0"/>
              <a:t>Authorizers must adopt procedures for closing a charter </a:t>
            </a:r>
          </a:p>
          <a:p>
            <a:pPr marL="571500" indent="-571500">
              <a:spcBef>
                <a:spcPts val="1200"/>
              </a:spcBef>
              <a:buFont typeface="Arial" panose="020B0604020202020204" pitchFamily="34" charset="0"/>
              <a:buChar char="•"/>
            </a:pPr>
            <a:endParaRPr lang="en-US" sz="3600" b="0" dirty="0"/>
          </a:p>
        </p:txBody>
      </p:sp>
    </p:spTree>
    <p:extLst>
      <p:ext uri="{BB962C8B-B14F-4D97-AF65-F5344CB8AC3E}">
        <p14:creationId xmlns:p14="http://schemas.microsoft.com/office/powerpoint/2010/main" val="3318825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CD5DF4-99E1-B94F-B810-22FD8326FAEF}"/>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kern="1200" dirty="0">
                <a:solidFill>
                  <a:schemeClr val="tx1"/>
                </a:solidFill>
                <a:latin typeface="+mj-lt"/>
                <a:ea typeface="+mj-ea"/>
                <a:cs typeface="+mj-cs"/>
              </a:rPr>
              <a:t>District Policy</a:t>
            </a:r>
          </a:p>
        </p:txBody>
      </p:sp>
      <p:sp>
        <p:nvSpPr>
          <p:cNvPr id="2" name="Content Placeholder 1">
            <a:extLst>
              <a:ext uri="{FF2B5EF4-FFF2-40B4-BE49-F238E27FC236}">
                <a16:creationId xmlns:a16="http://schemas.microsoft.com/office/drawing/2014/main" id="{6393A6DB-6298-0D4C-AA04-E376601FC1A5}"/>
              </a:ext>
            </a:extLst>
          </p:cNvPr>
          <p:cNvSpPr>
            <a:spLocks noGrp="1"/>
          </p:cNvSpPr>
          <p:nvPr>
            <p:ph sz="quarter" idx="13"/>
          </p:nvPr>
        </p:nvSpPr>
        <p:spPr>
          <a:xfrm>
            <a:off x="1052505" y="3248024"/>
            <a:ext cx="11678758" cy="8562965"/>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dirty="0">
                <a:latin typeface="+mn-lt"/>
              </a:rPr>
              <a:t>Most districts in Colorado have a specific district policy, built upon what is in Colorado law.</a:t>
            </a:r>
          </a:p>
          <a:p>
            <a:pPr defTabSz="914400">
              <a:lnSpc>
                <a:spcPct val="90000"/>
              </a:lnSpc>
            </a:pPr>
            <a:endParaRPr lang="en-US" b="0" dirty="0">
              <a:solidFill>
                <a:schemeClr val="tx1"/>
              </a:solidFill>
              <a:latin typeface="+mn-lt"/>
            </a:endParaRPr>
          </a:p>
          <a:p>
            <a:pPr lvl="1" indent="-228600" defTabSz="914400">
              <a:lnSpc>
                <a:spcPct val="90000"/>
              </a:lnSpc>
              <a:buFont typeface="Arial" panose="020B0604020202020204" pitchFamily="34" charset="0"/>
              <a:buChar char="•"/>
            </a:pPr>
            <a:r>
              <a:rPr lang="en-US" b="0" dirty="0">
                <a:solidFill>
                  <a:schemeClr val="tx1"/>
                </a:solidFill>
                <a:latin typeface="+mn-lt"/>
              </a:rPr>
              <a:t>Do you have an established district charter policy?</a:t>
            </a:r>
          </a:p>
          <a:p>
            <a:pPr lvl="1" indent="-228600" defTabSz="914400">
              <a:lnSpc>
                <a:spcPct val="90000"/>
              </a:lnSpc>
              <a:buFont typeface="Arial" panose="020B0604020202020204" pitchFamily="34" charset="0"/>
              <a:buChar char="•"/>
            </a:pPr>
            <a:r>
              <a:rPr lang="en-US" dirty="0">
                <a:solidFill>
                  <a:schemeClr val="tx1"/>
                </a:solidFill>
                <a:latin typeface="+mn-lt"/>
              </a:rPr>
              <a:t>How does your district policy relate to Colorado charter law?</a:t>
            </a:r>
            <a:endParaRPr lang="en-US" b="0" dirty="0">
              <a:solidFill>
                <a:schemeClr val="tx1"/>
              </a:solidFill>
              <a:latin typeface="+mn-lt"/>
            </a:endParaRPr>
          </a:p>
          <a:p>
            <a:pPr lvl="1" indent="-228600" defTabSz="914400">
              <a:lnSpc>
                <a:spcPct val="90000"/>
              </a:lnSpc>
              <a:buFont typeface="Arial" panose="020B0604020202020204" pitchFamily="34" charset="0"/>
              <a:buChar char="•"/>
            </a:pPr>
            <a:r>
              <a:rPr lang="en-US" b="0" dirty="0">
                <a:solidFill>
                  <a:schemeClr val="tx1"/>
                </a:solidFill>
                <a:latin typeface="+mn-lt"/>
              </a:rPr>
              <a:t>How does district policy impact your work?</a:t>
            </a:r>
          </a:p>
          <a:p>
            <a:pPr indent="-228600" defTabSz="914400">
              <a:lnSpc>
                <a:spcPct val="90000"/>
              </a:lnSpc>
              <a:buFont typeface="Arial" panose="020B0604020202020204" pitchFamily="34" charset="0"/>
              <a:buChar char="•"/>
            </a:pPr>
            <a:endParaRPr lang="en-US" b="0" dirty="0">
              <a:solidFill>
                <a:schemeClr val="tx1"/>
              </a:solidFill>
              <a:latin typeface="+mn-lt"/>
            </a:endParaRPr>
          </a:p>
        </p:txBody>
      </p:sp>
      <p:pic>
        <p:nvPicPr>
          <p:cNvPr id="8" name="Graphic 7" descr=" A meeting icon indicating that there will be a group discussion of this slide.">
            <a:extLst>
              <a:ext uri="{FF2B5EF4-FFF2-40B4-BE49-F238E27FC236}">
                <a16:creationId xmlns:a16="http://schemas.microsoft.com/office/drawing/2014/main" id="{5109AD79-A3B4-4B42-BFA6-AE953FD3204F}"/>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19042877" y="11753396"/>
            <a:ext cx="1875466" cy="1875466"/>
          </a:xfrm>
          <a:prstGeom prst="rect">
            <a:avLst/>
          </a:prstGeom>
        </p:spPr>
      </p:pic>
      <p:pic>
        <p:nvPicPr>
          <p:cNvPr id="4" name="Picture 3">
            <a:extLst>
              <a:ext uri="{FF2B5EF4-FFF2-40B4-BE49-F238E27FC236}">
                <a16:creationId xmlns:a16="http://schemas.microsoft.com/office/drawing/2014/main" id="{B5B9B719-2704-AE43-8E93-4E2ACD39250B}"/>
              </a:ext>
              <a:ext uri="{C183D7F6-B498-43B3-948B-1728B52AA6E4}">
                <adec:decorative xmlns:adec="http://schemas.microsoft.com/office/drawing/2017/decorative" val="1"/>
              </a:ext>
            </a:extLst>
          </p:cNvPr>
          <p:cNvPicPr>
            <a:picLocks noChangeAspect="1"/>
          </p:cNvPicPr>
          <p:nvPr/>
        </p:nvPicPr>
        <p:blipFill rotWithShape="1">
          <a:blip r:embed="rId5"/>
          <a:srcRect l="2436"/>
          <a:stretch/>
        </p:blipFill>
        <p:spPr>
          <a:xfrm>
            <a:off x="15366170" y="1155285"/>
            <a:ext cx="6684938" cy="9330180"/>
          </a:xfrm>
          <a:prstGeom prst="rect">
            <a:avLst/>
          </a:prstGeom>
        </p:spPr>
      </p:pic>
    </p:spTree>
    <p:extLst>
      <p:ext uri="{BB962C8B-B14F-4D97-AF65-F5344CB8AC3E}">
        <p14:creationId xmlns:p14="http://schemas.microsoft.com/office/powerpoint/2010/main" val="3662307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Finances</a:t>
            </a:r>
          </a:p>
        </p:txBody>
      </p:sp>
      <p:sp>
        <p:nvSpPr>
          <p:cNvPr id="6" name="TextBox 5">
            <a:extLst>
              <a:ext uri="{FF2B5EF4-FFF2-40B4-BE49-F238E27FC236}">
                <a16:creationId xmlns:a16="http://schemas.microsoft.com/office/drawing/2014/main" id="{933A7D37-32BE-CC49-AC00-0EE6ACD69341}"/>
              </a:ext>
            </a:extLst>
          </p:cNvPr>
          <p:cNvSpPr txBox="1"/>
          <p:nvPr/>
        </p:nvSpPr>
        <p:spPr>
          <a:xfrm>
            <a:off x="19399844" y="230443"/>
            <a:ext cx="4987331" cy="677108"/>
          </a:xfrm>
          <a:prstGeom prst="rect">
            <a:avLst/>
          </a:prstGeom>
        </p:spPr>
        <p:txBody>
          <a:bodyPr wrap="square" rtlCol="0">
            <a:spAutoFit/>
          </a:bodyPr>
          <a:lstStyle/>
          <a:p>
            <a:r>
              <a:rPr lang="en-US" sz="3800" dirty="0">
                <a:solidFill>
                  <a:schemeClr val="bg1"/>
                </a:solidFill>
              </a:rPr>
              <a:t>C.R.S § 22-30.5-112</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524583" y="3193144"/>
            <a:ext cx="23338008" cy="8726713"/>
          </a:xfrm>
          <a:noFill/>
        </p:spPr>
        <p:txBody>
          <a:bodyPr/>
          <a:lstStyle/>
          <a:p>
            <a:pPr marL="571500" indent="-571500">
              <a:lnSpc>
                <a:spcPct val="100000"/>
              </a:lnSpc>
              <a:spcBef>
                <a:spcPts val="1800"/>
              </a:spcBef>
              <a:spcAft>
                <a:spcPts val="600"/>
              </a:spcAft>
              <a:buFont typeface="Arial" panose="020B0604020202020204" pitchFamily="34" charset="0"/>
              <a:buChar char="•"/>
            </a:pPr>
            <a:r>
              <a:rPr lang="en-US" sz="3600" dirty="0"/>
              <a:t>Public School Finance Act of 1994 (C.R.S. Article 54 of Title 22)</a:t>
            </a:r>
          </a:p>
          <a:p>
            <a:pPr marL="1485900" lvl="1" indent="-571500">
              <a:lnSpc>
                <a:spcPct val="100000"/>
              </a:lnSpc>
              <a:spcBef>
                <a:spcPts val="1800"/>
              </a:spcBef>
              <a:spcAft>
                <a:spcPts val="600"/>
              </a:spcAft>
              <a:buFont typeface="Arial" panose="020B0604020202020204" pitchFamily="34" charset="0"/>
              <a:buChar char="•"/>
            </a:pPr>
            <a:r>
              <a:rPr lang="en-US" dirty="0"/>
              <a:t>Formula used to determine state and local funding amounts for the state’s 178 districts and CSI</a:t>
            </a:r>
            <a:endParaRPr lang="en-US" b="0" dirty="0"/>
          </a:p>
          <a:p>
            <a:pPr marL="1485900" lvl="1" indent="-571500">
              <a:lnSpc>
                <a:spcPct val="100000"/>
              </a:lnSpc>
              <a:spcBef>
                <a:spcPts val="1800"/>
              </a:spcBef>
              <a:spcAft>
                <a:spcPts val="600"/>
              </a:spcAft>
              <a:buFont typeface="Arial" panose="020B0604020202020204" pitchFamily="34" charset="0"/>
              <a:buChar char="•"/>
            </a:pPr>
            <a:r>
              <a:rPr lang="en-US" b="0" dirty="0"/>
              <a:t>Part of funding is from property taxes, which varies widely among districts</a:t>
            </a:r>
          </a:p>
          <a:p>
            <a:pPr marL="1485900" lvl="1" indent="-571500">
              <a:lnSpc>
                <a:spcPct val="100000"/>
              </a:lnSpc>
              <a:spcBef>
                <a:spcPts val="1800"/>
              </a:spcBef>
              <a:spcAft>
                <a:spcPts val="600"/>
              </a:spcAft>
              <a:buFont typeface="Arial" panose="020B0604020202020204" pitchFamily="34" charset="0"/>
              <a:buChar char="•"/>
            </a:pPr>
            <a:r>
              <a:rPr lang="en-US" b="0" dirty="0"/>
              <a:t>Differences in tax bases result in differences in revenues collected</a:t>
            </a:r>
          </a:p>
          <a:p>
            <a:pPr marL="571500" indent="-571500">
              <a:lnSpc>
                <a:spcPct val="100000"/>
              </a:lnSpc>
              <a:spcBef>
                <a:spcPts val="1800"/>
              </a:spcBef>
              <a:spcAft>
                <a:spcPts val="600"/>
              </a:spcAft>
              <a:buFont typeface="Arial" panose="020B0604020202020204" pitchFamily="34" charset="0"/>
              <a:buChar char="•"/>
            </a:pPr>
            <a:r>
              <a:rPr lang="en-US" sz="3600" dirty="0"/>
              <a:t>A charter school is responsible for its own operation, including preparation of a budget </a:t>
            </a:r>
          </a:p>
          <a:p>
            <a:pPr marL="571500" indent="-571500">
              <a:lnSpc>
                <a:spcPct val="100000"/>
              </a:lnSpc>
              <a:spcBef>
                <a:spcPts val="1800"/>
              </a:spcBef>
              <a:spcAft>
                <a:spcPts val="600"/>
              </a:spcAft>
              <a:buFont typeface="Arial" panose="020B0604020202020204" pitchFamily="34" charset="0"/>
              <a:buChar char="•"/>
            </a:pPr>
            <a:r>
              <a:rPr lang="en-US" sz="3600" dirty="0"/>
              <a:t>School and district agree on funding and any services provided to the school from the district </a:t>
            </a:r>
          </a:p>
          <a:p>
            <a:pPr marL="571500" indent="-571500">
              <a:lnSpc>
                <a:spcPct val="100000"/>
              </a:lnSpc>
              <a:spcBef>
                <a:spcPts val="1800"/>
              </a:spcBef>
              <a:spcAft>
                <a:spcPts val="600"/>
              </a:spcAft>
              <a:buFont typeface="Arial" panose="020B0604020202020204" pitchFamily="34" charset="0"/>
              <a:buChar char="•"/>
            </a:pPr>
            <a:r>
              <a:rPr lang="en-US" sz="3600" dirty="0"/>
              <a:t>A charter school shall not be required to pay rent for a space that is available within the district </a:t>
            </a:r>
          </a:p>
          <a:p>
            <a:pPr marL="571500" indent="-571500">
              <a:lnSpc>
                <a:spcPct val="100000"/>
              </a:lnSpc>
              <a:spcBef>
                <a:spcPts val="1800"/>
              </a:spcBef>
              <a:spcAft>
                <a:spcPts val="600"/>
              </a:spcAft>
              <a:buFont typeface="Arial" panose="020B0604020202020204" pitchFamily="34" charset="0"/>
              <a:buChar char="•"/>
            </a:pPr>
            <a:r>
              <a:rPr lang="en-US" sz="3600" dirty="0"/>
              <a:t>Charters must comply with all state financial and budget rules, including completing an annual audit</a:t>
            </a:r>
          </a:p>
        </p:txBody>
      </p:sp>
    </p:spTree>
    <p:extLst>
      <p:ext uri="{BB962C8B-B14F-4D97-AF65-F5344CB8AC3E}">
        <p14:creationId xmlns:p14="http://schemas.microsoft.com/office/powerpoint/2010/main" val="1691871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p:txBody>
          <a:bodyPr/>
          <a:lstStyle/>
          <a:p>
            <a:r>
              <a:rPr lang="en-US" dirty="0"/>
              <a:t>Equity &amp; Access</a:t>
            </a:r>
          </a:p>
        </p:txBody>
      </p:sp>
      <p:sp>
        <p:nvSpPr>
          <p:cNvPr id="6" name="TextBox 5">
            <a:extLst>
              <a:ext uri="{FF2B5EF4-FFF2-40B4-BE49-F238E27FC236}">
                <a16:creationId xmlns:a16="http://schemas.microsoft.com/office/drawing/2014/main" id="{F287AD58-10D0-734B-99B8-65CD7B64017D}"/>
              </a:ext>
            </a:extLst>
          </p:cNvPr>
          <p:cNvSpPr txBox="1"/>
          <p:nvPr/>
        </p:nvSpPr>
        <p:spPr>
          <a:xfrm>
            <a:off x="19399844" y="230443"/>
            <a:ext cx="4987331" cy="1846659"/>
          </a:xfrm>
          <a:prstGeom prst="rect">
            <a:avLst/>
          </a:prstGeom>
        </p:spPr>
        <p:txBody>
          <a:bodyPr wrap="square" rtlCol="0">
            <a:spAutoFit/>
          </a:bodyPr>
          <a:lstStyle/>
          <a:p>
            <a:r>
              <a:rPr lang="en-US" sz="3800" dirty="0">
                <a:solidFill>
                  <a:schemeClr val="bg1"/>
                </a:solidFill>
              </a:rPr>
              <a:t>C.R.S § 22-30.5-110</a:t>
            </a:r>
          </a:p>
          <a:p>
            <a:r>
              <a:rPr lang="en-US" sz="3800" dirty="0">
                <a:solidFill>
                  <a:schemeClr val="bg1"/>
                </a:solidFill>
              </a:rPr>
              <a:t>C.R.S § 22-30.5-112.5</a:t>
            </a:r>
          </a:p>
          <a:p>
            <a:r>
              <a:rPr lang="en-US" sz="3800" dirty="0">
                <a:solidFill>
                  <a:schemeClr val="bg1"/>
                </a:solidFill>
              </a:rPr>
              <a:t>1 CCR 301-88 2.02(c)</a:t>
            </a:r>
          </a:p>
        </p:txBody>
      </p:sp>
      <p:sp>
        <p:nvSpPr>
          <p:cNvPr id="2" name="Content Placeholder 1">
            <a:extLst>
              <a:ext uri="{FF2B5EF4-FFF2-40B4-BE49-F238E27FC236}">
                <a16:creationId xmlns:a16="http://schemas.microsoft.com/office/drawing/2014/main" id="{0D189F9A-3103-604D-98A4-29ABC385338F}"/>
              </a:ext>
            </a:extLst>
          </p:cNvPr>
          <p:cNvSpPr>
            <a:spLocks noGrp="1"/>
          </p:cNvSpPr>
          <p:nvPr>
            <p:ph sz="quarter" idx="13"/>
          </p:nvPr>
        </p:nvSpPr>
        <p:spPr>
          <a:xfrm>
            <a:off x="1035848" y="3165392"/>
            <a:ext cx="22315477" cy="9395323"/>
          </a:xfrm>
          <a:noFill/>
        </p:spPr>
        <p:txBody>
          <a:bodyPr/>
          <a:lstStyle/>
          <a:p>
            <a:pPr marL="685800" indent="-685800">
              <a:lnSpc>
                <a:spcPct val="100000"/>
              </a:lnSpc>
              <a:buFont typeface="Arial" panose="020B0604020202020204" pitchFamily="34" charset="0"/>
              <a:buChar char="•"/>
            </a:pPr>
            <a:r>
              <a:rPr lang="en-US" sz="3600" dirty="0"/>
              <a:t>Transportation Plans </a:t>
            </a:r>
          </a:p>
          <a:p>
            <a:pPr marL="1600200" lvl="1" indent="-685800">
              <a:lnSpc>
                <a:spcPct val="100000"/>
              </a:lnSpc>
              <a:buFont typeface="Arial" panose="020B0604020202020204" pitchFamily="34" charset="0"/>
              <a:buChar char="•"/>
            </a:pPr>
            <a:r>
              <a:rPr lang="en-US" dirty="0"/>
              <a:t>C</a:t>
            </a:r>
            <a:r>
              <a:rPr lang="en-US" b="0" dirty="0"/>
              <a:t>harters may work with the district in developing a transportation plan</a:t>
            </a:r>
          </a:p>
          <a:p>
            <a:pPr marL="685800" indent="-685800">
              <a:lnSpc>
                <a:spcPct val="100000"/>
              </a:lnSpc>
              <a:buFont typeface="Arial" panose="020B0604020202020204" pitchFamily="34" charset="0"/>
              <a:buChar char="•"/>
            </a:pPr>
            <a:r>
              <a:rPr lang="en-US" sz="3600" dirty="0"/>
              <a:t>Serving Students </a:t>
            </a:r>
          </a:p>
          <a:p>
            <a:pPr marL="1600200" lvl="1" indent="-685800">
              <a:lnSpc>
                <a:spcPct val="100000"/>
              </a:lnSpc>
              <a:buFont typeface="Arial" panose="020B0604020202020204" pitchFamily="34" charset="0"/>
              <a:buChar char="•"/>
            </a:pPr>
            <a:r>
              <a:rPr lang="en-US" dirty="0"/>
              <a:t>Charter schools must provide access to appropriate services for students with disabilities and assurance that services are delivered in compliance with federal and state law</a:t>
            </a:r>
          </a:p>
          <a:p>
            <a:pPr marL="1600200" lvl="1" indent="-685800">
              <a:lnSpc>
                <a:spcPct val="100000"/>
              </a:lnSpc>
              <a:buFont typeface="Arial" panose="020B0604020202020204" pitchFamily="34" charset="0"/>
              <a:buChar char="•"/>
            </a:pPr>
            <a:r>
              <a:rPr lang="en-US" dirty="0"/>
              <a:t>Charter schools must provide a</a:t>
            </a:r>
            <a:r>
              <a:rPr lang="en-US" b="0" dirty="0"/>
              <a:t>ccess to services and appropriate services for special populations of students including ELLs, homeless students and gifted students</a:t>
            </a:r>
          </a:p>
          <a:p>
            <a:pPr marL="685800" indent="-685800">
              <a:lnSpc>
                <a:spcPct val="100000"/>
              </a:lnSpc>
              <a:buFont typeface="Arial" panose="020B0604020202020204" pitchFamily="34" charset="0"/>
              <a:buChar char="•"/>
            </a:pPr>
            <a:r>
              <a:rPr lang="en-US" sz="3600" dirty="0"/>
              <a:t>Enrollment </a:t>
            </a:r>
          </a:p>
          <a:p>
            <a:pPr marL="1600200" lvl="1" indent="-685800">
              <a:lnSpc>
                <a:spcPct val="100000"/>
              </a:lnSpc>
              <a:buFont typeface="Arial" panose="020B0604020202020204" pitchFamily="34" charset="0"/>
              <a:buChar char="•"/>
            </a:pPr>
            <a:r>
              <a:rPr lang="en-US" dirty="0"/>
              <a:t>Schools must adopt enrollment practices that are non-discriminatory </a:t>
            </a:r>
          </a:p>
          <a:p>
            <a:pPr marL="1600200" lvl="1" indent="-685800">
              <a:lnSpc>
                <a:spcPct val="100000"/>
              </a:lnSpc>
              <a:buFont typeface="Arial" panose="020B0604020202020204" pitchFamily="34" charset="0"/>
              <a:buChar char="•"/>
            </a:pPr>
            <a:r>
              <a:rPr lang="en-US" dirty="0"/>
              <a:t>Schools must not create barriers to enrollment such as prior academic performance, special education status, or parent involvement </a:t>
            </a:r>
            <a:endParaRPr lang="en-US" b="0" dirty="0"/>
          </a:p>
          <a:p>
            <a:pPr marL="1600200" lvl="1" indent="-685800">
              <a:lnSpc>
                <a:spcPct val="100000"/>
              </a:lnSpc>
              <a:buFont typeface="Arial" panose="020B0604020202020204" pitchFamily="34" charset="0"/>
              <a:buChar char="•"/>
            </a:pPr>
            <a:endParaRPr lang="en-US" b="0" dirty="0"/>
          </a:p>
        </p:txBody>
      </p:sp>
    </p:spTree>
    <p:extLst>
      <p:ext uri="{BB962C8B-B14F-4D97-AF65-F5344CB8AC3E}">
        <p14:creationId xmlns:p14="http://schemas.microsoft.com/office/powerpoint/2010/main" val="168867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normAutofit fontScale="90000"/>
          </a:bodyPr>
          <a:lstStyle/>
          <a:p>
            <a:r>
              <a:rPr lang="en-US" dirty="0"/>
              <a:t>Colorado Charter Law &amp; Statutory Requirements</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77825" y="9571835"/>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3897-7D23-B247-AA3E-DFFC73618D6A}"/>
              </a:ext>
            </a:extLst>
          </p:cNvPr>
          <p:cNvSpPr>
            <a:spLocks noGrp="1"/>
          </p:cNvSpPr>
          <p:nvPr>
            <p:ph type="title"/>
          </p:nvPr>
        </p:nvSpPr>
        <p:spPr>
          <a:xfrm>
            <a:off x="1052504" y="1363698"/>
            <a:ext cx="8975416" cy="4697463"/>
          </a:xfrm>
        </p:spPr>
        <p:txBody>
          <a:bodyPr vert="horz" lIns="91440" tIns="45720" rIns="91440" bIns="45720" rtlCol="0" anchor="ctr">
            <a:normAutofit/>
          </a:bodyPr>
          <a:lstStyle/>
          <a:p>
            <a:pPr defTabSz="914400">
              <a:lnSpc>
                <a:spcPct val="90000"/>
              </a:lnSpc>
            </a:pPr>
            <a:r>
              <a:rPr lang="en-US" sz="9200" kern="1200" dirty="0">
                <a:solidFill>
                  <a:schemeClr val="tx1"/>
                </a:solidFill>
                <a:latin typeface="+mj-lt"/>
                <a:ea typeface="+mj-ea"/>
                <a:cs typeface="+mj-cs"/>
              </a:rPr>
              <a:t>Other Areas of Law Impacting Authorizing </a:t>
            </a:r>
          </a:p>
        </p:txBody>
      </p:sp>
      <p:pic>
        <p:nvPicPr>
          <p:cNvPr id="7" name="Content Placeholder 6" descr="Other areas of law impacting authorizing are Section 504, Colorado Charter Schools Act, IDEA, Title III, ECEA, and CCR.">
            <a:extLst>
              <a:ext uri="{FF2B5EF4-FFF2-40B4-BE49-F238E27FC236}">
                <a16:creationId xmlns:a16="http://schemas.microsoft.com/office/drawing/2014/main" id="{7FD99C15-0E9D-024A-A153-8EC075CB3A78}"/>
              </a:ext>
            </a:extLst>
          </p:cNvPr>
          <p:cNvPicPr>
            <a:picLocks noGrp="1" noChangeAspect="1"/>
          </p:cNvPicPr>
          <p:nvPr>
            <p:ph sz="quarter" idx="13"/>
          </p:nvPr>
        </p:nvPicPr>
        <p:blipFill>
          <a:blip r:embed="rId3"/>
          <a:stretch>
            <a:fillRect/>
          </a:stretch>
        </p:blipFill>
        <p:spPr>
          <a:xfrm>
            <a:off x="9196385" y="2000616"/>
            <a:ext cx="14110499" cy="10698480"/>
          </a:xfrm>
        </p:spPr>
      </p:pic>
    </p:spTree>
    <p:extLst>
      <p:ext uri="{BB962C8B-B14F-4D97-AF65-F5344CB8AC3E}">
        <p14:creationId xmlns:p14="http://schemas.microsoft.com/office/powerpoint/2010/main" val="2870526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89DC5-6D38-E346-976E-05EE2611DC80}"/>
              </a:ext>
            </a:extLst>
          </p:cNvPr>
          <p:cNvSpPr>
            <a:spLocks noGrp="1"/>
          </p:cNvSpPr>
          <p:nvPr>
            <p:ph type="title"/>
          </p:nvPr>
        </p:nvSpPr>
        <p:spPr/>
        <p:txBody>
          <a:bodyPr/>
          <a:lstStyle/>
          <a:p>
            <a:r>
              <a:rPr lang="en-US" dirty="0"/>
              <a:t>Students with Disabilities and English Learners</a:t>
            </a:r>
          </a:p>
        </p:txBody>
      </p:sp>
      <p:sp>
        <p:nvSpPr>
          <p:cNvPr id="2" name="Content Placeholder 1">
            <a:extLst>
              <a:ext uri="{FF2B5EF4-FFF2-40B4-BE49-F238E27FC236}">
                <a16:creationId xmlns:a16="http://schemas.microsoft.com/office/drawing/2014/main" id="{202A6D38-099A-1847-8AD4-F4D237372E94}"/>
              </a:ext>
            </a:extLst>
          </p:cNvPr>
          <p:cNvSpPr>
            <a:spLocks noGrp="1"/>
          </p:cNvSpPr>
          <p:nvPr>
            <p:ph sz="quarter" idx="13"/>
          </p:nvPr>
        </p:nvSpPr>
        <p:spPr>
          <a:xfrm>
            <a:off x="1052504" y="3211537"/>
            <a:ext cx="22315477" cy="9655377"/>
          </a:xfrm>
        </p:spPr>
        <p:txBody>
          <a:bodyPr/>
          <a:lstStyle/>
          <a:p>
            <a:pPr marL="571500" indent="-571500">
              <a:lnSpc>
                <a:spcPct val="100000"/>
              </a:lnSpc>
              <a:spcBef>
                <a:spcPts val="1200"/>
              </a:spcBef>
              <a:spcAft>
                <a:spcPts val="600"/>
              </a:spcAft>
              <a:buFont typeface="Arial" panose="020B0604020202020204" pitchFamily="34" charset="0"/>
              <a:buChar char="•"/>
            </a:pPr>
            <a:r>
              <a:rPr lang="en-US" sz="3600" dirty="0"/>
              <a:t>Individuals with Disabilities Education Act (IDEA) </a:t>
            </a:r>
          </a:p>
          <a:p>
            <a:pPr marL="1485900" lvl="1" indent="-571500">
              <a:lnSpc>
                <a:spcPct val="100000"/>
              </a:lnSpc>
              <a:spcBef>
                <a:spcPts val="1200"/>
              </a:spcBef>
              <a:spcAft>
                <a:spcPts val="600"/>
              </a:spcAft>
              <a:buFont typeface="Arial" panose="020B0604020202020204" pitchFamily="34" charset="0"/>
              <a:buChar char="•"/>
            </a:pPr>
            <a:r>
              <a:rPr lang="en-US" dirty="0"/>
              <a:t>Federal law that ensures a free appropriate education (FAPE) to eligible children with disabilities and ensures special education and related services are provided to those children</a:t>
            </a:r>
            <a:endParaRPr lang="en-US" b="0" dirty="0"/>
          </a:p>
          <a:p>
            <a:pPr marL="571500" indent="-571500">
              <a:lnSpc>
                <a:spcPct val="100000"/>
              </a:lnSpc>
              <a:spcBef>
                <a:spcPts val="1200"/>
              </a:spcBef>
              <a:spcAft>
                <a:spcPts val="600"/>
              </a:spcAft>
              <a:buFont typeface="Arial" panose="020B0604020202020204" pitchFamily="34" charset="0"/>
              <a:buChar char="•"/>
            </a:pPr>
            <a:r>
              <a:rPr lang="en-US" sz="3600" dirty="0"/>
              <a:t>Section 504 of the Rehabilitation Act of 1973 (Section 504)</a:t>
            </a:r>
          </a:p>
          <a:p>
            <a:pPr marL="1485900" lvl="1" indent="-571500">
              <a:lnSpc>
                <a:spcPct val="100000"/>
              </a:lnSpc>
              <a:spcBef>
                <a:spcPts val="1200"/>
              </a:spcBef>
              <a:spcAft>
                <a:spcPts val="600"/>
              </a:spcAft>
              <a:buFont typeface="Arial" panose="020B0604020202020204" pitchFamily="34" charset="0"/>
              <a:buChar char="•"/>
            </a:pPr>
            <a:r>
              <a:rPr lang="en-US" dirty="0"/>
              <a:t>Federal civil rights law that prohibits recipients of federal funding from discriminating against individuals with disabilities</a:t>
            </a:r>
            <a:endParaRPr lang="en-US" b="0" dirty="0"/>
          </a:p>
          <a:p>
            <a:pPr marL="571500" indent="-571500">
              <a:lnSpc>
                <a:spcPct val="100000"/>
              </a:lnSpc>
              <a:spcBef>
                <a:spcPts val="1200"/>
              </a:spcBef>
              <a:spcAft>
                <a:spcPts val="600"/>
              </a:spcAft>
              <a:buFont typeface="Arial" panose="020B0604020202020204" pitchFamily="34" charset="0"/>
              <a:buChar char="•"/>
            </a:pPr>
            <a:r>
              <a:rPr lang="en-US" sz="3600" dirty="0"/>
              <a:t>Title III</a:t>
            </a:r>
          </a:p>
          <a:p>
            <a:pPr marL="1485900" lvl="1" indent="-571500">
              <a:lnSpc>
                <a:spcPct val="100000"/>
              </a:lnSpc>
              <a:spcBef>
                <a:spcPts val="1200"/>
              </a:spcBef>
              <a:spcAft>
                <a:spcPts val="600"/>
              </a:spcAft>
              <a:buFont typeface="Arial" panose="020B0604020202020204" pitchFamily="34" charset="0"/>
              <a:buChar char="•"/>
            </a:pPr>
            <a:r>
              <a:rPr lang="en-US" dirty="0"/>
              <a:t>Supplemental grant under ESEA designed to improve and enhance the education of English learners in becoming proficient in English and meeting the Colorado Academic standards </a:t>
            </a:r>
            <a:endParaRPr lang="en-US" b="0" dirty="0"/>
          </a:p>
          <a:p>
            <a:pPr marL="571500" indent="-571500">
              <a:lnSpc>
                <a:spcPct val="100000"/>
              </a:lnSpc>
              <a:spcBef>
                <a:spcPts val="1200"/>
              </a:spcBef>
              <a:spcAft>
                <a:spcPts val="600"/>
              </a:spcAft>
              <a:buFont typeface="Arial" panose="020B0604020202020204" pitchFamily="34" charset="0"/>
              <a:buChar char="•"/>
            </a:pPr>
            <a:r>
              <a:rPr lang="en-US" sz="3600" dirty="0"/>
              <a:t>Exceptional Children’s Education Act (ECEA) </a:t>
            </a:r>
          </a:p>
          <a:p>
            <a:pPr marL="1485900" lvl="1" indent="-571500">
              <a:lnSpc>
                <a:spcPct val="100000"/>
              </a:lnSpc>
              <a:spcBef>
                <a:spcPts val="1200"/>
              </a:spcBef>
              <a:spcAft>
                <a:spcPts val="600"/>
              </a:spcAft>
              <a:buFont typeface="Arial" panose="020B0604020202020204" pitchFamily="34" charset="0"/>
              <a:buChar char="•"/>
            </a:pPr>
            <a:r>
              <a:rPr lang="en-US" dirty="0"/>
              <a:t>Colorado has outlined specific requirements regarding IDEA implementation for the state</a:t>
            </a:r>
            <a:endParaRPr lang="en-US" b="0" dirty="0"/>
          </a:p>
        </p:txBody>
      </p:sp>
    </p:spTree>
    <p:extLst>
      <p:ext uri="{BB962C8B-B14F-4D97-AF65-F5344CB8AC3E}">
        <p14:creationId xmlns:p14="http://schemas.microsoft.com/office/powerpoint/2010/main" val="38166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9CFA8E-C97E-9C4E-AF2A-249E836695DE}"/>
              </a:ext>
            </a:extLst>
          </p:cNvPr>
          <p:cNvSpPr>
            <a:spLocks noGrp="1"/>
          </p:cNvSpPr>
          <p:nvPr>
            <p:ph type="title"/>
          </p:nvPr>
        </p:nvSpPr>
        <p:spPr/>
        <p:txBody>
          <a:bodyPr/>
          <a:lstStyle/>
          <a:p>
            <a:r>
              <a:rPr lang="en-US" dirty="0"/>
              <a:t>Code of Colorado Regulations </a:t>
            </a:r>
          </a:p>
        </p:txBody>
      </p:sp>
      <p:sp>
        <p:nvSpPr>
          <p:cNvPr id="2" name="Content Placeholder 1">
            <a:extLst>
              <a:ext uri="{FF2B5EF4-FFF2-40B4-BE49-F238E27FC236}">
                <a16:creationId xmlns:a16="http://schemas.microsoft.com/office/drawing/2014/main" id="{A7D990A4-3E7B-BF47-A2F4-2B0C8013F83B}"/>
              </a:ext>
            </a:extLst>
          </p:cNvPr>
          <p:cNvSpPr>
            <a:spLocks noGrp="1"/>
          </p:cNvSpPr>
          <p:nvPr>
            <p:ph sz="quarter" idx="13"/>
          </p:nvPr>
        </p:nvSpPr>
        <p:spPr/>
        <p:txBody>
          <a:bodyPr/>
          <a:lstStyle/>
          <a:p>
            <a:r>
              <a:rPr lang="en-US" dirty="0"/>
              <a:t>There are a variety of regulations that impact authorizing: </a:t>
            </a:r>
          </a:p>
          <a:p>
            <a:pPr marL="571500" indent="-571500">
              <a:buFont typeface="Arial" panose="020B0604020202020204" pitchFamily="34" charset="0"/>
              <a:buChar char="•"/>
            </a:pPr>
            <a:r>
              <a:rPr lang="en-US" sz="3600" dirty="0">
                <a:solidFill>
                  <a:schemeClr val="tx1"/>
                </a:solidFill>
              </a:rPr>
              <a:t>1 CCR 301-1</a:t>
            </a:r>
            <a:r>
              <a:rPr lang="en-US" sz="3600" b="0" dirty="0">
                <a:solidFill>
                  <a:schemeClr val="tx1"/>
                </a:solidFill>
              </a:rPr>
              <a:t>: </a:t>
            </a:r>
            <a:r>
              <a:rPr lang="en-US" b="0" dirty="0">
                <a:solidFill>
                  <a:schemeClr val="tx1"/>
                </a:solidFill>
              </a:rPr>
              <a:t>Administration of Statewide Accountability for Colorado Public School System, Charter School Institute, Public School Districts and Public Schools </a:t>
            </a:r>
          </a:p>
          <a:p>
            <a:pPr marL="571500" indent="-571500">
              <a:buFont typeface="Arial" panose="020B0604020202020204" pitchFamily="34" charset="0"/>
              <a:buChar char="•"/>
            </a:pPr>
            <a:r>
              <a:rPr lang="en-US" sz="3600" dirty="0">
                <a:solidFill>
                  <a:schemeClr val="tx1"/>
                </a:solidFill>
              </a:rPr>
              <a:t>1 CCR 301-88: </a:t>
            </a:r>
            <a:r>
              <a:rPr lang="en-US" b="0" dirty="0">
                <a:solidFill>
                  <a:schemeClr val="tx1"/>
                </a:solidFill>
              </a:rPr>
              <a:t>Standards for Charter Schools and Charter School Authorizers </a:t>
            </a:r>
          </a:p>
          <a:p>
            <a:pPr marL="571500" indent="-571500">
              <a:buFont typeface="Arial" panose="020B0604020202020204" pitchFamily="34" charset="0"/>
              <a:buChar char="•"/>
            </a:pPr>
            <a:r>
              <a:rPr lang="en-US" sz="3600" dirty="0">
                <a:solidFill>
                  <a:schemeClr val="tx1"/>
                </a:solidFill>
              </a:rPr>
              <a:t>1 CCR 301-91</a:t>
            </a:r>
            <a:r>
              <a:rPr lang="en-US" sz="3600" b="0" dirty="0">
                <a:solidFill>
                  <a:schemeClr val="tx1"/>
                </a:solidFill>
              </a:rPr>
              <a:t>: Rules Concerning Charter Schools Applying for Federal and State Grants and Programs</a:t>
            </a:r>
          </a:p>
          <a:p>
            <a:pPr marL="571500" indent="-571500">
              <a:buFont typeface="Arial" panose="020B0604020202020204" pitchFamily="34" charset="0"/>
              <a:buChar char="•"/>
            </a:pPr>
            <a:r>
              <a:rPr lang="en-US" sz="3600" dirty="0">
                <a:solidFill>
                  <a:schemeClr val="tx1"/>
                </a:solidFill>
              </a:rPr>
              <a:t>1 CCR 301-82: </a:t>
            </a:r>
            <a:r>
              <a:rPr lang="en-US" sz="3600" b="0" dirty="0">
                <a:solidFill>
                  <a:schemeClr val="tx1"/>
                </a:solidFill>
              </a:rPr>
              <a:t>Rules for the Authorization of Charter Schools and Charter School Collaboratives as School Food Authorities </a:t>
            </a:r>
          </a:p>
        </p:txBody>
      </p:sp>
    </p:spTree>
    <p:extLst>
      <p:ext uri="{BB962C8B-B14F-4D97-AF65-F5344CB8AC3E}">
        <p14:creationId xmlns:p14="http://schemas.microsoft.com/office/powerpoint/2010/main" val="1782700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9ECA3F-623C-5A45-AA4B-6A7D98669770}"/>
              </a:ext>
            </a:extLst>
          </p:cNvPr>
          <p:cNvSpPr>
            <a:spLocks noGrp="1"/>
          </p:cNvSpPr>
          <p:nvPr>
            <p:ph type="title"/>
          </p:nvPr>
        </p:nvSpPr>
        <p:spPr/>
        <p:txBody>
          <a:bodyPr/>
          <a:lstStyle/>
          <a:p>
            <a:r>
              <a:rPr lang="en-US" dirty="0"/>
              <a:t>State Accountability System </a:t>
            </a:r>
          </a:p>
        </p:txBody>
      </p:sp>
      <p:pic>
        <p:nvPicPr>
          <p:cNvPr id="5" name="Picture 4" descr="Logo of the Colorado Department of Education.">
            <a:extLst>
              <a:ext uri="{FF2B5EF4-FFF2-40B4-BE49-F238E27FC236}">
                <a16:creationId xmlns:a16="http://schemas.microsoft.com/office/drawing/2014/main" id="{9F5C561A-BE68-554B-BAE6-8EE59585E81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52505" y="8918524"/>
            <a:ext cx="7868763" cy="2066544"/>
          </a:xfrm>
          <a:prstGeom prst="rect">
            <a:avLst/>
          </a:prstGeom>
        </p:spPr>
      </p:pic>
      <p:sp>
        <p:nvSpPr>
          <p:cNvPr id="2" name="Content Placeholder 1">
            <a:extLst>
              <a:ext uri="{FF2B5EF4-FFF2-40B4-BE49-F238E27FC236}">
                <a16:creationId xmlns:a16="http://schemas.microsoft.com/office/drawing/2014/main" id="{6CF5093C-B96E-5744-980A-D8EE2817FCCF}"/>
              </a:ext>
            </a:extLst>
          </p:cNvPr>
          <p:cNvSpPr>
            <a:spLocks noGrp="1"/>
          </p:cNvSpPr>
          <p:nvPr>
            <p:ph sz="quarter" idx="13"/>
          </p:nvPr>
        </p:nvSpPr>
        <p:spPr>
          <a:xfrm>
            <a:off x="10103448" y="1249968"/>
            <a:ext cx="12416246" cy="9622386"/>
          </a:xfrm>
        </p:spPr>
        <p:txBody>
          <a:bodyPr/>
          <a:lstStyle/>
          <a:p>
            <a:r>
              <a:rPr lang="en-US" b="0" dirty="0">
                <a:solidFill>
                  <a:schemeClr val="tx1"/>
                </a:solidFill>
              </a:rPr>
              <a:t>The Education Accountability Act of 2009 (SB 09-163) as amended by HB18-1355 authorizes CDE to conduct an annual review of the performance of schools and districts and make recommendations to the State Board of Education. </a:t>
            </a:r>
          </a:p>
          <a:p>
            <a:pPr marL="571500" indent="-571500">
              <a:buFont typeface="Arial" panose="020B0604020202020204" pitchFamily="34" charset="0"/>
              <a:buChar char="•"/>
            </a:pPr>
            <a:r>
              <a:rPr lang="en-US" b="0" dirty="0">
                <a:solidFill>
                  <a:schemeClr val="tx1"/>
                </a:solidFill>
              </a:rPr>
              <a:t>Schools and districts that meet state expectations for student academic performance have increased autonomy</a:t>
            </a:r>
          </a:p>
          <a:p>
            <a:pPr marL="571500" indent="-571500">
              <a:buFont typeface="Arial" panose="020B0604020202020204" pitchFamily="34" charset="0"/>
              <a:buChar char="•"/>
            </a:pPr>
            <a:r>
              <a:rPr lang="en-US" b="0" dirty="0">
                <a:solidFill>
                  <a:schemeClr val="tx1"/>
                </a:solidFill>
              </a:rPr>
              <a:t>Schools and districts not meeting state expectations receive increased support and monitoring </a:t>
            </a:r>
          </a:p>
        </p:txBody>
      </p:sp>
      <p:pic>
        <p:nvPicPr>
          <p:cNvPr id="7" name="Picture 6" descr="School ratings and district ratings in Colorado range from insufficient data, turnaround, priority improvement, accredited, and distinction.">
            <a:extLst>
              <a:ext uri="{FF2B5EF4-FFF2-40B4-BE49-F238E27FC236}">
                <a16:creationId xmlns:a16="http://schemas.microsoft.com/office/drawing/2014/main" id="{94889E3C-7ACD-A64A-BD56-1474338DB3FB}"/>
              </a:ext>
            </a:extLst>
          </p:cNvPr>
          <p:cNvPicPr>
            <a:picLocks noChangeAspect="1"/>
          </p:cNvPicPr>
          <p:nvPr/>
        </p:nvPicPr>
        <p:blipFill>
          <a:blip r:embed="rId4"/>
          <a:stretch>
            <a:fillRect/>
          </a:stretch>
        </p:blipFill>
        <p:spPr>
          <a:xfrm>
            <a:off x="9288471" y="8585784"/>
            <a:ext cx="14046200" cy="4800600"/>
          </a:xfrm>
          <a:prstGeom prst="rect">
            <a:avLst/>
          </a:prstGeom>
        </p:spPr>
      </p:pic>
    </p:spTree>
    <p:extLst>
      <p:ext uri="{BB962C8B-B14F-4D97-AF65-F5344CB8AC3E}">
        <p14:creationId xmlns:p14="http://schemas.microsoft.com/office/powerpoint/2010/main" val="2805668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CD5DF4-99E1-B94F-B810-22FD8326FAEF}"/>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dirty="0">
                <a:solidFill>
                  <a:schemeClr val="tx1"/>
                </a:solidFill>
                <a:latin typeface="+mj-lt"/>
              </a:rPr>
              <a:t>Releasing Schools to CSI</a:t>
            </a:r>
            <a:endParaRPr lang="en-US"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185BA88C-8A3F-9145-9C50-3015541AFCB0}"/>
              </a:ext>
            </a:extLst>
          </p:cNvPr>
          <p:cNvSpPr txBox="1"/>
          <p:nvPr/>
        </p:nvSpPr>
        <p:spPr>
          <a:xfrm>
            <a:off x="19121474" y="470482"/>
            <a:ext cx="4863942" cy="1369606"/>
          </a:xfrm>
          <a:prstGeom prst="rect">
            <a:avLst/>
          </a:prstGeom>
        </p:spPr>
        <p:txBody>
          <a:bodyPr wrap="square" rtlCol="0">
            <a:spAutoFit/>
          </a:bodyPr>
          <a:lstStyle/>
          <a:p>
            <a:r>
              <a:rPr lang="en-US" sz="3800" dirty="0"/>
              <a:t>C.R.S. § 22-30.5-504</a:t>
            </a:r>
          </a:p>
          <a:p>
            <a:pPr algn="l"/>
            <a:endParaRPr lang="en-US" sz="4500" dirty="0">
              <a:highlight>
                <a:srgbClr val="1669C9"/>
              </a:highlight>
            </a:endParaRPr>
          </a:p>
        </p:txBody>
      </p:sp>
      <p:sp>
        <p:nvSpPr>
          <p:cNvPr id="2" name="Content Placeholder 1">
            <a:extLst>
              <a:ext uri="{FF2B5EF4-FFF2-40B4-BE49-F238E27FC236}">
                <a16:creationId xmlns:a16="http://schemas.microsoft.com/office/drawing/2014/main" id="{6393A6DB-6298-0D4C-AA04-E376601FC1A5}"/>
              </a:ext>
            </a:extLst>
          </p:cNvPr>
          <p:cNvSpPr>
            <a:spLocks noGrp="1"/>
          </p:cNvSpPr>
          <p:nvPr>
            <p:ph sz="quarter" idx="13"/>
          </p:nvPr>
        </p:nvSpPr>
        <p:spPr/>
        <p:txBody>
          <a:bodyPr vert="horz" lIns="91440" tIns="45720" rIns="91440" bIns="45720" rtlCol="0" anchor="t">
            <a:normAutofit/>
          </a:bodyPr>
          <a:lstStyle/>
          <a:p>
            <a:pPr defTabSz="914400">
              <a:lnSpc>
                <a:spcPct val="90000"/>
              </a:lnSpc>
            </a:pPr>
            <a:r>
              <a:rPr lang="en-US" dirty="0">
                <a:latin typeface="+mn-lt"/>
              </a:rPr>
              <a:t>CSI may authorize schools if their district has not retained exclusive authority to authorize or if the district board gives permission to the applicant.</a:t>
            </a:r>
          </a:p>
          <a:p>
            <a:pPr indent="-228600" defTabSz="914400">
              <a:lnSpc>
                <a:spcPct val="90000"/>
              </a:lnSpc>
              <a:buFont typeface="Arial" panose="020B0604020202020204" pitchFamily="34" charset="0"/>
              <a:buChar char="•"/>
            </a:pPr>
            <a:r>
              <a:rPr lang="en-US" dirty="0">
                <a:solidFill>
                  <a:schemeClr val="tx1"/>
                </a:solidFill>
                <a:latin typeface="+mn-lt"/>
              </a:rPr>
              <a:t>Why give permission?  </a:t>
            </a:r>
          </a:p>
          <a:p>
            <a:pPr lvl="1" indent="-228600" defTabSz="914400">
              <a:lnSpc>
                <a:spcPct val="90000"/>
              </a:lnSpc>
              <a:buFont typeface="Arial" panose="020B0604020202020204" pitchFamily="34" charset="0"/>
              <a:buChar char="•"/>
            </a:pPr>
            <a:r>
              <a:rPr lang="en-US" sz="3800" dirty="0">
                <a:solidFill>
                  <a:schemeClr val="tx1"/>
                </a:solidFill>
                <a:latin typeface="+mn-lt"/>
              </a:rPr>
              <a:t>Lack of capacity at district level for support &amp; monitoring </a:t>
            </a:r>
          </a:p>
          <a:p>
            <a:pPr lvl="1" indent="-228600" defTabSz="914400">
              <a:lnSpc>
                <a:spcPct val="90000"/>
              </a:lnSpc>
              <a:buFont typeface="Arial" panose="020B0604020202020204" pitchFamily="34" charset="0"/>
              <a:buChar char="•"/>
            </a:pPr>
            <a:r>
              <a:rPr lang="en-US" sz="3800" dirty="0">
                <a:solidFill>
                  <a:schemeClr val="tx1"/>
                </a:solidFill>
                <a:latin typeface="+mn-lt"/>
              </a:rPr>
              <a:t>Operational challenges (facilities, transportation, etc.)</a:t>
            </a:r>
          </a:p>
          <a:p>
            <a:pPr lvl="1" indent="-228600" defTabSz="914400">
              <a:lnSpc>
                <a:spcPct val="90000"/>
              </a:lnSpc>
              <a:buFont typeface="Arial" panose="020B0604020202020204" pitchFamily="34" charset="0"/>
              <a:buChar char="•"/>
            </a:pPr>
            <a:r>
              <a:rPr lang="en-US" sz="3800" dirty="0">
                <a:solidFill>
                  <a:schemeClr val="tx1"/>
                </a:solidFill>
                <a:latin typeface="+mn-lt"/>
              </a:rPr>
              <a:t>Financial incentives</a:t>
            </a:r>
          </a:p>
          <a:p>
            <a:pPr lvl="1" indent="-228600" defTabSz="914400">
              <a:lnSpc>
                <a:spcPct val="90000"/>
              </a:lnSpc>
              <a:buFont typeface="Arial" panose="020B0604020202020204" pitchFamily="34" charset="0"/>
              <a:buChar char="•"/>
            </a:pPr>
            <a:r>
              <a:rPr lang="en-US" sz="3800" dirty="0">
                <a:solidFill>
                  <a:schemeClr val="tx1"/>
                </a:solidFill>
                <a:latin typeface="+mn-lt"/>
              </a:rPr>
              <a:t>Local priorities and complex situations  </a:t>
            </a:r>
          </a:p>
          <a:p>
            <a:pPr indent="-228600" defTabSz="914400">
              <a:lnSpc>
                <a:spcPct val="90000"/>
              </a:lnSpc>
              <a:buFont typeface="Arial" panose="020B0604020202020204" pitchFamily="34" charset="0"/>
              <a:buChar char="•"/>
            </a:pPr>
            <a:endParaRPr lang="en-US" dirty="0">
              <a:solidFill>
                <a:schemeClr val="tx1"/>
              </a:solidFill>
              <a:latin typeface="+mn-lt"/>
            </a:endParaRPr>
          </a:p>
          <a:p>
            <a:pPr indent="-228600" defTabSz="914400">
              <a:lnSpc>
                <a:spcPct val="90000"/>
              </a:lnSpc>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489622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E484DD-72B3-4448-9352-04086A121B85}"/>
              </a:ext>
            </a:extLst>
          </p:cNvPr>
          <p:cNvSpPr>
            <a:spLocks noGrp="1"/>
          </p:cNvSpPr>
          <p:nvPr>
            <p:ph sz="quarter" idx="13"/>
          </p:nvPr>
        </p:nvSpPr>
        <p:spPr>
          <a:xfrm>
            <a:off x="1052504" y="1587639"/>
            <a:ext cx="22315477" cy="8786435"/>
          </a:xfrm>
        </p:spPr>
        <p:txBody>
          <a:bodyPr vert="horz" lIns="91440" tIns="45720" rIns="91440" bIns="45720" rtlCol="0" anchor="ctr">
            <a:normAutofit/>
          </a:bodyPr>
          <a:lstStyle/>
          <a:p>
            <a:pPr defTabSz="914400">
              <a:lnSpc>
                <a:spcPct val="90000"/>
              </a:lnSpc>
            </a:pPr>
            <a:r>
              <a:rPr lang="en-US" sz="4500" dirty="0">
                <a:solidFill>
                  <a:schemeClr val="tx1"/>
                </a:solidFill>
                <a:latin typeface="+mn-lt"/>
              </a:rPr>
              <a:t>True or False?</a:t>
            </a:r>
          </a:p>
          <a:p>
            <a:pPr lvl="1" indent="-228600" defTabSz="914400">
              <a:lnSpc>
                <a:spcPct val="90000"/>
              </a:lnSpc>
              <a:buFont typeface="Arial" panose="020B0604020202020204" pitchFamily="34" charset="0"/>
              <a:buChar char="•"/>
            </a:pPr>
            <a:r>
              <a:rPr lang="en-US" sz="4500" dirty="0">
                <a:solidFill>
                  <a:schemeClr val="tx1"/>
                </a:solidFill>
                <a:latin typeface="+mn-lt"/>
              </a:rPr>
              <a:t> There is a cap on the number of charter schools allowed to open in the state of Colorado. </a:t>
            </a:r>
          </a:p>
          <a:p>
            <a:pPr lvl="1" indent="-228600" defTabSz="914400">
              <a:lnSpc>
                <a:spcPct val="90000"/>
              </a:lnSpc>
              <a:buFont typeface="Arial" panose="020B0604020202020204" pitchFamily="34" charset="0"/>
              <a:buChar char="•"/>
            </a:pPr>
            <a:r>
              <a:rPr lang="en-US" sz="4500" dirty="0">
                <a:solidFill>
                  <a:schemeClr val="tx1"/>
                </a:solidFill>
                <a:latin typeface="+mn-lt"/>
              </a:rPr>
              <a:t>Districts never allow a charter applicant to apply to CSI when they have exclusive chartering authority. </a:t>
            </a:r>
          </a:p>
          <a:p>
            <a:pPr lvl="1" indent="-228600" defTabSz="914400">
              <a:lnSpc>
                <a:spcPct val="90000"/>
              </a:lnSpc>
              <a:buFont typeface="Arial" panose="020B0604020202020204" pitchFamily="34" charset="0"/>
              <a:buChar char="•"/>
            </a:pPr>
            <a:r>
              <a:rPr lang="en-US" sz="4500" dirty="0">
                <a:solidFill>
                  <a:schemeClr val="tx1"/>
                </a:solidFill>
                <a:latin typeface="+mn-lt"/>
              </a:rPr>
              <a:t>Charter schools in Colorado are funded in the same manner as traditional public schools. </a:t>
            </a:r>
          </a:p>
        </p:txBody>
      </p:sp>
      <p:sp>
        <p:nvSpPr>
          <p:cNvPr id="3" name="Title 2">
            <a:extLst>
              <a:ext uri="{FF2B5EF4-FFF2-40B4-BE49-F238E27FC236}">
                <a16:creationId xmlns:a16="http://schemas.microsoft.com/office/drawing/2014/main" id="{F3C722C6-226B-674A-8E98-1B76AD9E111C}"/>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What do you now know about charter law in </a:t>
            </a:r>
            <a:r>
              <a:rPr lang="en-US" dirty="0">
                <a:latin typeface="+mj-lt"/>
              </a:rPr>
              <a:t>Colorado</a:t>
            </a:r>
            <a:r>
              <a:rPr lang="en-US" kern="1200" dirty="0">
                <a:solidFill>
                  <a:schemeClr val="tx1"/>
                </a:solidFill>
                <a:latin typeface="+mj-lt"/>
                <a:ea typeface="+mj-ea"/>
                <a:cs typeface="+mj-cs"/>
              </a:rPr>
              <a:t>?</a:t>
            </a:r>
          </a:p>
        </p:txBody>
      </p:sp>
      <p:pic>
        <p:nvPicPr>
          <p:cNvPr id="5" name="Graphic 4" descr="Bar chart with solid fill indicating that a poll question will be asked.">
            <a:extLst>
              <a:ext uri="{FF2B5EF4-FFF2-40B4-BE49-F238E27FC236}">
                <a16:creationId xmlns:a16="http://schemas.microsoft.com/office/drawing/2014/main" id="{574A34B6-DE75-744C-81B2-E721AC3568AF}"/>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10483" y="11767067"/>
            <a:ext cx="1842146" cy="1842146"/>
          </a:xfrm>
          <a:prstGeom prst="rect">
            <a:avLst/>
          </a:prstGeom>
        </p:spPr>
      </p:pic>
    </p:spTree>
    <p:extLst>
      <p:ext uri="{BB962C8B-B14F-4D97-AF65-F5344CB8AC3E}">
        <p14:creationId xmlns:p14="http://schemas.microsoft.com/office/powerpoint/2010/main" val="2685041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554480" y="6071616"/>
            <a:ext cx="11875479" cy="1577321"/>
          </a:xfrm>
        </p:spPr>
        <p:txBody>
          <a:bodyPr vert="horz" lIns="91440" tIns="45720" rIns="91440" bIns="45720" rtlCol="0" anchor="ctr">
            <a:normAutofit fontScale="90000"/>
          </a:bodyPr>
          <a:lstStyle/>
          <a:p>
            <a:pPr defTabSz="914400">
              <a:lnSpc>
                <a:spcPct val="90000"/>
              </a:lnSpc>
            </a:pPr>
            <a:r>
              <a:rPr lang="en-US" sz="13200" dirty="0">
                <a:latin typeface="+mj-lt"/>
              </a:rPr>
              <a:t>Questions? Reactions? Ideas?</a:t>
            </a:r>
          </a:p>
        </p:txBody>
      </p:sp>
      <p:pic>
        <p:nvPicPr>
          <p:cNvPr id="7" name="Picture 6">
            <a:extLst>
              <a:ext uri="{FF2B5EF4-FFF2-40B4-BE49-F238E27FC236}">
                <a16:creationId xmlns:a16="http://schemas.microsoft.com/office/drawing/2014/main" id="{79D66848-31D3-A448-8039-AB811C66E1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3008528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CFB6F-CDF2-934B-BD64-DED7FAE23037}"/>
              </a:ext>
            </a:extLst>
          </p:cNvPr>
          <p:cNvSpPr>
            <a:spLocks noGrp="1"/>
          </p:cNvSpPr>
          <p:nvPr>
            <p:ph type="ctrTitle"/>
          </p:nvPr>
        </p:nvSpPr>
        <p:spPr>
          <a:xfrm>
            <a:off x="1522752" y="6785811"/>
            <a:ext cx="21341670" cy="2885127"/>
          </a:xfrm>
        </p:spPr>
        <p:txBody>
          <a:bodyPr/>
          <a:lstStyle/>
          <a:p>
            <a:r>
              <a:rPr lang="en-US" dirty="0"/>
              <a:t>BREAK</a:t>
            </a:r>
          </a:p>
        </p:txBody>
      </p:sp>
    </p:spTree>
    <p:extLst>
      <p:ext uri="{BB962C8B-B14F-4D97-AF65-F5344CB8AC3E}">
        <p14:creationId xmlns:p14="http://schemas.microsoft.com/office/powerpoint/2010/main" val="138967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FE730-4FEC-404E-AA8A-8E3B9AABCA25}"/>
              </a:ext>
            </a:extLst>
          </p:cNvPr>
          <p:cNvSpPr>
            <a:spLocks noGrp="1"/>
          </p:cNvSpPr>
          <p:nvPr>
            <p:ph type="title"/>
          </p:nvPr>
        </p:nvSpPr>
        <p:spPr/>
        <p:txBody>
          <a:bodyPr/>
          <a:lstStyle/>
          <a:p>
            <a:r>
              <a:rPr lang="en-US" dirty="0"/>
              <a:t>Bootcamp Norms</a:t>
            </a:r>
          </a:p>
        </p:txBody>
      </p:sp>
      <p:pic>
        <p:nvPicPr>
          <p:cNvPr id="12" name="Content Placeholder 11" descr="Mute speaker with solid fill">
            <a:extLst>
              <a:ext uri="{FF2B5EF4-FFF2-40B4-BE49-F238E27FC236}">
                <a16:creationId xmlns:a16="http://schemas.microsoft.com/office/drawing/2014/main" id="{497C8CAC-AD4B-2546-805B-2E9B69B46462}"/>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2114667" y="4430532"/>
            <a:ext cx="4114800" cy="4114800"/>
          </a:xfrm>
          <a:prstGeom prst="ellipse">
            <a:avLst/>
          </a:prstGeom>
          <a:solidFill>
            <a:schemeClr val="tx1"/>
          </a:solidFill>
        </p:spPr>
      </p:pic>
      <p:sp>
        <p:nvSpPr>
          <p:cNvPr id="8" name="Content Placeholder 7">
            <a:extLst>
              <a:ext uri="{FF2B5EF4-FFF2-40B4-BE49-F238E27FC236}">
                <a16:creationId xmlns:a16="http://schemas.microsoft.com/office/drawing/2014/main" id="{601317E5-23FB-EE4B-8C8C-95599C731BED}"/>
              </a:ext>
            </a:extLst>
          </p:cNvPr>
          <p:cNvSpPr>
            <a:spLocks noGrp="1"/>
          </p:cNvSpPr>
          <p:nvPr>
            <p:ph sz="quarter" idx="16"/>
          </p:nvPr>
        </p:nvSpPr>
        <p:spPr>
          <a:xfrm>
            <a:off x="1179264" y="8075221"/>
            <a:ext cx="5985605" cy="4211174"/>
          </a:xfrm>
        </p:spPr>
        <p:txBody>
          <a:bodyPr anchor="ctr"/>
          <a:lstStyle/>
          <a:p>
            <a:pPr algn="ctr"/>
            <a:r>
              <a:rPr lang="en-US" sz="4000" dirty="0"/>
              <a:t>Remember to mute yourself</a:t>
            </a:r>
          </a:p>
          <a:p>
            <a:endParaRPr lang="en-US" dirty="0"/>
          </a:p>
        </p:txBody>
      </p:sp>
      <p:pic>
        <p:nvPicPr>
          <p:cNvPr id="14" name="Content Placeholder 13" descr="Chat with solid fill">
            <a:extLst>
              <a:ext uri="{FF2B5EF4-FFF2-40B4-BE49-F238E27FC236}">
                <a16:creationId xmlns:a16="http://schemas.microsoft.com/office/drawing/2014/main" id="{D0B52C72-868C-1A49-B4F4-93CAC6D6C258}"/>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10152842" y="4430532"/>
            <a:ext cx="4114800" cy="4114800"/>
          </a:xfrm>
          <a:prstGeom prst="ellipse">
            <a:avLst/>
          </a:prstGeom>
          <a:solidFill>
            <a:schemeClr val="tx1"/>
          </a:solidFill>
        </p:spPr>
      </p:pic>
      <p:sp>
        <p:nvSpPr>
          <p:cNvPr id="9" name="Content Placeholder 8">
            <a:extLst>
              <a:ext uri="{FF2B5EF4-FFF2-40B4-BE49-F238E27FC236}">
                <a16:creationId xmlns:a16="http://schemas.microsoft.com/office/drawing/2014/main" id="{3C02AE2F-248E-D84B-880A-3FA0D3137B87}"/>
              </a:ext>
            </a:extLst>
          </p:cNvPr>
          <p:cNvSpPr>
            <a:spLocks noGrp="1"/>
          </p:cNvSpPr>
          <p:nvPr>
            <p:ph sz="quarter" idx="17"/>
          </p:nvPr>
        </p:nvSpPr>
        <p:spPr>
          <a:xfrm>
            <a:off x="8558881" y="8075221"/>
            <a:ext cx="7302721" cy="4211174"/>
          </a:xfrm>
        </p:spPr>
        <p:txBody>
          <a:bodyPr anchor="ctr"/>
          <a:lstStyle/>
          <a:p>
            <a:pPr algn="ctr"/>
            <a:r>
              <a:rPr lang="en-US" sz="4000" dirty="0"/>
              <a:t>Utilize the chat for questions and comments</a:t>
            </a:r>
          </a:p>
          <a:p>
            <a:endParaRPr lang="en-US" dirty="0"/>
          </a:p>
        </p:txBody>
      </p:sp>
      <p:pic>
        <p:nvPicPr>
          <p:cNvPr id="16" name="Content Placeholder 15" descr="Checklist with solid fill">
            <a:extLst>
              <a:ext uri="{FF2B5EF4-FFF2-40B4-BE49-F238E27FC236}">
                <a16:creationId xmlns:a16="http://schemas.microsoft.com/office/drawing/2014/main" id="{4314097B-27A3-A94A-AE15-3F705441EA9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8191017" y="4430532"/>
            <a:ext cx="4114800" cy="4114800"/>
          </a:xfrm>
          <a:prstGeom prst="ellipse">
            <a:avLst/>
          </a:prstGeom>
          <a:solidFill>
            <a:schemeClr val="tx1"/>
          </a:solidFill>
        </p:spPr>
      </p:pic>
      <p:sp>
        <p:nvSpPr>
          <p:cNvPr id="10" name="Content Placeholder 9">
            <a:extLst>
              <a:ext uri="{FF2B5EF4-FFF2-40B4-BE49-F238E27FC236}">
                <a16:creationId xmlns:a16="http://schemas.microsoft.com/office/drawing/2014/main" id="{C62F7196-BFD6-D948-BDAA-A001EBC4BE79}"/>
              </a:ext>
            </a:extLst>
          </p:cNvPr>
          <p:cNvSpPr>
            <a:spLocks noGrp="1"/>
          </p:cNvSpPr>
          <p:nvPr>
            <p:ph sz="quarter" idx="18"/>
          </p:nvPr>
        </p:nvSpPr>
        <p:spPr>
          <a:xfrm>
            <a:off x="17255614" y="8075221"/>
            <a:ext cx="5985605" cy="4211174"/>
          </a:xfrm>
        </p:spPr>
        <p:txBody>
          <a:bodyPr anchor="ctr"/>
          <a:lstStyle/>
          <a:p>
            <a:pPr algn="ctr"/>
            <a:r>
              <a:rPr lang="en-US" sz="4000" dirty="0"/>
              <a:t>Respond to the survey</a:t>
            </a:r>
          </a:p>
          <a:p>
            <a:endParaRPr lang="en-US" dirty="0"/>
          </a:p>
        </p:txBody>
      </p:sp>
    </p:spTree>
    <p:extLst>
      <p:ext uri="{BB962C8B-B14F-4D97-AF65-F5344CB8AC3E}">
        <p14:creationId xmlns:p14="http://schemas.microsoft.com/office/powerpoint/2010/main" val="291722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7FDBE-C212-FC40-94F3-4216EA85AA7A}"/>
              </a:ext>
            </a:extLst>
          </p:cNvPr>
          <p:cNvSpPr>
            <a:spLocks noGrp="1"/>
          </p:cNvSpPr>
          <p:nvPr>
            <p:ph type="title"/>
          </p:nvPr>
        </p:nvSpPr>
        <p:spPr/>
        <p:txBody>
          <a:bodyPr/>
          <a:lstStyle/>
          <a:p>
            <a:r>
              <a:rPr lang="en-US" dirty="0"/>
              <a:t>Bootcamp Engagement</a:t>
            </a:r>
          </a:p>
        </p:txBody>
      </p:sp>
      <p:sp>
        <p:nvSpPr>
          <p:cNvPr id="13" name="Content Placeholder 12">
            <a:extLst>
              <a:ext uri="{FF2B5EF4-FFF2-40B4-BE49-F238E27FC236}">
                <a16:creationId xmlns:a16="http://schemas.microsoft.com/office/drawing/2014/main" id="{50D15298-B2F2-3847-AE88-2BD25FA3CA5A}"/>
              </a:ext>
            </a:extLst>
          </p:cNvPr>
          <p:cNvSpPr>
            <a:spLocks noGrp="1"/>
          </p:cNvSpPr>
          <p:nvPr>
            <p:ph sz="quarter" idx="21"/>
          </p:nvPr>
        </p:nvSpPr>
        <p:spPr>
          <a:xfrm>
            <a:off x="1884526" y="3455109"/>
            <a:ext cx="19751675" cy="1345491"/>
          </a:xfrm>
        </p:spPr>
        <p:txBody>
          <a:bodyPr/>
          <a:lstStyle/>
          <a:p>
            <a:pPr algn="ctr"/>
            <a:r>
              <a:rPr lang="en-US" sz="5400" dirty="0"/>
              <a:t>We want you to be an active participant!</a:t>
            </a:r>
          </a:p>
        </p:txBody>
      </p:sp>
      <p:pic>
        <p:nvPicPr>
          <p:cNvPr id="15" name="Content Placeholder 14" descr="Meeting with solid fill">
            <a:extLst>
              <a:ext uri="{FF2B5EF4-FFF2-40B4-BE49-F238E27FC236}">
                <a16:creationId xmlns:a16="http://schemas.microsoft.com/office/drawing/2014/main" id="{BBBBA09E-3839-F34B-A575-F575B6C042DE}"/>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455804" y="6869801"/>
            <a:ext cx="4114800" cy="4114800"/>
          </a:xfrm>
        </p:spPr>
      </p:pic>
      <p:sp>
        <p:nvSpPr>
          <p:cNvPr id="8" name="Content Placeholder 7">
            <a:extLst>
              <a:ext uri="{FF2B5EF4-FFF2-40B4-BE49-F238E27FC236}">
                <a16:creationId xmlns:a16="http://schemas.microsoft.com/office/drawing/2014/main" id="{A834A196-F6BF-7A42-ABDE-4882AC1C54D8}"/>
              </a:ext>
            </a:extLst>
          </p:cNvPr>
          <p:cNvSpPr>
            <a:spLocks noGrp="1"/>
          </p:cNvSpPr>
          <p:nvPr>
            <p:ph sz="quarter" idx="16"/>
          </p:nvPr>
        </p:nvSpPr>
        <p:spPr/>
        <p:txBody>
          <a:bodyPr anchor="ctr"/>
          <a:lstStyle/>
          <a:p>
            <a:pPr algn="ctr"/>
            <a:r>
              <a:rPr lang="en-US" dirty="0"/>
              <a:t>Group Discussion</a:t>
            </a:r>
          </a:p>
        </p:txBody>
      </p:sp>
      <p:pic>
        <p:nvPicPr>
          <p:cNvPr id="17" name="Content Placeholder 16" descr="Bar chart with solid fill">
            <a:extLst>
              <a:ext uri="{FF2B5EF4-FFF2-40B4-BE49-F238E27FC236}">
                <a16:creationId xmlns:a16="http://schemas.microsoft.com/office/drawing/2014/main" id="{7C3FF9DB-F360-6547-AFBC-C87CED7E0DD9}"/>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6988657" y="4800600"/>
            <a:ext cx="4114800" cy="4114800"/>
          </a:xfrm>
        </p:spPr>
      </p:pic>
      <p:sp>
        <p:nvSpPr>
          <p:cNvPr id="9" name="Content Placeholder 8">
            <a:extLst>
              <a:ext uri="{FF2B5EF4-FFF2-40B4-BE49-F238E27FC236}">
                <a16:creationId xmlns:a16="http://schemas.microsoft.com/office/drawing/2014/main" id="{DCE9034D-B685-DA44-A085-428E0DBBE3AF}"/>
              </a:ext>
            </a:extLst>
          </p:cNvPr>
          <p:cNvSpPr>
            <a:spLocks noGrp="1"/>
          </p:cNvSpPr>
          <p:nvPr>
            <p:ph sz="quarter" idx="17"/>
          </p:nvPr>
        </p:nvSpPr>
        <p:spPr>
          <a:xfrm>
            <a:off x="6540813" y="6773427"/>
            <a:ext cx="4891097" cy="4211174"/>
          </a:xfrm>
        </p:spPr>
        <p:txBody>
          <a:bodyPr anchor="ctr"/>
          <a:lstStyle/>
          <a:p>
            <a:pPr algn="ctr"/>
            <a:r>
              <a:rPr lang="en-US" dirty="0"/>
              <a:t>Poll Question</a:t>
            </a:r>
          </a:p>
        </p:txBody>
      </p:sp>
      <p:pic>
        <p:nvPicPr>
          <p:cNvPr id="19" name="Content Placeholder 18" descr="Radio microphone with solid fill">
            <a:extLst>
              <a:ext uri="{FF2B5EF4-FFF2-40B4-BE49-F238E27FC236}">
                <a16:creationId xmlns:a16="http://schemas.microsoft.com/office/drawing/2014/main" id="{D1320885-231E-9247-AA48-74CA95D43B3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2732613" y="5964418"/>
            <a:ext cx="4114800" cy="4114800"/>
          </a:xfrm>
        </p:spPr>
      </p:pic>
      <p:sp>
        <p:nvSpPr>
          <p:cNvPr id="10" name="Content Placeholder 9">
            <a:extLst>
              <a:ext uri="{FF2B5EF4-FFF2-40B4-BE49-F238E27FC236}">
                <a16:creationId xmlns:a16="http://schemas.microsoft.com/office/drawing/2014/main" id="{765955D2-E278-6D4E-977A-26FBF3DF2311}"/>
              </a:ext>
            </a:extLst>
          </p:cNvPr>
          <p:cNvSpPr>
            <a:spLocks noGrp="1"/>
          </p:cNvSpPr>
          <p:nvPr>
            <p:ph sz="quarter" idx="18"/>
          </p:nvPr>
        </p:nvSpPr>
        <p:spPr>
          <a:xfrm>
            <a:off x="12344464" y="8349541"/>
            <a:ext cx="4891097" cy="4211174"/>
          </a:xfrm>
        </p:spPr>
        <p:txBody>
          <a:bodyPr anchor="ctr"/>
          <a:lstStyle/>
          <a:p>
            <a:r>
              <a:rPr lang="en-US" dirty="0"/>
              <a:t>Authorizer Example</a:t>
            </a:r>
          </a:p>
        </p:txBody>
      </p:sp>
      <p:pic>
        <p:nvPicPr>
          <p:cNvPr id="21" name="Content Placeholder 20" descr="Chat with solid fill">
            <a:extLst>
              <a:ext uri="{FF2B5EF4-FFF2-40B4-BE49-F238E27FC236}">
                <a16:creationId xmlns:a16="http://schemas.microsoft.com/office/drawing/2014/main" id="{278E843A-9753-AB45-A2D8-3237386F3B38}"/>
              </a:ext>
            </a:extLst>
          </p:cNvPr>
          <p:cNvPicPr>
            <a:picLocks noGrp="1" noChangeAspect="1"/>
          </p:cNvPicPr>
          <p:nvPr>
            <p:ph sz="quarter" idx="19"/>
          </p:nvPr>
        </p:nvPicPr>
        <p:blipFill>
          <a:blip r:embed="rId9">
            <a:extLst>
              <a:ext uri="{96DAC541-7B7A-43D3-8B79-37D633B846F1}">
                <asvg:svgBlip xmlns:asvg="http://schemas.microsoft.com/office/drawing/2016/SVG/main" r:embed="rId10"/>
              </a:ext>
            </a:extLst>
          </a:blip>
          <a:stretch>
            <a:fillRect/>
          </a:stretch>
        </p:blipFill>
        <p:spPr>
          <a:xfrm>
            <a:off x="18672835" y="4934849"/>
            <a:ext cx="4114800" cy="4114800"/>
          </a:xfrm>
        </p:spPr>
      </p:pic>
      <p:sp>
        <p:nvSpPr>
          <p:cNvPr id="12" name="Content Placeholder 11">
            <a:extLst>
              <a:ext uri="{FF2B5EF4-FFF2-40B4-BE49-F238E27FC236}">
                <a16:creationId xmlns:a16="http://schemas.microsoft.com/office/drawing/2014/main" id="{EAF06D36-7E4C-1F4B-BDBC-B3553F8DD04B}"/>
              </a:ext>
            </a:extLst>
          </p:cNvPr>
          <p:cNvSpPr>
            <a:spLocks noGrp="1"/>
          </p:cNvSpPr>
          <p:nvPr>
            <p:ph sz="quarter" idx="20"/>
          </p:nvPr>
        </p:nvSpPr>
        <p:spPr>
          <a:xfrm>
            <a:off x="18476883" y="6414589"/>
            <a:ext cx="4891097" cy="4211174"/>
          </a:xfrm>
        </p:spPr>
        <p:txBody>
          <a:bodyPr anchor="ctr"/>
          <a:lstStyle/>
          <a:p>
            <a:pPr algn="ctr"/>
            <a:r>
              <a:rPr lang="en-US" dirty="0"/>
              <a:t>Chat Question</a:t>
            </a:r>
          </a:p>
        </p:txBody>
      </p:sp>
    </p:spTree>
    <p:extLst>
      <p:ext uri="{BB962C8B-B14F-4D97-AF65-F5344CB8AC3E}">
        <p14:creationId xmlns:p14="http://schemas.microsoft.com/office/powerpoint/2010/main" val="109720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052504" y="1155285"/>
            <a:ext cx="22315476" cy="1577321"/>
          </a:xfrm>
        </p:spPr>
        <p:txBody>
          <a:bodyPr vert="horz" lIns="91440" tIns="45720" rIns="91440" bIns="45720" rtlCol="0" anchor="t">
            <a:normAutofit/>
          </a:bodyPr>
          <a:lstStyle/>
          <a:p>
            <a:pPr>
              <a:tabLst>
                <a:tab pos="7837488" algn="l"/>
              </a:tabLst>
            </a:pPr>
            <a:r>
              <a:rPr lang="en-US" dirty="0"/>
              <a:t>Session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052513" y="3248025"/>
            <a:ext cx="13103352" cy="8562975"/>
          </a:xfrm>
        </p:spPr>
        <p:txBody>
          <a:bodyPr vert="horz" lIns="91440" tIns="45720" rIns="91440" bIns="45720" rtlCol="0">
            <a:normAutofit/>
          </a:bodyPr>
          <a:lstStyle/>
          <a:p>
            <a:pPr marL="571500" indent="-571500">
              <a:buFont typeface="Arial" panose="020B0604020202020204" pitchFamily="34" charset="0"/>
              <a:buChar char="•"/>
            </a:pPr>
            <a:r>
              <a:rPr lang="en-US" dirty="0"/>
              <a:t>Brief History of Charters in Colorado</a:t>
            </a:r>
          </a:p>
          <a:p>
            <a:pPr marL="571500" indent="-571500">
              <a:buFont typeface="Arial" panose="020B0604020202020204" pitchFamily="34" charset="0"/>
              <a:buChar char="•"/>
            </a:pPr>
            <a:r>
              <a:rPr lang="en-US" dirty="0"/>
              <a:t>Colorado Charter Law</a:t>
            </a:r>
          </a:p>
          <a:p>
            <a:pPr marL="571500" indent="-571500">
              <a:buFont typeface="Arial" panose="020B0604020202020204" pitchFamily="34" charset="0"/>
              <a:buChar char="•"/>
            </a:pPr>
            <a:r>
              <a:rPr lang="en-US" dirty="0"/>
              <a:t>State Accountability System</a:t>
            </a:r>
          </a:p>
          <a:p>
            <a:pPr marL="571500" indent="-571500">
              <a:buFont typeface="Arial" panose="020B0604020202020204" pitchFamily="34" charset="0"/>
              <a:buChar char="•"/>
            </a:pPr>
            <a:r>
              <a:rPr lang="en-US" dirty="0"/>
              <a:t>Other Federal and State Laws</a:t>
            </a:r>
          </a:p>
          <a:p>
            <a:pPr lvl="1"/>
            <a:endParaRPr lang="en-US" dirty="0"/>
          </a:p>
        </p:txBody>
      </p:sp>
      <p:pic>
        <p:nvPicPr>
          <p:cNvPr id="10" name="Picture 9">
            <a:extLst>
              <a:ext uri="{FF2B5EF4-FFF2-40B4-BE49-F238E27FC236}">
                <a16:creationId xmlns:a16="http://schemas.microsoft.com/office/drawing/2014/main" id="{591BE717-35E1-C948-9020-6472B322CB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420551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052504" y="1155285"/>
            <a:ext cx="22315476" cy="1577321"/>
          </a:xfrm>
        </p:spPr>
        <p:txBody>
          <a:bodyPr vert="horz" lIns="91440" tIns="45720" rIns="91440" bIns="45720" rtlCol="0" anchor="t">
            <a:normAutofit/>
          </a:bodyPr>
          <a:lstStyle/>
          <a:p>
            <a:r>
              <a:rPr lang="en-US" dirty="0"/>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052513" y="3248025"/>
            <a:ext cx="13102399" cy="8562975"/>
          </a:xfrm>
        </p:spPr>
        <p:txBody>
          <a:bodyPr vert="horz" lIns="91440" tIns="45720" rIns="91440" bIns="45720" rtlCol="0">
            <a:normAutofit/>
          </a:bodyPr>
          <a:lstStyle/>
          <a:p>
            <a:pPr marL="571500" indent="-571500">
              <a:buFont typeface="Arial" panose="020B0604020202020204" pitchFamily="34" charset="0"/>
              <a:buChar char="•"/>
            </a:pPr>
            <a:r>
              <a:rPr lang="en-US" dirty="0"/>
              <a:t>Authorizers will review a brief history of chartering in Colorado.</a:t>
            </a:r>
          </a:p>
          <a:p>
            <a:pPr marL="571500" indent="-571500">
              <a:buFont typeface="Arial" panose="020B0604020202020204" pitchFamily="34" charset="0"/>
              <a:buChar char="•"/>
            </a:pPr>
            <a:r>
              <a:rPr lang="en-US" dirty="0"/>
              <a:t>Authorizers will review statutory requirements for authorizing a charter school in Colorado.</a:t>
            </a:r>
          </a:p>
          <a:p>
            <a:pPr marL="571500" indent="-571500">
              <a:buFont typeface="Arial" panose="020B0604020202020204" pitchFamily="34" charset="0"/>
              <a:buChar char="•"/>
            </a:pPr>
            <a:r>
              <a:rPr lang="en-US" dirty="0"/>
              <a:t>Authorizers will begin to understand implications for authorizing a charter school in Colorado.</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303545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C3500E-F187-7A43-B0A9-FA312AA1970B}"/>
              </a:ext>
            </a:extLst>
          </p:cNvPr>
          <p:cNvSpPr>
            <a:spLocks noGrp="1"/>
          </p:cNvSpPr>
          <p:nvPr>
            <p:ph type="title"/>
          </p:nvPr>
        </p:nvSpPr>
        <p:spPr/>
        <p:txBody>
          <a:bodyPr/>
          <a:lstStyle/>
          <a:p>
            <a:r>
              <a:rPr lang="en-US" sz="6500" dirty="0"/>
              <a:t>History of Charter Law in Colorado </a:t>
            </a:r>
          </a:p>
        </p:txBody>
      </p:sp>
      <p:graphicFrame>
        <p:nvGraphicFramePr>
          <p:cNvPr id="6" name="Content Placeholder 3" descr="A diagram of the history of charter law in Colorado starting in 1988 through 2009.">
            <a:extLst>
              <a:ext uri="{FF2B5EF4-FFF2-40B4-BE49-F238E27FC236}">
                <a16:creationId xmlns:a16="http://schemas.microsoft.com/office/drawing/2014/main" id="{CDD3E91E-B7B4-AF41-99E9-C8991B6278C7}"/>
              </a:ext>
            </a:extLst>
          </p:cNvPr>
          <p:cNvGraphicFramePr>
            <a:graphicFrameLocks noGrp="1"/>
          </p:cNvGraphicFramePr>
          <p:nvPr>
            <p:ph sz="quarter" idx="13"/>
            <p:extLst>
              <p:ext uri="{D42A27DB-BD31-4B8C-83A1-F6EECF244321}">
                <p14:modId xmlns:p14="http://schemas.microsoft.com/office/powerpoint/2010/main" val="3164150905"/>
              </p:ext>
            </p:extLst>
          </p:nvPr>
        </p:nvGraphicFramePr>
        <p:xfrm>
          <a:off x="745067" y="2269067"/>
          <a:ext cx="22622933" cy="954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7158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A52A6AC-1EC6-E24D-BAA7-DFACCF6AF604}"/>
              </a:ext>
            </a:extLst>
          </p:cNvPr>
          <p:cNvSpPr>
            <a:spLocks noGrp="1"/>
          </p:cNvSpPr>
          <p:nvPr>
            <p:ph type="title"/>
          </p:nvPr>
        </p:nvSpPr>
        <p:spPr>
          <a:xfrm>
            <a:off x="1052504" y="1155285"/>
            <a:ext cx="6403373" cy="7742530"/>
          </a:xfrm>
        </p:spPr>
        <p:txBody>
          <a:bodyPr/>
          <a:lstStyle/>
          <a:p>
            <a:r>
              <a:rPr lang="en-US" sz="8400" dirty="0"/>
              <a:t>Growth of Charter Schools in Colorado </a:t>
            </a:r>
          </a:p>
        </p:txBody>
      </p:sp>
      <p:pic>
        <p:nvPicPr>
          <p:cNvPr id="3" name="Picture 2" descr="Chart showing the growth of charter schools in Colorado from 1993 through 2019.">
            <a:extLst>
              <a:ext uri="{FF2B5EF4-FFF2-40B4-BE49-F238E27FC236}">
                <a16:creationId xmlns:a16="http://schemas.microsoft.com/office/drawing/2014/main" id="{1ED7E12C-7819-F748-82C2-72F74692B7D7}"/>
              </a:ext>
            </a:extLst>
          </p:cNvPr>
          <p:cNvPicPr>
            <a:picLocks noChangeAspect="1"/>
          </p:cNvPicPr>
          <p:nvPr/>
        </p:nvPicPr>
        <p:blipFill>
          <a:blip r:embed="rId3"/>
          <a:stretch>
            <a:fillRect/>
          </a:stretch>
        </p:blipFill>
        <p:spPr>
          <a:xfrm>
            <a:off x="7797761" y="1925915"/>
            <a:ext cx="16394964" cy="8885464"/>
          </a:xfrm>
          <a:prstGeom prst="rect">
            <a:avLst/>
          </a:prstGeom>
        </p:spPr>
      </p:pic>
      <p:sp>
        <p:nvSpPr>
          <p:cNvPr id="2" name="TextBox 1">
            <a:extLst>
              <a:ext uri="{FF2B5EF4-FFF2-40B4-BE49-F238E27FC236}">
                <a16:creationId xmlns:a16="http://schemas.microsoft.com/office/drawing/2014/main" id="{FD8C97BD-AE07-7343-B0BF-493A42103058}"/>
              </a:ext>
            </a:extLst>
          </p:cNvPr>
          <p:cNvSpPr txBox="1"/>
          <p:nvPr/>
        </p:nvSpPr>
        <p:spPr>
          <a:xfrm>
            <a:off x="16832798" y="10781882"/>
            <a:ext cx="6693408" cy="553998"/>
          </a:xfrm>
          <a:prstGeom prst="rect">
            <a:avLst/>
          </a:prstGeom>
        </p:spPr>
        <p:txBody>
          <a:bodyPr wrap="square" rtlCol="0">
            <a:spAutoFit/>
          </a:bodyPr>
          <a:lstStyle/>
          <a:p>
            <a:pPr algn="l"/>
            <a:r>
              <a:rPr lang="en-US" sz="3000" dirty="0"/>
              <a:t>Source: CDE 2019 Triennial Report</a:t>
            </a:r>
          </a:p>
        </p:txBody>
      </p:sp>
      <p:pic>
        <p:nvPicPr>
          <p:cNvPr id="5" name="Graphic 4" descr="Chat boxes signifying that a question has been put into the chat for discussion.">
            <a:extLst>
              <a:ext uri="{FF2B5EF4-FFF2-40B4-BE49-F238E27FC236}">
                <a16:creationId xmlns:a16="http://schemas.microsoft.com/office/drawing/2014/main" id="{62C83111-B4A5-E947-A15A-B2AA29024ED7}"/>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473811" y="11819582"/>
            <a:ext cx="1896418" cy="1896418"/>
          </a:xfrm>
          <a:prstGeom prst="rect">
            <a:avLst/>
          </a:prstGeom>
        </p:spPr>
      </p:pic>
    </p:spTree>
    <p:extLst>
      <p:ext uri="{BB962C8B-B14F-4D97-AF65-F5344CB8AC3E}">
        <p14:creationId xmlns:p14="http://schemas.microsoft.com/office/powerpoint/2010/main" val="3608359027"/>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77521</TotalTime>
  <Words>6247</Words>
  <Application>Microsoft Macintosh PowerPoint</Application>
  <PresentationFormat>Custom</PresentationFormat>
  <Paragraphs>436</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Courier New</vt:lpstr>
      <vt:lpstr>Geneva</vt:lpstr>
      <vt:lpstr>Helvetica</vt:lpstr>
      <vt:lpstr>System Font Regular</vt:lpstr>
      <vt:lpstr>Wingdings</vt:lpstr>
      <vt:lpstr>Office Theme</vt:lpstr>
      <vt:lpstr>Colorado Authorizer Bootcamp</vt:lpstr>
      <vt:lpstr>Today’s Agenda</vt:lpstr>
      <vt:lpstr>Colorado Charter Law &amp; Statutory Requirements</vt:lpstr>
      <vt:lpstr>Bootcamp Norms</vt:lpstr>
      <vt:lpstr>Bootcamp Engagement</vt:lpstr>
      <vt:lpstr>Session Agenda</vt:lpstr>
      <vt:lpstr>Objectives</vt:lpstr>
      <vt:lpstr>History of Charter Law in Colorado </vt:lpstr>
      <vt:lpstr>Growth of Charter Schools in Colorado </vt:lpstr>
      <vt:lpstr>Enrollment of Students in Charter Schools</vt:lpstr>
      <vt:lpstr>Racial &amp; Ethnic Minority Enrollment</vt:lpstr>
      <vt:lpstr>Enrollment of Students with Disabilities</vt:lpstr>
      <vt:lpstr>Performance of Colorado Charter Schools</vt:lpstr>
      <vt:lpstr>Terms &amp; Acronyms </vt:lpstr>
      <vt:lpstr>Colorado Charter Law </vt:lpstr>
      <vt:lpstr>What do you already know about charter law in Colorado?</vt:lpstr>
      <vt:lpstr>Overview of Colorado Charter Schools Act (1)</vt:lpstr>
      <vt:lpstr>Overview of Colorado Charter Schools Act (2)</vt:lpstr>
      <vt:lpstr>Authorizing Charter Schools in Colorado</vt:lpstr>
      <vt:lpstr>Application</vt:lpstr>
      <vt:lpstr>Application Review: Approval or Denial </vt:lpstr>
      <vt:lpstr>Appeals </vt:lpstr>
      <vt:lpstr>Charter Contract </vt:lpstr>
      <vt:lpstr>Ongoing Oversight  &amp; Evaluation</vt:lpstr>
      <vt:lpstr>Renewal </vt:lpstr>
      <vt:lpstr>Nonrenewal  &amp; Termination </vt:lpstr>
      <vt:lpstr>District Policy</vt:lpstr>
      <vt:lpstr>Finances</vt:lpstr>
      <vt:lpstr>Equity &amp; Access</vt:lpstr>
      <vt:lpstr>Other Areas of Law Impacting Authorizing </vt:lpstr>
      <vt:lpstr>Students with Disabilities and English Learners</vt:lpstr>
      <vt:lpstr>Code of Colorado Regulations </vt:lpstr>
      <vt:lpstr>State Accountability System </vt:lpstr>
      <vt:lpstr>Releasing Schools to CSI</vt:lpstr>
      <vt:lpstr>What do you now know about charter law in Colorado?</vt:lpstr>
      <vt:lpstr>Questions? Reactions? Ideas?</vt:lpstr>
      <vt:lpstr>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525</cp:revision>
  <dcterms:created xsi:type="dcterms:W3CDTF">2019-09-30T22:39:39Z</dcterms:created>
  <dcterms:modified xsi:type="dcterms:W3CDTF">2021-12-16T17:38:28Z</dcterms:modified>
</cp:coreProperties>
</file>