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312" r:id="rId2"/>
    <p:sldId id="422" r:id="rId3"/>
    <p:sldId id="423" r:id="rId4"/>
    <p:sldId id="424" r:id="rId5"/>
    <p:sldId id="425" r:id="rId6"/>
    <p:sldId id="318" r:id="rId7"/>
    <p:sldId id="407" r:id="rId8"/>
    <p:sldId id="319" r:id="rId9"/>
    <p:sldId id="427" r:id="rId10"/>
    <p:sldId id="428" r:id="rId11"/>
    <p:sldId id="429" r:id="rId12"/>
    <p:sldId id="409" r:id="rId13"/>
    <p:sldId id="401" r:id="rId14"/>
    <p:sldId id="414" r:id="rId15"/>
    <p:sldId id="419" r:id="rId16"/>
    <p:sldId id="360" r:id="rId17"/>
    <p:sldId id="426" r:id="rId18"/>
    <p:sldId id="416" r:id="rId19"/>
    <p:sldId id="430" r:id="rId20"/>
    <p:sldId id="402" r:id="rId21"/>
    <p:sldId id="418" r:id="rId22"/>
    <p:sldId id="408" r:id="rId23"/>
    <p:sldId id="358" r:id="rId24"/>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18" clrIdx="1">
    <p:extLst>
      <p:ext uri="{19B8F6BF-5375-455C-9EA6-DF929625EA0E}">
        <p15:presenceInfo xmlns:p15="http://schemas.microsoft.com/office/powerpoint/2012/main" userId="S::kwynvee@wested.org::57258ccf-2ad8-491c-b114-b90608b36f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9A7E"/>
    <a:srgbClr val="008CF0"/>
    <a:srgbClr val="78BCCF"/>
    <a:srgbClr val="5CDBA4"/>
    <a:srgbClr val="78C6CF"/>
    <a:srgbClr val="3A7F32"/>
    <a:srgbClr val="1669C9"/>
    <a:srgbClr val="002156"/>
    <a:srgbClr val="ABC1DA"/>
    <a:srgbClr val="EA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A9244-B43B-4F68-A96D-2B14ADAA6113}" v="27" dt="2021-07-21T18:36:52.603"/>
    <p1510:client id="{E4866033-D9D2-46C4-93DE-09812FDA6ED9}" v="36" dt="2021-07-20T13:25:31.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7959"/>
  </p:normalViewPr>
  <p:slideViewPr>
    <p:cSldViewPr snapToGrid="0" snapToObjects="1">
      <p:cViewPr varScale="1">
        <p:scale>
          <a:sx n="49" d="100"/>
          <a:sy n="49" d="100"/>
        </p:scale>
        <p:origin x="64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authorizers.org/wp-content/uploads/2020/11/2020_CACSA_InterimStandardApplication1.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Alex: Any CACSA updates</a:t>
            </a:r>
          </a:p>
          <a:p>
            <a:endParaRPr lang="en-US" dirty="0"/>
          </a:p>
          <a:p>
            <a:r>
              <a:rPr lang="en-US" dirty="0"/>
              <a:t>Robin: Welcome back! </a:t>
            </a:r>
          </a:p>
          <a:p>
            <a:pPr marL="342900" indent="-342900">
              <a:buFont typeface="Arial" panose="020B0604020202020204" pitchFamily="34" charset="0"/>
              <a:buChar char="•"/>
            </a:pPr>
            <a:r>
              <a:rPr lang="en-US" dirty="0"/>
              <a:t>You met the full team last time, and you’ll see us in future sessions going forward</a:t>
            </a:r>
          </a:p>
          <a:p>
            <a:pPr marL="342900" indent="-342900">
              <a:buFont typeface="Arial" panose="020B0604020202020204" pitchFamily="34" charset="0"/>
              <a:buChar char="•"/>
            </a:pPr>
            <a:r>
              <a:rPr lang="en-US" dirty="0"/>
              <a:t>Thank you for your feedback. We heard to prioritize conversations over content and want to make sure that’s true. </a:t>
            </a:r>
          </a:p>
          <a:p>
            <a:pPr marL="342900" indent="-342900">
              <a:buFont typeface="Arial" panose="020B0604020202020204" pitchFamily="34" charset="0"/>
              <a:buChar char="•"/>
            </a:pPr>
            <a:r>
              <a:rPr lang="en-US" dirty="0"/>
              <a:t>We also encourage you to keep the questions coming! </a:t>
            </a:r>
          </a:p>
          <a:p>
            <a:endParaRPr lang="en-US" dirty="0"/>
          </a:p>
          <a:p>
            <a:r>
              <a:rPr lang="en-US" dirty="0"/>
              <a:t>Welcome to week 2! Let’s get started by introducing yourself in the chat. </a:t>
            </a:r>
          </a:p>
          <a:p>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(CHAT: Introduce yourself in the chat!)</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Let’s take another look at what we mentioned on the last slide concerning the due date of new charter applications. Within Colorado Charter Law it does state that districts must decide a date for when applications must be received between August 1</a:t>
            </a:r>
            <a:r>
              <a:rPr lang="en-US" sz="2400" kern="1200" baseline="30000" dirty="0">
                <a:solidFill>
                  <a:schemeClr val="tx1"/>
                </a:solidFill>
                <a:effectLst/>
                <a:latin typeface="+mn-lt"/>
                <a:ea typeface="+mn-ea"/>
                <a:cs typeface="+mn-cs"/>
              </a:rPr>
              <a:t>st</a:t>
            </a:r>
            <a:r>
              <a:rPr lang="en-US" sz="2400" kern="1200" dirty="0">
                <a:solidFill>
                  <a:schemeClr val="tx1"/>
                </a:solidFill>
                <a:effectLst/>
                <a:latin typeface="+mn-lt"/>
                <a:ea typeface="+mn-ea"/>
                <a:cs typeface="+mn-cs"/>
              </a:rPr>
              <a:t> and October 1</a:t>
            </a:r>
            <a:r>
              <a:rPr lang="en-US" sz="2400" kern="1200" baseline="30000" dirty="0">
                <a:solidFill>
                  <a:schemeClr val="tx1"/>
                </a:solidFill>
                <a:effectLst/>
                <a:latin typeface="+mn-lt"/>
                <a:ea typeface="+mn-ea"/>
                <a:cs typeface="+mn-cs"/>
              </a:rPr>
              <a:t>st</a:t>
            </a:r>
            <a:r>
              <a:rPr lang="en-US" sz="2400" kern="1200" dirty="0">
                <a:solidFill>
                  <a:schemeClr val="tx1"/>
                </a:solidFill>
                <a:effectLst/>
                <a:latin typeface="+mn-lt"/>
                <a:ea typeface="+mn-ea"/>
                <a:cs typeface="+mn-cs"/>
              </a:rPr>
              <a:t>, and then review applications within a 90-day timeline.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intention of this law was to give schools time from approval to the beginning of the school year, however many authorizers have found that this may not allow for enough planning time for new school applicants.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Of the 44 district authorizers in the state, 8 (as of 2018) have requested a waiver to set an application due date outside of this window. If applications are reviewed in the spring, an approved school then has a planning period of 18 months before opening. </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315287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what this application process looks like in some districts in Colorado. Here is what the 2021 process looked like in DPS as well as APS.  </a:t>
            </a:r>
          </a:p>
          <a:p>
            <a:endParaRPr lang="en-US" dirty="0"/>
          </a:p>
          <a:p>
            <a:r>
              <a:rPr lang="en-US" dirty="0"/>
              <a:t>Moderated Q&amp;A with both authorizers:</a:t>
            </a:r>
          </a:p>
          <a:p>
            <a:r>
              <a:rPr lang="en-US" dirty="0"/>
              <a:t>-Can you briefly review your application process regarding the timelines you have set for applicants? </a:t>
            </a:r>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-How did you determine your application due date? Why did your district apply for a waiver for the date applications are due? How has that impacted your authorizing unit and the schools you work with? </a:t>
            </a:r>
          </a:p>
          <a:p>
            <a:r>
              <a:rPr lang="en-US" dirty="0"/>
              <a:t>-Have you encountered any issues with requesting a letter of intent from applications, since this is not a requirement in statute? Will you still accept an application without submitting a letter of intent? </a:t>
            </a:r>
          </a:p>
          <a:p>
            <a:r>
              <a:rPr lang="en-US" dirty="0"/>
              <a:t>-What does your DAC review process look like at a high level?</a:t>
            </a:r>
          </a:p>
          <a:p>
            <a:r>
              <a:rPr lang="en-US" dirty="0"/>
              <a:t>-How do you ensure this timeline is available and transparent to the public? </a:t>
            </a:r>
          </a:p>
          <a:p>
            <a:r>
              <a:rPr lang="en-US" dirty="0"/>
              <a:t>-----</a:t>
            </a:r>
          </a:p>
          <a:p>
            <a:r>
              <a:rPr lang="en-US" sz="2400" b="0" i="0" kern="1200" dirty="0">
                <a:solidFill>
                  <a:schemeClr val="tx1"/>
                </a:solidFill>
                <a:effectLst/>
                <a:latin typeface="+mn-lt"/>
                <a:ea typeface="+mn-ea"/>
                <a:cs typeface="+mn-cs"/>
              </a:rPr>
              <a:t>Can you briefly review your application process regarding the timelines you have set for applicants?</a:t>
            </a:r>
          </a:p>
          <a:p>
            <a:pPr lvl="1"/>
            <a:r>
              <a:rPr lang="en-US" sz="2400" b="0" i="0" kern="1200" dirty="0">
                <a:solidFill>
                  <a:schemeClr val="tx1"/>
                </a:solidFill>
                <a:effectLst/>
                <a:latin typeface="+mn-lt"/>
                <a:ea typeface="+mn-ea"/>
                <a:cs typeface="+mn-cs"/>
              </a:rPr>
              <a:t>February LOI - 30 days prior Board Policy</a:t>
            </a:r>
          </a:p>
          <a:p>
            <a:pPr lvl="1"/>
            <a:r>
              <a:rPr lang="en-US" sz="2400" b="0" i="0" kern="1200" dirty="0">
                <a:solidFill>
                  <a:schemeClr val="tx1"/>
                </a:solidFill>
                <a:effectLst/>
                <a:latin typeface="+mn-lt"/>
                <a:ea typeface="+mn-ea"/>
                <a:cs typeface="+mn-cs"/>
              </a:rPr>
              <a:t>March Deadline March 15 Board Policy</a:t>
            </a:r>
          </a:p>
          <a:p>
            <a:pPr lvl="1"/>
            <a:r>
              <a:rPr lang="en-US" sz="2400" b="0" i="0" kern="1200" dirty="0">
                <a:solidFill>
                  <a:schemeClr val="tx1"/>
                </a:solidFill>
                <a:effectLst/>
                <a:latin typeface="+mn-lt"/>
                <a:ea typeface="+mn-ea"/>
                <a:cs typeface="+mn-cs"/>
              </a:rPr>
              <a:t>Time to Review for initial comments</a:t>
            </a:r>
          </a:p>
          <a:p>
            <a:pPr lvl="1"/>
            <a:r>
              <a:rPr lang="en-US" sz="2400" b="0" i="0" kern="1200" dirty="0">
                <a:solidFill>
                  <a:schemeClr val="tx1"/>
                </a:solidFill>
                <a:effectLst/>
                <a:latin typeface="+mn-lt"/>
                <a:ea typeface="+mn-ea"/>
                <a:cs typeface="+mn-cs"/>
              </a:rPr>
              <a:t>April Presentations/Interview</a:t>
            </a:r>
          </a:p>
          <a:p>
            <a:pPr lvl="1"/>
            <a:r>
              <a:rPr lang="en-US" sz="2400" b="0" i="0" kern="1200" dirty="0">
                <a:solidFill>
                  <a:schemeClr val="tx1"/>
                </a:solidFill>
                <a:effectLst/>
                <a:latin typeface="+mn-lt"/>
                <a:ea typeface="+mn-ea"/>
                <a:cs typeface="+mn-cs"/>
              </a:rPr>
              <a:t>May Final Evaluation</a:t>
            </a:r>
          </a:p>
          <a:p>
            <a:pPr lvl="1"/>
            <a:r>
              <a:rPr lang="en-US" sz="2400" b="0" i="0" kern="1200" dirty="0">
                <a:solidFill>
                  <a:schemeClr val="tx1"/>
                </a:solidFill>
                <a:effectLst/>
                <a:latin typeface="+mn-lt"/>
                <a:ea typeface="+mn-ea"/>
                <a:cs typeface="+mn-cs"/>
              </a:rPr>
              <a:t>May/June Board Presentation - 90 days from deadline</a:t>
            </a:r>
          </a:p>
          <a:p>
            <a:r>
              <a:rPr lang="en-US" sz="2400" b="0" i="0" kern="1200" dirty="0">
                <a:solidFill>
                  <a:schemeClr val="tx1"/>
                </a:solidFill>
                <a:effectLst/>
                <a:latin typeface="+mn-lt"/>
                <a:ea typeface="+mn-ea"/>
                <a:cs typeface="+mn-cs"/>
              </a:rPr>
              <a:t>How did you determine your application due date? Why did your district apply for a waiver for the date applications are due? How has that impacted your authorizing unit and the schools you work with?</a:t>
            </a:r>
          </a:p>
          <a:p>
            <a:pPr lvl="1"/>
            <a:r>
              <a:rPr lang="en-US" sz="2400" b="0" i="0" kern="1200" dirty="0">
                <a:solidFill>
                  <a:schemeClr val="tx1"/>
                </a:solidFill>
                <a:effectLst/>
                <a:latin typeface="+mn-lt"/>
                <a:ea typeface="+mn-ea"/>
                <a:cs typeface="+mn-cs"/>
              </a:rPr>
              <a:t>Backward planning from the Board Meeting aligning with mandated timelines</a:t>
            </a:r>
          </a:p>
          <a:p>
            <a:pPr lvl="2"/>
            <a:r>
              <a:rPr lang="en-US" sz="2400" b="0" i="0" kern="1200" dirty="0">
                <a:solidFill>
                  <a:schemeClr val="tx1"/>
                </a:solidFill>
                <a:effectLst/>
                <a:latin typeface="+mn-lt"/>
                <a:ea typeface="+mn-ea"/>
                <a:cs typeface="+mn-cs"/>
              </a:rPr>
              <a:t>If there are several applications we typically request a timeline extension.</a:t>
            </a:r>
          </a:p>
          <a:p>
            <a:pPr lvl="2"/>
            <a:r>
              <a:rPr lang="en-US" sz="2400" b="0" i="0" kern="1200" dirty="0">
                <a:solidFill>
                  <a:schemeClr val="tx1"/>
                </a:solidFill>
                <a:effectLst/>
                <a:latin typeface="+mn-lt"/>
                <a:ea typeface="+mn-ea"/>
                <a:cs typeface="+mn-cs"/>
              </a:rPr>
              <a:t>This allows us time to properly review applications and complete all components of the process. </a:t>
            </a:r>
          </a:p>
          <a:p>
            <a:pPr lvl="2"/>
            <a:r>
              <a:rPr lang="en-US" sz="2400" b="0" i="0" kern="1200" dirty="0">
                <a:solidFill>
                  <a:schemeClr val="tx1"/>
                </a:solidFill>
                <a:effectLst/>
                <a:latin typeface="+mn-lt"/>
                <a:ea typeface="+mn-ea"/>
                <a:cs typeface="+mn-cs"/>
              </a:rPr>
              <a:t>APS aligns our process with board policy deadlines.  If there are multiple schools we will request an extension.</a:t>
            </a:r>
          </a:p>
          <a:p>
            <a:pPr lvl="2"/>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Have you encountered any issues with requesting a letter of intent, since this is not a requirement in statute? Will you still accept an application without submitting a letter of intent?</a:t>
            </a:r>
          </a:p>
          <a:p>
            <a:pPr lvl="1"/>
            <a:r>
              <a:rPr lang="en-US" sz="2400" b="0" i="0" kern="1200" dirty="0">
                <a:solidFill>
                  <a:schemeClr val="tx1"/>
                </a:solidFill>
                <a:effectLst/>
                <a:latin typeface="+mn-lt"/>
                <a:ea typeface="+mn-ea"/>
                <a:cs typeface="+mn-cs"/>
              </a:rPr>
              <a:t>All applicants have submitted LOIs</a:t>
            </a:r>
          </a:p>
          <a:p>
            <a:pPr lvl="1"/>
            <a:r>
              <a:rPr lang="en-US" sz="2400" b="0" i="0" kern="1200" dirty="0">
                <a:solidFill>
                  <a:schemeClr val="tx1"/>
                </a:solidFill>
                <a:effectLst/>
                <a:latin typeface="+mn-lt"/>
                <a:ea typeface="+mn-ea"/>
                <a:cs typeface="+mn-cs"/>
              </a:rPr>
              <a:t>Required per board policy</a:t>
            </a:r>
          </a:p>
          <a:p>
            <a:r>
              <a:rPr lang="en-US" sz="2400" b="0" i="0" kern="1200" dirty="0">
                <a:solidFill>
                  <a:schemeClr val="tx1"/>
                </a:solidFill>
                <a:effectLst/>
                <a:latin typeface="+mn-lt"/>
                <a:ea typeface="+mn-ea"/>
                <a:cs typeface="+mn-cs"/>
              </a:rPr>
              <a:t>What does your DAC review process look like at a high level?</a:t>
            </a:r>
          </a:p>
          <a:p>
            <a:pPr lvl="1"/>
            <a:r>
              <a:rPr lang="en-US" sz="2400" b="0" i="0" kern="1200" dirty="0">
                <a:solidFill>
                  <a:schemeClr val="tx1"/>
                </a:solidFill>
                <a:effectLst/>
                <a:latin typeface="+mn-lt"/>
                <a:ea typeface="+mn-ea"/>
                <a:cs typeface="+mn-cs"/>
              </a:rPr>
              <a:t>OAS provides a training and support throughout the process</a:t>
            </a:r>
          </a:p>
          <a:p>
            <a:pPr lvl="1"/>
            <a:r>
              <a:rPr lang="en-US" sz="2400" b="0" i="0" kern="1200" dirty="0">
                <a:solidFill>
                  <a:schemeClr val="tx1"/>
                </a:solidFill>
                <a:effectLst/>
                <a:latin typeface="+mn-lt"/>
                <a:ea typeface="+mn-ea"/>
                <a:cs typeface="+mn-cs"/>
              </a:rPr>
              <a:t>OAS established check-ins to provide clarifying information </a:t>
            </a:r>
          </a:p>
          <a:p>
            <a:pPr lvl="1"/>
            <a:r>
              <a:rPr lang="en-US" sz="2400" b="0" i="0" kern="1200" dirty="0">
                <a:solidFill>
                  <a:schemeClr val="tx1"/>
                </a:solidFill>
                <a:effectLst/>
                <a:latin typeface="+mn-lt"/>
                <a:ea typeface="+mn-ea"/>
                <a:cs typeface="+mn-cs"/>
              </a:rPr>
              <a:t>DAAC submits comments and ratings through Charter Tools </a:t>
            </a:r>
          </a:p>
          <a:p>
            <a:pPr lvl="1"/>
            <a:r>
              <a:rPr lang="en-US" sz="2400" b="0" i="0" kern="1200" dirty="0">
                <a:solidFill>
                  <a:schemeClr val="tx1"/>
                </a:solidFill>
                <a:effectLst/>
                <a:latin typeface="+mn-lt"/>
                <a:ea typeface="+mn-ea"/>
                <a:cs typeface="+mn-cs"/>
              </a:rPr>
              <a:t>DAAC Presentation</a:t>
            </a:r>
          </a:p>
          <a:p>
            <a:r>
              <a:rPr lang="en-US" sz="2400" b="0" i="0" kern="1200" dirty="0">
                <a:solidFill>
                  <a:schemeClr val="tx1"/>
                </a:solidFill>
                <a:effectLst/>
                <a:latin typeface="+mn-lt"/>
                <a:ea typeface="+mn-ea"/>
                <a:cs typeface="+mn-cs"/>
              </a:rPr>
              <a:t>How do you ensure this timeline is available and transparent to the public?</a:t>
            </a:r>
          </a:p>
          <a:p>
            <a:pPr lvl="1"/>
            <a:r>
              <a:rPr lang="en-US" sz="2400" b="0" i="0" kern="1200" dirty="0">
                <a:solidFill>
                  <a:schemeClr val="tx1"/>
                </a:solidFill>
                <a:effectLst/>
                <a:latin typeface="+mn-lt"/>
                <a:ea typeface="+mn-ea"/>
                <a:cs typeface="+mn-cs"/>
              </a:rPr>
              <a:t>Applicants come to OAS training</a:t>
            </a:r>
          </a:p>
          <a:p>
            <a:pPr lvl="1"/>
            <a:r>
              <a:rPr lang="en-US" sz="2400" b="0" i="0" kern="1200" dirty="0">
                <a:solidFill>
                  <a:schemeClr val="tx1"/>
                </a:solidFill>
                <a:effectLst/>
                <a:latin typeface="+mn-lt"/>
                <a:ea typeface="+mn-ea"/>
                <a:cs typeface="+mn-cs"/>
              </a:rPr>
              <a:t>OAS emails application to attendees once released</a:t>
            </a:r>
          </a:p>
          <a:p>
            <a:pPr lvl="1"/>
            <a:r>
              <a:rPr lang="en-US" sz="2400" b="0" i="0" kern="1200" dirty="0">
                <a:solidFill>
                  <a:schemeClr val="tx1"/>
                </a:solidFill>
                <a:effectLst/>
                <a:latin typeface="+mn-lt"/>
                <a:ea typeface="+mn-ea"/>
                <a:cs typeface="+mn-cs"/>
              </a:rPr>
              <a:t>Our website has the application and timeline available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20429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we stated, the application process may look a bit different in each district. This is also true for the application used in each district.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CACSA has recently developed a new version of the standard charter application that is available for all districts to use and that was developed in partnership with CDE, CSI, and the Colorado League of Charter Schools.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This standard application is a resource for authorizers to use and is aligned to all requirements in statute, as well as best practices from the field. The document is intended to be adjusted slightly by authorizers, which is noted throughout the document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405262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Before we dive into the model application, let’s first talk about how districts prepare for this process. Although not in statute, many districts in Colorado have an intent to apply process for applicants to submit a letter of intent to the authorizer indicating that they plan on applying for a charter.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In doing so, this gives you as the authorizer an idea of how many applications to expect, and gives you high-level information regarding the proposed school, such as the location they intend to open in and the target population of the school.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Specifically, CACSA recommends asking for the name of the school, names of individuals working on the development of the school, the proposed location, grade levels, opening date, and a brief rationale for the proposal. </a:t>
            </a:r>
          </a:p>
          <a:p>
            <a:endParaRPr lang="en-US" dirty="0"/>
          </a:p>
          <a:p>
            <a:r>
              <a:rPr lang="en-US" dirty="0"/>
              <a:t>(POLL: Based on your knowledge, does your district ask for a letter of intent from new charter applicants? Yes/No/Unsure)</a:t>
            </a: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380881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application begins with a section on applicant eligibility. In order to be approved for a charter, the statute states that a school must meet the requirements to be defined as a charter school. </a:t>
            </a:r>
          </a:p>
          <a:p>
            <a:pPr marL="342900" indent="-342900">
              <a:buFont typeface="Arial" panose="020B0604020202020204" pitchFamily="34" charset="0"/>
              <a:buChar char="•"/>
            </a:pPr>
            <a:r>
              <a:rPr lang="en-US" dirty="0"/>
              <a:t>These requirements include ensuring the school is non-religious, non-home-based, ensuring they are planning to enroll students from the district they are applying in, ensuring they have a governing board in place, and ensuring the application is being submitted by an individual, a nonprofit, governmental, or other entity. </a:t>
            </a:r>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2476167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kern="1200" dirty="0">
                <a:solidFill>
                  <a:schemeClr val="tx1"/>
                </a:solidFill>
                <a:effectLst/>
                <a:latin typeface="+mn-lt"/>
                <a:ea typeface="+mn-ea"/>
                <a:cs typeface="+mn-cs"/>
              </a:rPr>
              <a:t>Let’s start to dive into the CACSA standard application now. To begin with, let’s chat about the requirements of the application. The CACSA application includes several application requirements such as limiting the total pages submitted to 125 and specifying how the application should be submitted to the authorizer. Again, these requirements can be adjusted by the district.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282513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is a list of the components of the standard application. These components are required to be included in statute for each charter application.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standard application includes suggested page limits for each section as well as details on what detailed information should be included by the applicant.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All applicants must submit an application to their authorizer, which is accompanied by a capacity interview usually done in person with the authorizer. Some districts may add additional sections of the application that are not necessarily required in statute.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model application can be tailored and added to depending on the needs of the district. </a:t>
            </a:r>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104283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We also know that due to the pandemic, some districts may want to know additional information about applicants that may not have been a focus previously. </a:t>
            </a:r>
            <a:endParaRPr lang="en-US" dirty="0"/>
          </a:p>
          <a:p>
            <a:endParaRPr lang="en-US" dirty="0"/>
          </a:p>
          <a:p>
            <a:r>
              <a:rPr lang="en-US" dirty="0"/>
              <a:t>Whole Group Discussion – </a:t>
            </a:r>
          </a:p>
          <a:p>
            <a:r>
              <a:rPr lang="en-US" dirty="0"/>
              <a:t>What additional questions might you add to your applicants, given the impact of the pandemic? </a:t>
            </a:r>
          </a:p>
          <a:p>
            <a:r>
              <a:rPr lang="en-US" dirty="0"/>
              <a:t>-Capacity for online learning</a:t>
            </a:r>
          </a:p>
          <a:p>
            <a:r>
              <a:rPr lang="en-US" dirty="0"/>
              <a:t>-Technology access and inventory </a:t>
            </a:r>
          </a:p>
          <a:p>
            <a:r>
              <a:rPr lang="en-US" dirty="0"/>
              <a:t>-Internal/local assessments used consistently throughout year</a:t>
            </a:r>
          </a:p>
          <a:p>
            <a:r>
              <a:rPr lang="en-US" dirty="0"/>
              <a:t>-Acceleration for lost learning </a:t>
            </a:r>
          </a:p>
          <a:p>
            <a:endParaRPr lang="en-US" dirty="0"/>
          </a:p>
          <a:p>
            <a:r>
              <a:rPr lang="en-US" dirty="0"/>
              <a:t>AEC Applicants:</a:t>
            </a:r>
          </a:p>
          <a:p>
            <a:r>
              <a:rPr lang="en-US" dirty="0"/>
              <a:t>-</a:t>
            </a:r>
            <a:r>
              <a:rPr lang="en-US" sz="2400" b="0" i="0" kern="1200" dirty="0">
                <a:solidFill>
                  <a:schemeClr val="tx1"/>
                </a:solidFill>
                <a:effectLst/>
                <a:latin typeface="+mn-lt"/>
                <a:ea typeface="+mn-ea"/>
                <a:cs typeface="+mn-cs"/>
              </a:rPr>
              <a:t>In order to apply for AEC designation, an entity already has to have a CDE school code assigned. </a:t>
            </a:r>
          </a:p>
          <a:p>
            <a:r>
              <a:rPr lang="en-US" sz="2400" b="0" i="0" kern="1200" dirty="0">
                <a:solidFill>
                  <a:schemeClr val="tx1"/>
                </a:solidFill>
                <a:effectLst/>
                <a:latin typeface="+mn-lt"/>
                <a:ea typeface="+mn-ea"/>
                <a:cs typeface="+mn-cs"/>
              </a:rPr>
              <a:t>-A school intending to open as an AEC should first go through CDE's school code committee and have a school code assigned. Then, they open as normal.</a:t>
            </a:r>
          </a:p>
          <a:p>
            <a:r>
              <a:rPr lang="en-US" sz="2400" b="0" i="0" kern="1200" dirty="0">
                <a:solidFill>
                  <a:schemeClr val="tx1"/>
                </a:solidFill>
                <a:effectLst/>
                <a:latin typeface="+mn-lt"/>
                <a:ea typeface="+mn-ea"/>
                <a:cs typeface="+mn-cs"/>
              </a:rPr>
              <a:t>-Since the AEC designation process requires analysis of a school's current October count population, a school can only apply for AEC status once they have opened and gone through October Count. The AEC designation process opens in March, and we allow schools who are applying for the first time to have that status apply to the current and next year.</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3885519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one section of the application. Feel free to open the application in front of you to section F: Plan for Evaluating Pupil Performance. </a:t>
            </a:r>
          </a:p>
          <a:p>
            <a:r>
              <a:rPr lang="en-US" dirty="0"/>
              <a:t>CACSA Application: </a:t>
            </a:r>
            <a:r>
              <a:rPr lang="en-US" sz="2400" u="sng" kern="1200" dirty="0">
                <a:solidFill>
                  <a:schemeClr val="tx1"/>
                </a:solidFill>
                <a:effectLst/>
                <a:latin typeface="+mn-lt"/>
                <a:ea typeface="+mn-ea"/>
                <a:cs typeface="+mn-cs"/>
                <a:hlinkClick r:id="rId3"/>
              </a:rPr>
              <a:t>https://coauthorizers.org/wp-content/uploads/2020/11/2020_CACSA_InterimStandardApplication1.pdf</a:t>
            </a:r>
            <a:r>
              <a:rPr lang="en-US" sz="2400" kern="1200" dirty="0">
                <a:solidFill>
                  <a:schemeClr val="tx1"/>
                </a:solidFill>
                <a:effectLst/>
                <a:latin typeface="+mn-lt"/>
                <a:ea typeface="+mn-ea"/>
                <a:cs typeface="+mn-cs"/>
              </a:rPr>
              <a:t>  </a:t>
            </a:r>
          </a:p>
          <a:p>
            <a:endParaRPr lang="en-US" dirty="0"/>
          </a:p>
          <a:p>
            <a:r>
              <a:rPr lang="en-US" dirty="0"/>
              <a:t>Breakout Room Group Discussion: </a:t>
            </a:r>
          </a:p>
          <a:p>
            <a:r>
              <a:rPr lang="en-US" dirty="0"/>
              <a:t>10mn</a:t>
            </a:r>
          </a:p>
          <a:p>
            <a:r>
              <a:rPr lang="en-US" dirty="0"/>
              <a:t>Jamboard Link: </a:t>
            </a:r>
          </a:p>
          <a:p>
            <a:r>
              <a:rPr lang="en-US" dirty="0"/>
              <a:t>-What type of information would you expect most applicants to mention in this section?</a:t>
            </a:r>
          </a:p>
          <a:p>
            <a:r>
              <a:rPr lang="en-US" dirty="0"/>
              <a:t>-What might you ask for in addition to what’s listed here? </a:t>
            </a:r>
          </a:p>
          <a:p>
            <a:r>
              <a:rPr lang="en-US" dirty="0"/>
              <a:t>-What types of answers in this section would prompt you to dig for more information from the applicant during the capacity interview?</a:t>
            </a:r>
          </a:p>
          <a:p>
            <a:r>
              <a:rPr lang="en-US" dirty="0"/>
              <a:t>-How might COVID and the lack of complete testing data impact this section of the application? What might you expect to hear from an applicant?</a:t>
            </a:r>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*Assessment types and frequency; more use of local data; SPF data is incomplete and will be supplemented potentially by local data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a:p>
        </p:txBody>
      </p:sp>
    </p:spTree>
    <p:extLst>
      <p:ext uri="{BB962C8B-B14F-4D97-AF65-F5344CB8AC3E}">
        <p14:creationId xmlns:p14="http://schemas.microsoft.com/office/powerpoint/2010/main" val="1777868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Once an application has been received, statute requires an authorizer to conduct an initial review to check for completeness. This check must be conducted within 15 days of receiving the application. If the application is found to be incomplete, the authorizer must then inform the applicant and provide information on what pieces of the application are missing. The applicant then has a 15-day window from the day it received the notice to re-submit the application.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There is a question of when the clock begins for the 90-day review window if an application is found to be incomplete. Districts should consult their legal counsel when interpreting whether this 90-day clock begins after the 15-day completeness check, or upon receipt of the application, or when the clock starts when an applicant resubmits an incomplete application. An applicant also does have the right to appeal to a notice of incompleteness, which is why it is critical that your authorizing team documents exactly what is considered incomplete in any application.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a:p>
        </p:txBody>
      </p:sp>
    </p:spTree>
    <p:extLst>
      <p:ext uri="{BB962C8B-B14F-4D97-AF65-F5344CB8AC3E}">
        <p14:creationId xmlns:p14="http://schemas.microsoft.com/office/powerpoint/2010/main" val="376298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 for day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1442990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Although not in statute, another recommendation from established authorizers across the state is to develop an application checklist. This checklist can include all aspects of the model application that are required, as well as any authorizer-specific requirements. This checklist may help lower the number of non-substantive corrections that may need to be made by the applicant.</a:t>
            </a:r>
          </a:p>
          <a:p>
            <a:endParaRPr lang="en-US" dirty="0"/>
          </a:p>
          <a:p>
            <a:r>
              <a:rPr lang="en-US" dirty="0"/>
              <a:t>To help guide both applicants and reviewers with the completeness check, CACSA has included an application components checklist for both parties to use. The full checklist is included in the application package. </a:t>
            </a:r>
          </a:p>
        </p:txBody>
      </p:sp>
      <p:sp>
        <p:nvSpPr>
          <p:cNvPr id="4" name="Slide Number Placeholder 3"/>
          <p:cNvSpPr>
            <a:spLocks noGrp="1"/>
          </p:cNvSpPr>
          <p:nvPr>
            <p:ph type="sldNum" sz="quarter" idx="5"/>
          </p:nvPr>
        </p:nvSpPr>
        <p:spPr/>
        <p:txBody>
          <a:bodyPr/>
          <a:lstStyle/>
          <a:p>
            <a:fld id="{5F085DC6-3276-7043-866B-AAE2820669F7}" type="slidenum">
              <a:rPr lang="en-US" smtClean="0"/>
              <a:t>20</a:t>
            </a:fld>
            <a:endParaRPr lang="en-US"/>
          </a:p>
        </p:txBody>
      </p:sp>
    </p:spTree>
    <p:extLst>
      <p:ext uri="{BB962C8B-B14F-4D97-AF65-F5344CB8AC3E}">
        <p14:creationId xmlns:p14="http://schemas.microsoft.com/office/powerpoint/2010/main" val="796649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written application, applicants may also have the opportunity to present their plan to the authorizer through a capacity interview. We will dive a bit deeper into what this interview looks like in the next section of Bootcamp, however, it is crucial that there are steps in place to properly document the interview, especially if any information comes up that may be used as a basis for denial of the application. This may be another area that you may want to include additional questions on the impact of COVID-19 and how new applicants have adjusted plans to accommodate it.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21</a:t>
            </a:fld>
            <a:endParaRPr lang="en-US"/>
          </a:p>
        </p:txBody>
      </p:sp>
    </p:spTree>
    <p:extLst>
      <p:ext uri="{BB962C8B-B14F-4D97-AF65-F5344CB8AC3E}">
        <p14:creationId xmlns:p14="http://schemas.microsoft.com/office/powerpoint/2010/main" val="1549147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in Bootcamp we will discuss this topic in detail, however, it’s important to note that one of the best ways to ensure you receive strong applications is to host a technical assistance event for potential applicants to hear the details of application requirements. Later in Bootcamp we will dive into what this TA looks like in practice. </a:t>
            </a:r>
          </a:p>
        </p:txBody>
      </p:sp>
      <p:sp>
        <p:nvSpPr>
          <p:cNvPr id="4" name="Slide Number Placeholder 3"/>
          <p:cNvSpPr>
            <a:spLocks noGrp="1"/>
          </p:cNvSpPr>
          <p:nvPr>
            <p:ph type="sldNum" sz="quarter" idx="5"/>
          </p:nvPr>
        </p:nvSpPr>
        <p:spPr/>
        <p:txBody>
          <a:bodyPr/>
          <a:lstStyle/>
          <a:p>
            <a:fld id="{5F085DC6-3276-7043-866B-AAE2820669F7}" type="slidenum">
              <a:rPr lang="en-US" smtClean="0"/>
              <a:t>22</a:t>
            </a:fld>
            <a:endParaRPr lang="en-US"/>
          </a:p>
        </p:txBody>
      </p:sp>
    </p:spTree>
    <p:extLst>
      <p:ext uri="{BB962C8B-B14F-4D97-AF65-F5344CB8AC3E}">
        <p14:creationId xmlns:p14="http://schemas.microsoft.com/office/powerpoint/2010/main" val="306169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23</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 of today’s session</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216887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Bootcamp, let’s go over some quick norms. By now I bet you’re all zoom experts, but as a reminder:</a:t>
            </a:r>
          </a:p>
          <a:p>
            <a:r>
              <a:rPr lang="en-US" dirty="0"/>
              <a:t>1- Remember to mute yourself when you’re not speaking</a:t>
            </a:r>
          </a:p>
          <a:p>
            <a:r>
              <a:rPr lang="en-US" dirty="0"/>
              <a:t>2 – Utilize the chat box for any questions or comments that come up during any presentation today. We will have time for questions at the end of every session, but as questions come up feel free to drop that in the chat. We will try our best to answer any and all questions during the presentation, but if we don’t get to them CACSA will be sure to note them. </a:t>
            </a:r>
          </a:p>
          <a:p>
            <a:r>
              <a:rPr lang="en-US" dirty="0"/>
              <a:t>3 – Please respond to the survey that we will be sending out at the end of each day of Bootcamp. Your feedback will help to ensure this Bootcamp is successfully and helps to improve your own practice in authorizing.  </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193560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Bootcamp is going to cover a lot of information, and we want you to be involved in every session as an active participant. You’ll see these icons on slides where we have ways for you to engage, whether that is through a poll question, chat question, small group discussion in a breakout room, or by listening in to an established Colorado authorizer. </a:t>
            </a:r>
          </a:p>
          <a:p>
            <a:endParaRPr lang="en-US" dirty="0"/>
          </a:p>
          <a:p>
            <a:r>
              <a:rPr lang="en-US" dirty="0"/>
              <a:t>We encourage you to keep your cameras on and be an active participant in today’s sessions. </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372243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a:t>
            </a:r>
          </a:p>
          <a:p>
            <a:r>
              <a:rPr lang="en-US" dirty="0"/>
              <a:t>Within this session, we will be discussing the application process for new charter applicants in your district. Specifically, we will review the model charter application from CACSA and the timelines regarding the application process that are in statute. </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several sessions of Bootcamp are going to take you through the process from the application stage, the decision-making stage, all the way through the renewal stage. This graphic will come up in each session to show you where we are in this process, and what’s coming up next.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115125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Let’s begin by looking at the application process for new charter applicants. Within the Colorado Charter Schools Act there is some information regarding this process, however districts are responsible for determining exact dates for the process and ensuring this information is available and transparent to the public.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initial part of the application process is often a letter of intent that is required in some districts (but not all) for applicants to submit. This letter of intent is not required but is often seen as a best practice in the state.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From there, districts must set a due date for all applications to be submitted. Statute states that this deadline must be between August 1</a:t>
            </a:r>
            <a:r>
              <a:rPr lang="en-US" sz="2400" kern="1200" baseline="30000" dirty="0">
                <a:solidFill>
                  <a:schemeClr val="tx1"/>
                </a:solidFill>
                <a:effectLst/>
                <a:latin typeface="+mn-lt"/>
                <a:ea typeface="+mn-ea"/>
                <a:cs typeface="+mn-cs"/>
              </a:rPr>
              <a:t>st</a:t>
            </a:r>
            <a:r>
              <a:rPr lang="en-US" sz="2400" kern="1200" dirty="0">
                <a:solidFill>
                  <a:schemeClr val="tx1"/>
                </a:solidFill>
                <a:effectLst/>
                <a:latin typeface="+mn-lt"/>
                <a:ea typeface="+mn-ea"/>
                <a:cs typeface="+mn-cs"/>
              </a:rPr>
              <a:t> and October 1</a:t>
            </a:r>
            <a:r>
              <a:rPr lang="en-US" sz="2400" kern="1200" baseline="30000" dirty="0">
                <a:solidFill>
                  <a:schemeClr val="tx1"/>
                </a:solidFill>
                <a:effectLst/>
                <a:latin typeface="+mn-lt"/>
                <a:ea typeface="+mn-ea"/>
                <a:cs typeface="+mn-cs"/>
              </a:rPr>
              <a:t>st</a:t>
            </a:r>
            <a:r>
              <a:rPr lang="en-US" sz="2400" kern="1200" dirty="0">
                <a:solidFill>
                  <a:schemeClr val="tx1"/>
                </a:solidFill>
                <a:effectLst/>
                <a:latin typeface="+mn-lt"/>
                <a:ea typeface="+mn-ea"/>
                <a:cs typeface="+mn-cs"/>
              </a:rPr>
              <a:t>, although districts may request to have a due date outside of this timeline, and many do. We will speak to why districts may request this waiver on the next slide.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After applications are submitted, statute states that districts have 15 days to conduct an initial review of the application to ensure it is complete.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Districts then have 90 days for their district board to vote to approve or deny the application. Within those 90 days districts must have their DACs review the application, hold a community meeting to gather information from stakeholders, as well as interview the applicant to gather more information. </a:t>
            </a: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1426001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28BF24A-E028-2E4D-A915-99803630268E}"/>
              </a:ext>
            </a:extLst>
          </p:cNvPr>
          <p:cNvPicPr>
            <a:picLocks noChangeAspect="1"/>
          </p:cNvPicPr>
          <p:nvPr userDrawn="1"/>
        </p:nvPicPr>
        <p:blipFill>
          <a:blip r:embed="rId4"/>
          <a:stretch>
            <a:fillRect/>
          </a:stretch>
        </p:blipFill>
        <p:spPr>
          <a:xfrm>
            <a:off x="18596927" y="1220776"/>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974B602-1305-0B4B-8551-7DFD6AC005C5}"/>
              </a:ext>
            </a:extLst>
          </p:cNvPr>
          <p:cNvPicPr>
            <a:picLocks noChangeAspect="1"/>
          </p:cNvPicPr>
          <p:nvPr userDrawn="1"/>
        </p:nvPicPr>
        <p:blipFill>
          <a:blip r:embed="rId4"/>
          <a:stretch>
            <a:fillRect/>
          </a:stretch>
        </p:blipFill>
        <p:spPr>
          <a:xfrm>
            <a:off x="18596927" y="1220776"/>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82A20B3-C301-8B4B-ABAD-4CB5B69B789E}"/>
              </a:ext>
            </a:extLst>
          </p:cNvPr>
          <p:cNvPicPr>
            <a:picLocks noChangeAspect="1"/>
          </p:cNvPicPr>
          <p:nvPr userDrawn="1"/>
        </p:nvPicPr>
        <p:blipFill>
          <a:blip r:embed="rId4"/>
          <a:stretch>
            <a:fillRect/>
          </a:stretch>
        </p:blipFill>
        <p:spPr>
          <a:xfrm>
            <a:off x="18596927" y="1220776"/>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FD810A8-26D3-0045-8D17-D7DAEDBEC203}"/>
              </a:ext>
            </a:extLst>
          </p:cNvPr>
          <p:cNvPicPr>
            <a:picLocks noChangeAspect="1"/>
          </p:cNvPicPr>
          <p:nvPr userDrawn="1"/>
        </p:nvPicPr>
        <p:blipFill>
          <a:blip r:embed="rId4"/>
          <a:stretch>
            <a:fillRect/>
          </a:stretch>
        </p:blipFill>
        <p:spPr>
          <a:xfrm>
            <a:off x="18596927" y="1220776"/>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1E4D241-553D-FE46-9FDE-62AA1A6DDD23}"/>
              </a:ext>
            </a:extLst>
          </p:cNvPr>
          <p:cNvPicPr>
            <a:picLocks noChangeAspect="1"/>
          </p:cNvPicPr>
          <p:nvPr userDrawn="1"/>
        </p:nvPicPr>
        <p:blipFill>
          <a:blip r:embed="rId4"/>
          <a:stretch>
            <a:fillRect/>
          </a:stretch>
        </p:blipFill>
        <p:spPr>
          <a:xfrm>
            <a:off x="18596927" y="1220776"/>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3D21B36-4A2E-6D46-8239-2811A68E903B}"/>
              </a:ext>
            </a:extLst>
          </p:cNvPr>
          <p:cNvPicPr>
            <a:picLocks noChangeAspect="1"/>
          </p:cNvPicPr>
          <p:nvPr userDrawn="1"/>
        </p:nvPicPr>
        <p:blipFill>
          <a:blip r:embed="rId4"/>
          <a:stretch>
            <a:fillRect/>
          </a:stretch>
        </p:blipFill>
        <p:spPr>
          <a:xfrm>
            <a:off x="18596927" y="1220776"/>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149A62C-24E4-7940-8E57-EDD6B89F4C79}"/>
              </a:ext>
            </a:extLst>
          </p:cNvPr>
          <p:cNvPicPr>
            <a:picLocks noChangeAspect="1"/>
          </p:cNvPicPr>
          <p:nvPr userDrawn="1"/>
        </p:nvPicPr>
        <p:blipFill>
          <a:blip r:embed="rId4"/>
          <a:stretch>
            <a:fillRect/>
          </a:stretch>
        </p:blipFill>
        <p:spPr>
          <a:xfrm>
            <a:off x="18596927" y="1220776"/>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CED662-0CF2-AB4E-A81A-8EBF53513659}"/>
              </a:ext>
            </a:extLst>
          </p:cNvPr>
          <p:cNvPicPr>
            <a:picLocks noChangeAspect="1"/>
          </p:cNvPicPr>
          <p:nvPr userDrawn="1"/>
        </p:nvPicPr>
        <p:blipFill>
          <a:blip r:embed="rId4"/>
          <a:stretch>
            <a:fillRect/>
          </a:stretch>
        </p:blipFill>
        <p:spPr>
          <a:xfrm>
            <a:off x="18596927" y="1220776"/>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0E4C81A3-CAF9-A941-B1FD-E1094A2FFA80}"/>
              </a:ext>
            </a:extLst>
          </p:cNvPr>
          <p:cNvPicPr>
            <a:picLocks noChangeAspect="1"/>
          </p:cNvPicPr>
          <p:nvPr userDrawn="1"/>
        </p:nvPicPr>
        <p:blipFill>
          <a:blip r:embed="rId4"/>
          <a:stretch>
            <a:fillRect/>
          </a:stretch>
        </p:blipFill>
        <p:spPr>
          <a:xfrm>
            <a:off x="18663773" y="488202"/>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36E709D2-2F69-8D40-8AB8-F075E09BABC4}"/>
              </a:ext>
            </a:extLst>
          </p:cNvPr>
          <p:cNvPicPr>
            <a:picLocks noChangeAspect="1"/>
          </p:cNvPicPr>
          <p:nvPr userDrawn="1"/>
        </p:nvPicPr>
        <p:blipFill>
          <a:blip r:embed="rId4"/>
          <a:stretch>
            <a:fillRect/>
          </a:stretch>
        </p:blipFill>
        <p:spPr>
          <a:xfrm>
            <a:off x="18663773" y="488202"/>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BF5862EF-9E56-574F-88AA-64A25864E3E0}"/>
              </a:ext>
            </a:extLst>
          </p:cNvPr>
          <p:cNvPicPr>
            <a:picLocks noChangeAspect="1"/>
          </p:cNvPicPr>
          <p:nvPr userDrawn="1"/>
        </p:nvPicPr>
        <p:blipFill>
          <a:blip r:embed="rId4"/>
          <a:stretch>
            <a:fillRect/>
          </a:stretch>
        </p:blipFill>
        <p:spPr>
          <a:xfrm>
            <a:off x="18663773" y="488202"/>
            <a:ext cx="5080000" cy="2235200"/>
          </a:xfrm>
          <a:prstGeom prst="rect">
            <a:avLst/>
          </a:prstGeom>
        </p:spPr>
      </p:pic>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14" name="Picture 13" descr="Logo&#10;&#10;Description automatically generated">
            <a:extLst>
              <a:ext uri="{FF2B5EF4-FFF2-40B4-BE49-F238E27FC236}">
                <a16:creationId xmlns:a16="http://schemas.microsoft.com/office/drawing/2014/main" id="{797C8B00-6750-B14A-A7FD-C38ADF1BEE21}"/>
              </a:ext>
            </a:extLst>
          </p:cNvPr>
          <p:cNvPicPr>
            <a:picLocks noChangeAspect="1"/>
          </p:cNvPicPr>
          <p:nvPr userDrawn="1"/>
        </p:nvPicPr>
        <p:blipFill>
          <a:blip r:embed="rId4"/>
          <a:stretch>
            <a:fillRect/>
          </a:stretch>
        </p:blipFill>
        <p:spPr>
          <a:xfrm>
            <a:off x="18663773" y="488202"/>
            <a:ext cx="5080000" cy="2235200"/>
          </a:xfrm>
          <a:prstGeom prst="rect">
            <a:avLst/>
          </a:prstGeom>
        </p:spPr>
      </p:pic>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E1832B32-D3E2-3C46-BA85-EEB2E33D2015}"/>
              </a:ext>
            </a:extLst>
          </p:cNvPr>
          <p:cNvPicPr>
            <a:picLocks noChangeAspect="1"/>
          </p:cNvPicPr>
          <p:nvPr userDrawn="1"/>
        </p:nvPicPr>
        <p:blipFill>
          <a:blip r:embed="rId4"/>
          <a:stretch>
            <a:fillRect/>
          </a:stretch>
        </p:blipFill>
        <p:spPr>
          <a:xfrm>
            <a:off x="727075" y="486237"/>
            <a:ext cx="5080000" cy="22352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D2D885F4-0209-4846-8A42-67C4097D072B}"/>
              </a:ext>
            </a:extLst>
          </p:cNvPr>
          <p:cNvPicPr>
            <a:picLocks noChangeAspect="1"/>
          </p:cNvPicPr>
          <p:nvPr userDrawn="1"/>
        </p:nvPicPr>
        <p:blipFill>
          <a:blip r:embed="rId4"/>
          <a:stretch>
            <a:fillRect/>
          </a:stretch>
        </p:blipFill>
        <p:spPr>
          <a:xfrm>
            <a:off x="727075" y="486237"/>
            <a:ext cx="5080000" cy="22352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E53A1D03-6A5D-1247-B17D-610DFCBA43F5}"/>
              </a:ext>
            </a:extLst>
          </p:cNvPr>
          <p:cNvPicPr>
            <a:picLocks noChangeAspect="1"/>
          </p:cNvPicPr>
          <p:nvPr userDrawn="1"/>
        </p:nvPicPr>
        <p:blipFill>
          <a:blip r:embed="rId4"/>
          <a:stretch>
            <a:fillRect/>
          </a:stretch>
        </p:blipFill>
        <p:spPr>
          <a:xfrm>
            <a:off x="727075" y="486237"/>
            <a:ext cx="5080000" cy="22352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9FDC10D2-3C65-1D47-A995-9EB1950897E1}"/>
              </a:ext>
            </a:extLst>
          </p:cNvPr>
          <p:cNvPicPr>
            <a:picLocks noChangeAspect="1"/>
          </p:cNvPicPr>
          <p:nvPr userDrawn="1"/>
        </p:nvPicPr>
        <p:blipFill>
          <a:blip r:embed="rId4"/>
          <a:stretch>
            <a:fillRect/>
          </a:stretch>
        </p:blipFill>
        <p:spPr>
          <a:xfrm>
            <a:off x="727075" y="486237"/>
            <a:ext cx="5080000" cy="22352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BBEEB87F-163D-E544-ABDF-EF775EE192D1}"/>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A8EB64D1-A07C-F644-BE74-B0EA263FF7D4}"/>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AE08BADC-EF7F-A749-8CCE-B8FB58B09DD3}"/>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3D39750E-2579-0548-B1B5-6B46D78D4388}"/>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222055E-F826-3E47-A3A1-3C7315EDA54C}"/>
              </a:ext>
            </a:extLst>
          </p:cNvPr>
          <p:cNvPicPr>
            <a:picLocks noChangeAspect="1"/>
          </p:cNvPicPr>
          <p:nvPr userDrawn="1"/>
        </p:nvPicPr>
        <p:blipFill>
          <a:blip r:embed="rId3"/>
          <a:stretch>
            <a:fillRect/>
          </a:stretch>
        </p:blipFill>
        <p:spPr>
          <a:xfrm>
            <a:off x="4655633" y="12212172"/>
            <a:ext cx="2698755" cy="1190627"/>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E05B7DA1-B9B3-1B44-B714-05A0CE7FA0E1}"/>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EECA84E8-9B8A-9047-9A17-D45545A153E3}"/>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5D15E460-8894-FC41-A0AB-C6FF5E0FBF2C}"/>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A9BED91F-F520-7B40-8D16-3B8D38D7C8A7}"/>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AB9BC84A-D478-2C40-832A-5B797C0D15FE}"/>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pic>
        <p:nvPicPr>
          <p:cNvPr id="13" name="Picture 12" descr="Logo&#10;&#10;Description automatically generated">
            <a:extLst>
              <a:ext uri="{FF2B5EF4-FFF2-40B4-BE49-F238E27FC236}">
                <a16:creationId xmlns:a16="http://schemas.microsoft.com/office/drawing/2014/main" id="{3263A869-B799-A54E-9024-8C99A1ADC0EA}"/>
              </a:ext>
            </a:extLst>
          </p:cNvPr>
          <p:cNvPicPr>
            <a:picLocks noChangeAspect="1"/>
          </p:cNvPicPr>
          <p:nvPr userDrawn="1"/>
        </p:nvPicPr>
        <p:blipFill>
          <a:blip r:embed="rId4"/>
          <a:stretch>
            <a:fillRect/>
          </a:stretch>
        </p:blipFill>
        <p:spPr>
          <a:xfrm>
            <a:off x="15748254" y="407926"/>
            <a:ext cx="3023107" cy="1330167"/>
          </a:xfrm>
          <a:prstGeom prst="rect">
            <a:avLst/>
          </a:prstGeom>
        </p:spPr>
      </p:pic>
    </p:spTree>
    <p:extLst>
      <p:ext uri="{BB962C8B-B14F-4D97-AF65-F5344CB8AC3E}">
        <p14:creationId xmlns:p14="http://schemas.microsoft.com/office/powerpoint/2010/main" val="629032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F7713F-F276-4D99-902A-2B487E52E911}"/>
              </a:ext>
            </a:extLst>
          </p:cNvPr>
          <p:cNvGrpSpPr/>
          <p:nvPr userDrawn="1"/>
        </p:nvGrpSpPr>
        <p:grpSpPr>
          <a:xfrm>
            <a:off x="-1399079" y="5686400"/>
            <a:ext cx="27185333" cy="5027808"/>
            <a:chOff x="0" y="1905001"/>
            <a:chExt cx="13312790" cy="2463103"/>
          </a:xfrm>
        </p:grpSpPr>
        <p:grpSp>
          <p:nvGrpSpPr>
            <p:cNvPr id="6" name="Group 13">
              <a:extLst>
                <a:ext uri="{FF2B5EF4-FFF2-40B4-BE49-F238E27FC236}">
                  <a16:creationId xmlns:a16="http://schemas.microsoft.com/office/drawing/2014/main" id="{31419B6E-6072-486F-934D-334D97AE707D}"/>
                </a:ext>
              </a:extLst>
            </p:cNvPr>
            <p:cNvGrpSpPr/>
            <p:nvPr/>
          </p:nvGrpSpPr>
          <p:grpSpPr>
            <a:xfrm rot="16200000">
              <a:off x="617101" y="2518213"/>
              <a:ext cx="1232788" cy="2466989"/>
              <a:chOff x="292800" y="3047985"/>
              <a:chExt cx="1232788" cy="2466989"/>
            </a:xfrm>
          </p:grpSpPr>
          <p:sp>
            <p:nvSpPr>
              <p:cNvPr id="25" name="Freeform 5">
                <a:extLst>
                  <a:ext uri="{FF2B5EF4-FFF2-40B4-BE49-F238E27FC236}">
                    <a16:creationId xmlns:a16="http://schemas.microsoft.com/office/drawing/2014/main" id="{F82E582C-1395-49A6-B9CA-BE4DC6F7383D}"/>
                  </a:ext>
                </a:extLst>
              </p:cNvPr>
              <p:cNvSpPr>
                <a:spLocks/>
              </p:cNvSpPr>
              <p:nvPr/>
            </p:nvSpPr>
            <p:spPr bwMode="auto">
              <a:xfrm>
                <a:off x="292800"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6" name="Freeform 27">
                <a:extLst>
                  <a:ext uri="{FF2B5EF4-FFF2-40B4-BE49-F238E27FC236}">
                    <a16:creationId xmlns:a16="http://schemas.microsoft.com/office/drawing/2014/main" id="{329A4C95-10DC-4612-ADA5-41B6C2D8C5DD}"/>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7" name="Group 16">
              <a:extLst>
                <a:ext uri="{FF2B5EF4-FFF2-40B4-BE49-F238E27FC236}">
                  <a16:creationId xmlns:a16="http://schemas.microsoft.com/office/drawing/2014/main" id="{77AC8E05-0CD8-45C2-9372-8742EEBBFCAC}"/>
                </a:ext>
              </a:extLst>
            </p:cNvPr>
            <p:cNvGrpSpPr/>
            <p:nvPr/>
          </p:nvGrpSpPr>
          <p:grpSpPr>
            <a:xfrm rot="5400000">
              <a:off x="2423662" y="1287900"/>
              <a:ext cx="1232788" cy="2466989"/>
              <a:chOff x="292799" y="3047985"/>
              <a:chExt cx="1232788" cy="2466989"/>
            </a:xfrm>
          </p:grpSpPr>
          <p:sp>
            <p:nvSpPr>
              <p:cNvPr id="23" name="Freeform 5">
                <a:extLst>
                  <a:ext uri="{FF2B5EF4-FFF2-40B4-BE49-F238E27FC236}">
                    <a16:creationId xmlns:a16="http://schemas.microsoft.com/office/drawing/2014/main" id="{8FDB3D1A-56C8-4976-BE8F-931105C12604}"/>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4" name="Freeform 27">
                <a:extLst>
                  <a:ext uri="{FF2B5EF4-FFF2-40B4-BE49-F238E27FC236}">
                    <a16:creationId xmlns:a16="http://schemas.microsoft.com/office/drawing/2014/main" id="{7ED97A46-131E-497B-B782-D4AD9EE0FBBA}"/>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8" name="Group 13">
              <a:extLst>
                <a:ext uri="{FF2B5EF4-FFF2-40B4-BE49-F238E27FC236}">
                  <a16:creationId xmlns:a16="http://schemas.microsoft.com/office/drawing/2014/main" id="{51BD5918-9B51-448F-9715-0A7E8777BAB1}"/>
                </a:ext>
              </a:extLst>
            </p:cNvPr>
            <p:cNvGrpSpPr/>
            <p:nvPr/>
          </p:nvGrpSpPr>
          <p:grpSpPr>
            <a:xfrm rot="16200000">
              <a:off x="4231840" y="2515040"/>
              <a:ext cx="1232788" cy="2466989"/>
              <a:chOff x="292799" y="3047985"/>
              <a:chExt cx="1232788" cy="2466989"/>
            </a:xfrm>
          </p:grpSpPr>
          <p:sp>
            <p:nvSpPr>
              <p:cNvPr id="21" name="Freeform 5">
                <a:extLst>
                  <a:ext uri="{FF2B5EF4-FFF2-40B4-BE49-F238E27FC236}">
                    <a16:creationId xmlns:a16="http://schemas.microsoft.com/office/drawing/2014/main" id="{21035402-F15D-462E-AA2F-10DE26AF254D}"/>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2" name="Freeform 27">
                <a:extLst>
                  <a:ext uri="{FF2B5EF4-FFF2-40B4-BE49-F238E27FC236}">
                    <a16:creationId xmlns:a16="http://schemas.microsoft.com/office/drawing/2014/main" id="{62AE57B7-4AF7-4F93-980A-79A30DE612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9" name="Group 16">
              <a:extLst>
                <a:ext uri="{FF2B5EF4-FFF2-40B4-BE49-F238E27FC236}">
                  <a16:creationId xmlns:a16="http://schemas.microsoft.com/office/drawing/2014/main" id="{6F3EF161-B073-4FD9-A023-8623005CE0EC}"/>
                </a:ext>
              </a:extLst>
            </p:cNvPr>
            <p:cNvGrpSpPr/>
            <p:nvPr/>
          </p:nvGrpSpPr>
          <p:grpSpPr>
            <a:xfrm rot="5400000">
              <a:off x="6038401" y="1291076"/>
              <a:ext cx="1232788" cy="2466989"/>
              <a:chOff x="292799" y="3047985"/>
              <a:chExt cx="1232788" cy="2466989"/>
            </a:xfrm>
          </p:grpSpPr>
          <p:sp>
            <p:nvSpPr>
              <p:cNvPr id="19" name="Freeform 5">
                <a:extLst>
                  <a:ext uri="{FF2B5EF4-FFF2-40B4-BE49-F238E27FC236}">
                    <a16:creationId xmlns:a16="http://schemas.microsoft.com/office/drawing/2014/main" id="{8DE69C74-7D9F-4747-B31C-98C2C61912C0}"/>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0" name="Freeform 27">
                <a:extLst>
                  <a:ext uri="{FF2B5EF4-FFF2-40B4-BE49-F238E27FC236}">
                    <a16:creationId xmlns:a16="http://schemas.microsoft.com/office/drawing/2014/main" id="{FB6CC4C4-EF42-4290-8862-1E806EA879B9}"/>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0" name="Group 13">
              <a:extLst>
                <a:ext uri="{FF2B5EF4-FFF2-40B4-BE49-F238E27FC236}">
                  <a16:creationId xmlns:a16="http://schemas.microsoft.com/office/drawing/2014/main" id="{7F0FA6F7-DB24-4AD6-B9C7-FDF8281A43EC}"/>
                </a:ext>
              </a:extLst>
            </p:cNvPr>
            <p:cNvGrpSpPr/>
            <p:nvPr/>
          </p:nvGrpSpPr>
          <p:grpSpPr>
            <a:xfrm rot="16200000">
              <a:off x="7848163" y="2518215"/>
              <a:ext cx="1232788" cy="2466989"/>
              <a:chOff x="292799" y="3047985"/>
              <a:chExt cx="1232788" cy="2466989"/>
            </a:xfrm>
          </p:grpSpPr>
          <p:sp>
            <p:nvSpPr>
              <p:cNvPr id="17" name="Freeform 5">
                <a:extLst>
                  <a:ext uri="{FF2B5EF4-FFF2-40B4-BE49-F238E27FC236}">
                    <a16:creationId xmlns:a16="http://schemas.microsoft.com/office/drawing/2014/main" id="{C4E97A3B-C471-470E-9365-7D8D7B962985}"/>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8" name="Freeform 27">
                <a:extLst>
                  <a:ext uri="{FF2B5EF4-FFF2-40B4-BE49-F238E27FC236}">
                    <a16:creationId xmlns:a16="http://schemas.microsoft.com/office/drawing/2014/main" id="{8BE79C95-D5B4-44D5-B163-4B7716D493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1" name="Group 16">
              <a:extLst>
                <a:ext uri="{FF2B5EF4-FFF2-40B4-BE49-F238E27FC236}">
                  <a16:creationId xmlns:a16="http://schemas.microsoft.com/office/drawing/2014/main" id="{1027B088-C4B0-4E02-A887-0959049DB257}"/>
                </a:ext>
              </a:extLst>
            </p:cNvPr>
            <p:cNvGrpSpPr/>
            <p:nvPr/>
          </p:nvGrpSpPr>
          <p:grpSpPr>
            <a:xfrm rot="5400000">
              <a:off x="9654724" y="1287901"/>
              <a:ext cx="1232788" cy="2466989"/>
              <a:chOff x="292799" y="3047985"/>
              <a:chExt cx="1232788" cy="2466989"/>
            </a:xfrm>
          </p:grpSpPr>
          <p:sp>
            <p:nvSpPr>
              <p:cNvPr id="15" name="Freeform 5">
                <a:extLst>
                  <a:ext uri="{FF2B5EF4-FFF2-40B4-BE49-F238E27FC236}">
                    <a16:creationId xmlns:a16="http://schemas.microsoft.com/office/drawing/2014/main" id="{AA42CD71-BAAA-4142-B9B9-E34C9A5719A9}"/>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6" name="Freeform 27">
                <a:extLst>
                  <a:ext uri="{FF2B5EF4-FFF2-40B4-BE49-F238E27FC236}">
                    <a16:creationId xmlns:a16="http://schemas.microsoft.com/office/drawing/2014/main" id="{FE4C56CF-A26E-45E4-AD2F-C6A02C770127}"/>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2" name="Group 13">
              <a:extLst>
                <a:ext uri="{FF2B5EF4-FFF2-40B4-BE49-F238E27FC236}">
                  <a16:creationId xmlns:a16="http://schemas.microsoft.com/office/drawing/2014/main" id="{73372373-127F-4667-8D74-51A76A996447}"/>
                </a:ext>
              </a:extLst>
            </p:cNvPr>
            <p:cNvGrpSpPr/>
            <p:nvPr/>
          </p:nvGrpSpPr>
          <p:grpSpPr>
            <a:xfrm rot="16200000">
              <a:off x="11462902" y="2515041"/>
              <a:ext cx="1232788" cy="2466989"/>
              <a:chOff x="292799" y="3047985"/>
              <a:chExt cx="1232788" cy="2466989"/>
            </a:xfrm>
          </p:grpSpPr>
          <p:sp>
            <p:nvSpPr>
              <p:cNvPr id="13" name="Freeform 5">
                <a:extLst>
                  <a:ext uri="{FF2B5EF4-FFF2-40B4-BE49-F238E27FC236}">
                    <a16:creationId xmlns:a16="http://schemas.microsoft.com/office/drawing/2014/main" id="{0FBC8564-CAE3-436E-B228-B1A53CE33EF6}"/>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4" name="Freeform 27">
                <a:extLst>
                  <a:ext uri="{FF2B5EF4-FFF2-40B4-BE49-F238E27FC236}">
                    <a16:creationId xmlns:a16="http://schemas.microsoft.com/office/drawing/2014/main" id="{D3638C20-B3DC-47FF-8234-FCB20F8344E1}"/>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sp>
        <p:nvSpPr>
          <p:cNvPr id="27" name="Oval 26">
            <a:extLst>
              <a:ext uri="{FF2B5EF4-FFF2-40B4-BE49-F238E27FC236}">
                <a16:creationId xmlns:a16="http://schemas.microsoft.com/office/drawing/2014/main" id="{72F663C8-0A3D-4772-B788-8645CCA72B0E}"/>
              </a:ext>
            </a:extLst>
          </p:cNvPr>
          <p:cNvSpPr/>
          <p:nvPr userDrawn="1"/>
        </p:nvSpPr>
        <p:spPr>
          <a:xfrm>
            <a:off x="3531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8" name="Oval 27">
            <a:extLst>
              <a:ext uri="{FF2B5EF4-FFF2-40B4-BE49-F238E27FC236}">
                <a16:creationId xmlns:a16="http://schemas.microsoft.com/office/drawing/2014/main" id="{A3FDCF70-1877-410D-BB9A-F351D77EC67C}"/>
              </a:ext>
            </a:extLst>
          </p:cNvPr>
          <p:cNvSpPr/>
          <p:nvPr userDrawn="1"/>
        </p:nvSpPr>
        <p:spPr>
          <a:xfrm>
            <a:off x="7706108"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9" name="Oval 28">
            <a:extLst>
              <a:ext uri="{FF2B5EF4-FFF2-40B4-BE49-F238E27FC236}">
                <a16:creationId xmlns:a16="http://schemas.microsoft.com/office/drawing/2014/main" id="{085F80D3-A651-4CF6-83E3-F2BD79B93603}"/>
              </a:ext>
            </a:extLst>
          </p:cNvPr>
          <p:cNvSpPr/>
          <p:nvPr userDrawn="1"/>
        </p:nvSpPr>
        <p:spPr>
          <a:xfrm>
            <a:off x="1508451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0" name="Oval 29">
            <a:extLst>
              <a:ext uri="{FF2B5EF4-FFF2-40B4-BE49-F238E27FC236}">
                <a16:creationId xmlns:a16="http://schemas.microsoft.com/office/drawing/2014/main" id="{31C79335-FF45-41DA-A195-8967ED85B79A}"/>
              </a:ext>
            </a:extLst>
          </p:cNvPr>
          <p:cNvSpPr/>
          <p:nvPr userDrawn="1"/>
        </p:nvSpPr>
        <p:spPr>
          <a:xfrm>
            <a:off x="113953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2" name="Oval 31">
            <a:extLst>
              <a:ext uri="{FF2B5EF4-FFF2-40B4-BE49-F238E27FC236}">
                <a16:creationId xmlns:a16="http://schemas.microsoft.com/office/drawing/2014/main" id="{BD8FE2A3-0F9E-4EB5-A820-2A0946179A16}"/>
              </a:ext>
            </a:extLst>
          </p:cNvPr>
          <p:cNvSpPr/>
          <p:nvPr/>
        </p:nvSpPr>
        <p:spPr>
          <a:xfrm>
            <a:off x="4016906"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4" name="Oval 33">
            <a:extLst>
              <a:ext uri="{FF2B5EF4-FFF2-40B4-BE49-F238E27FC236}">
                <a16:creationId xmlns:a16="http://schemas.microsoft.com/office/drawing/2014/main" id="{0DB8694D-C5FF-4561-8CCF-8D073E5179B1}"/>
              </a:ext>
            </a:extLst>
          </p:cNvPr>
          <p:cNvSpPr/>
          <p:nvPr userDrawn="1"/>
        </p:nvSpPr>
        <p:spPr>
          <a:xfrm>
            <a:off x="18773717"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5" name="Oval 34">
            <a:extLst>
              <a:ext uri="{FF2B5EF4-FFF2-40B4-BE49-F238E27FC236}">
                <a16:creationId xmlns:a16="http://schemas.microsoft.com/office/drawing/2014/main" id="{7C5A5B67-D80B-4B4D-B8DF-F73DCB11E72D}"/>
              </a:ext>
            </a:extLst>
          </p:cNvPr>
          <p:cNvSpPr/>
          <p:nvPr userDrawn="1"/>
        </p:nvSpPr>
        <p:spPr>
          <a:xfrm>
            <a:off x="2248833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grpSp>
        <p:nvGrpSpPr>
          <p:cNvPr id="124" name="Group 123">
            <a:extLst>
              <a:ext uri="{FF2B5EF4-FFF2-40B4-BE49-F238E27FC236}">
                <a16:creationId xmlns:a16="http://schemas.microsoft.com/office/drawing/2014/main" id="{573C2D20-F522-46E5-9A5F-10773C6078F4}"/>
              </a:ext>
            </a:extLst>
          </p:cNvPr>
          <p:cNvGrpSpPr/>
          <p:nvPr userDrawn="1"/>
        </p:nvGrpSpPr>
        <p:grpSpPr>
          <a:xfrm>
            <a:off x="8051647" y="9997578"/>
            <a:ext cx="995100" cy="699168"/>
            <a:chOff x="8340054" y="2449652"/>
            <a:chExt cx="819143" cy="575614"/>
          </a:xfrm>
          <a:solidFill>
            <a:schemeClr val="bg1"/>
          </a:solidFill>
        </p:grpSpPr>
        <p:sp>
          <p:nvSpPr>
            <p:cNvPr id="125" name="Freeform: Shape 124">
              <a:extLst>
                <a:ext uri="{FF2B5EF4-FFF2-40B4-BE49-F238E27FC236}">
                  <a16:creationId xmlns:a16="http://schemas.microsoft.com/office/drawing/2014/main" id="{09D4128B-A2BA-455C-A62F-6A83C927754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26" name="Freeform: Shape 125">
              <a:extLst>
                <a:ext uri="{FF2B5EF4-FFF2-40B4-BE49-F238E27FC236}">
                  <a16:creationId xmlns:a16="http://schemas.microsoft.com/office/drawing/2014/main" id="{4C5D6C7E-0218-4A06-AE4B-ED84977F7C0C}"/>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27" name="Freeform: Shape 126">
              <a:extLst>
                <a:ext uri="{FF2B5EF4-FFF2-40B4-BE49-F238E27FC236}">
                  <a16:creationId xmlns:a16="http://schemas.microsoft.com/office/drawing/2014/main" id="{3DFD51A6-AAEE-40B2-88C6-EF9138C55A1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28" name="Freeform: Shape 127">
              <a:extLst>
                <a:ext uri="{FF2B5EF4-FFF2-40B4-BE49-F238E27FC236}">
                  <a16:creationId xmlns:a16="http://schemas.microsoft.com/office/drawing/2014/main" id="{FA153B77-3B65-49C2-A456-EF1213190A7F}"/>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29" name="Group 128">
            <a:extLst>
              <a:ext uri="{FF2B5EF4-FFF2-40B4-BE49-F238E27FC236}">
                <a16:creationId xmlns:a16="http://schemas.microsoft.com/office/drawing/2014/main" id="{F8341A32-CFA7-4544-A551-9CC8E2729ECE}"/>
              </a:ext>
            </a:extLst>
          </p:cNvPr>
          <p:cNvGrpSpPr/>
          <p:nvPr userDrawn="1"/>
        </p:nvGrpSpPr>
        <p:grpSpPr>
          <a:xfrm>
            <a:off x="11667452" y="6360906"/>
            <a:ext cx="995100" cy="699168"/>
            <a:chOff x="8340054" y="2449652"/>
            <a:chExt cx="819143" cy="575614"/>
          </a:xfrm>
          <a:solidFill>
            <a:schemeClr val="bg1"/>
          </a:solidFill>
        </p:grpSpPr>
        <p:sp>
          <p:nvSpPr>
            <p:cNvPr id="130" name="Freeform: Shape 129">
              <a:extLst>
                <a:ext uri="{FF2B5EF4-FFF2-40B4-BE49-F238E27FC236}">
                  <a16:creationId xmlns:a16="http://schemas.microsoft.com/office/drawing/2014/main" id="{C5B82C1C-014F-4153-90BA-F7AF283F479F}"/>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1" name="Freeform: Shape 130">
              <a:extLst>
                <a:ext uri="{FF2B5EF4-FFF2-40B4-BE49-F238E27FC236}">
                  <a16:creationId xmlns:a16="http://schemas.microsoft.com/office/drawing/2014/main" id="{5FF83976-2B9E-490E-899A-C8F87288DC8A}"/>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2" name="Freeform: Shape 131">
              <a:extLst>
                <a:ext uri="{FF2B5EF4-FFF2-40B4-BE49-F238E27FC236}">
                  <a16:creationId xmlns:a16="http://schemas.microsoft.com/office/drawing/2014/main" id="{67199B39-2F76-42DD-B848-5D0458B960D7}"/>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3" name="Freeform: Shape 132">
              <a:extLst>
                <a:ext uri="{FF2B5EF4-FFF2-40B4-BE49-F238E27FC236}">
                  <a16:creationId xmlns:a16="http://schemas.microsoft.com/office/drawing/2014/main" id="{2A44131B-3995-48F9-AC9C-49CADCF14A3A}"/>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4" name="Group 133">
            <a:extLst>
              <a:ext uri="{FF2B5EF4-FFF2-40B4-BE49-F238E27FC236}">
                <a16:creationId xmlns:a16="http://schemas.microsoft.com/office/drawing/2014/main" id="{31F18E26-1F96-4ADE-8203-50B5C784AE1B}"/>
              </a:ext>
            </a:extLst>
          </p:cNvPr>
          <p:cNvGrpSpPr/>
          <p:nvPr userDrawn="1"/>
        </p:nvGrpSpPr>
        <p:grpSpPr>
          <a:xfrm>
            <a:off x="15469843" y="9987946"/>
            <a:ext cx="995100" cy="699168"/>
            <a:chOff x="8340054" y="2449652"/>
            <a:chExt cx="819143" cy="575614"/>
          </a:xfrm>
          <a:solidFill>
            <a:schemeClr val="bg1"/>
          </a:solidFill>
        </p:grpSpPr>
        <p:sp>
          <p:nvSpPr>
            <p:cNvPr id="135" name="Freeform: Shape 134">
              <a:extLst>
                <a:ext uri="{FF2B5EF4-FFF2-40B4-BE49-F238E27FC236}">
                  <a16:creationId xmlns:a16="http://schemas.microsoft.com/office/drawing/2014/main" id="{9928412D-C5CB-4ECA-94CE-C1485AC9ECB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6" name="Freeform: Shape 135">
              <a:extLst>
                <a:ext uri="{FF2B5EF4-FFF2-40B4-BE49-F238E27FC236}">
                  <a16:creationId xmlns:a16="http://schemas.microsoft.com/office/drawing/2014/main" id="{632ACC48-791A-4A91-A05A-829BD94937F4}"/>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7" name="Freeform: Shape 136">
              <a:extLst>
                <a:ext uri="{FF2B5EF4-FFF2-40B4-BE49-F238E27FC236}">
                  <a16:creationId xmlns:a16="http://schemas.microsoft.com/office/drawing/2014/main" id="{AA22D6B7-1768-4BC8-A128-AEAD2FCF109F}"/>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8" name="Freeform: Shape 137">
              <a:extLst>
                <a:ext uri="{FF2B5EF4-FFF2-40B4-BE49-F238E27FC236}">
                  <a16:creationId xmlns:a16="http://schemas.microsoft.com/office/drawing/2014/main" id="{F3E4517E-3541-4A61-A416-DD71B49B6F8E}"/>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9" name="Group 138">
            <a:extLst>
              <a:ext uri="{FF2B5EF4-FFF2-40B4-BE49-F238E27FC236}">
                <a16:creationId xmlns:a16="http://schemas.microsoft.com/office/drawing/2014/main" id="{320E940B-AE45-4176-8B91-0DF96D42AAC1}"/>
              </a:ext>
            </a:extLst>
          </p:cNvPr>
          <p:cNvGrpSpPr/>
          <p:nvPr userDrawn="1"/>
        </p:nvGrpSpPr>
        <p:grpSpPr>
          <a:xfrm>
            <a:off x="22853894" y="10016266"/>
            <a:ext cx="995100" cy="699168"/>
            <a:chOff x="8340054" y="2449652"/>
            <a:chExt cx="819143" cy="575614"/>
          </a:xfrm>
          <a:solidFill>
            <a:schemeClr val="bg1"/>
          </a:solidFill>
        </p:grpSpPr>
        <p:sp>
          <p:nvSpPr>
            <p:cNvPr id="140" name="Freeform: Shape 139">
              <a:extLst>
                <a:ext uri="{FF2B5EF4-FFF2-40B4-BE49-F238E27FC236}">
                  <a16:creationId xmlns:a16="http://schemas.microsoft.com/office/drawing/2014/main" id="{446AA38C-90C3-49C3-9EBF-B74A3BA04DE5}"/>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1" name="Freeform: Shape 140">
              <a:extLst>
                <a:ext uri="{FF2B5EF4-FFF2-40B4-BE49-F238E27FC236}">
                  <a16:creationId xmlns:a16="http://schemas.microsoft.com/office/drawing/2014/main" id="{10D7B2B6-07AE-404E-B804-8574056E34D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2" name="Freeform: Shape 141">
              <a:extLst>
                <a:ext uri="{FF2B5EF4-FFF2-40B4-BE49-F238E27FC236}">
                  <a16:creationId xmlns:a16="http://schemas.microsoft.com/office/drawing/2014/main" id="{A3F911EE-8C3F-4321-BA0E-AB8E82DADF1A}"/>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3" name="Freeform: Shape 142">
              <a:extLst>
                <a:ext uri="{FF2B5EF4-FFF2-40B4-BE49-F238E27FC236}">
                  <a16:creationId xmlns:a16="http://schemas.microsoft.com/office/drawing/2014/main" id="{1041C398-57AC-472C-B6FB-FC5E17D8C7BB}"/>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4" name="Group 143">
            <a:extLst>
              <a:ext uri="{FF2B5EF4-FFF2-40B4-BE49-F238E27FC236}">
                <a16:creationId xmlns:a16="http://schemas.microsoft.com/office/drawing/2014/main" id="{C02BA0F0-442E-44F8-A886-69995C42C34E}"/>
              </a:ext>
            </a:extLst>
          </p:cNvPr>
          <p:cNvGrpSpPr/>
          <p:nvPr userDrawn="1"/>
        </p:nvGrpSpPr>
        <p:grpSpPr>
          <a:xfrm>
            <a:off x="4347831" y="6355528"/>
            <a:ext cx="995100" cy="699168"/>
            <a:chOff x="8340054" y="2449652"/>
            <a:chExt cx="819143" cy="575614"/>
          </a:xfrm>
          <a:solidFill>
            <a:schemeClr val="bg1"/>
          </a:solidFill>
        </p:grpSpPr>
        <p:sp>
          <p:nvSpPr>
            <p:cNvPr id="145" name="Freeform: Shape 144">
              <a:extLst>
                <a:ext uri="{FF2B5EF4-FFF2-40B4-BE49-F238E27FC236}">
                  <a16:creationId xmlns:a16="http://schemas.microsoft.com/office/drawing/2014/main" id="{7B6121EA-FB34-4620-93AA-BB11E0A57F3D}"/>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6" name="Freeform: Shape 145">
              <a:extLst>
                <a:ext uri="{FF2B5EF4-FFF2-40B4-BE49-F238E27FC236}">
                  <a16:creationId xmlns:a16="http://schemas.microsoft.com/office/drawing/2014/main" id="{5F53B81C-2403-4A12-BDDC-711F5016B855}"/>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7" name="Freeform: Shape 146">
              <a:extLst>
                <a:ext uri="{FF2B5EF4-FFF2-40B4-BE49-F238E27FC236}">
                  <a16:creationId xmlns:a16="http://schemas.microsoft.com/office/drawing/2014/main" id="{8E5D688A-D230-4677-AE79-69DC029A333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8" name="Freeform: Shape 147">
              <a:extLst>
                <a:ext uri="{FF2B5EF4-FFF2-40B4-BE49-F238E27FC236}">
                  <a16:creationId xmlns:a16="http://schemas.microsoft.com/office/drawing/2014/main" id="{055B473D-F0E5-4A42-B4DD-D925B89A1A2D}"/>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9" name="Group 148">
            <a:extLst>
              <a:ext uri="{FF2B5EF4-FFF2-40B4-BE49-F238E27FC236}">
                <a16:creationId xmlns:a16="http://schemas.microsoft.com/office/drawing/2014/main" id="{7C30F300-2BBC-4703-A383-28CE2AF3E918}"/>
              </a:ext>
            </a:extLst>
          </p:cNvPr>
          <p:cNvGrpSpPr/>
          <p:nvPr userDrawn="1"/>
        </p:nvGrpSpPr>
        <p:grpSpPr>
          <a:xfrm>
            <a:off x="651002" y="9987946"/>
            <a:ext cx="995100" cy="699168"/>
            <a:chOff x="8340054" y="2449652"/>
            <a:chExt cx="819143" cy="575614"/>
          </a:xfrm>
          <a:solidFill>
            <a:schemeClr val="bg1"/>
          </a:solidFill>
        </p:grpSpPr>
        <p:sp>
          <p:nvSpPr>
            <p:cNvPr id="150" name="Freeform: Shape 149">
              <a:extLst>
                <a:ext uri="{FF2B5EF4-FFF2-40B4-BE49-F238E27FC236}">
                  <a16:creationId xmlns:a16="http://schemas.microsoft.com/office/drawing/2014/main" id="{622E0544-8A82-4619-8048-C939B2716F26}"/>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1" name="Freeform: Shape 150">
              <a:extLst>
                <a:ext uri="{FF2B5EF4-FFF2-40B4-BE49-F238E27FC236}">
                  <a16:creationId xmlns:a16="http://schemas.microsoft.com/office/drawing/2014/main" id="{2A26A3D8-14B2-4503-9F66-814040A7D84E}"/>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2" name="Freeform: Shape 151">
              <a:extLst>
                <a:ext uri="{FF2B5EF4-FFF2-40B4-BE49-F238E27FC236}">
                  <a16:creationId xmlns:a16="http://schemas.microsoft.com/office/drawing/2014/main" id="{3C0749D3-C798-4770-9F5D-3CE89ECC3FC9}"/>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3" name="Freeform: Shape 152">
              <a:extLst>
                <a:ext uri="{FF2B5EF4-FFF2-40B4-BE49-F238E27FC236}">
                  <a16:creationId xmlns:a16="http://schemas.microsoft.com/office/drawing/2014/main" id="{82024011-EE34-48DC-BBCF-0320C1145D84}"/>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54" name="Group 153">
            <a:extLst>
              <a:ext uri="{FF2B5EF4-FFF2-40B4-BE49-F238E27FC236}">
                <a16:creationId xmlns:a16="http://schemas.microsoft.com/office/drawing/2014/main" id="{7D52505A-92C2-48D7-B0AE-C7A9761D6B27}"/>
              </a:ext>
            </a:extLst>
          </p:cNvPr>
          <p:cNvGrpSpPr/>
          <p:nvPr userDrawn="1"/>
        </p:nvGrpSpPr>
        <p:grpSpPr>
          <a:xfrm>
            <a:off x="19111481" y="6360906"/>
            <a:ext cx="995100" cy="699168"/>
            <a:chOff x="8340054" y="2449652"/>
            <a:chExt cx="819143" cy="575614"/>
          </a:xfrm>
          <a:solidFill>
            <a:schemeClr val="bg1"/>
          </a:solidFill>
        </p:grpSpPr>
        <p:sp>
          <p:nvSpPr>
            <p:cNvPr id="155" name="Freeform: Shape 154">
              <a:extLst>
                <a:ext uri="{FF2B5EF4-FFF2-40B4-BE49-F238E27FC236}">
                  <a16:creationId xmlns:a16="http://schemas.microsoft.com/office/drawing/2014/main" id="{EE2FAAE1-A323-4A9B-92E1-0C77C35F4ACC}"/>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6" name="Freeform: Shape 155">
              <a:extLst>
                <a:ext uri="{FF2B5EF4-FFF2-40B4-BE49-F238E27FC236}">
                  <a16:creationId xmlns:a16="http://schemas.microsoft.com/office/drawing/2014/main" id="{28B0E3F9-20BB-43A0-8846-08825ED3FDA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7" name="Freeform: Shape 156">
              <a:extLst>
                <a:ext uri="{FF2B5EF4-FFF2-40B4-BE49-F238E27FC236}">
                  <a16:creationId xmlns:a16="http://schemas.microsoft.com/office/drawing/2014/main" id="{2B3FF6AF-E7FF-4ED0-BB0F-B220EA65D03C}"/>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8" name="Freeform: Shape 157">
              <a:extLst>
                <a:ext uri="{FF2B5EF4-FFF2-40B4-BE49-F238E27FC236}">
                  <a16:creationId xmlns:a16="http://schemas.microsoft.com/office/drawing/2014/main" id="{778D9B29-5F4C-4869-9A08-98CE398084F9}"/>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sp>
        <p:nvSpPr>
          <p:cNvPr id="2" name="Title 1">
            <a:extLst>
              <a:ext uri="{FF2B5EF4-FFF2-40B4-BE49-F238E27FC236}">
                <a16:creationId xmlns:a16="http://schemas.microsoft.com/office/drawing/2014/main" id="{F7568608-6FD2-334D-B17E-2A6443FD1830}"/>
              </a:ext>
            </a:extLst>
          </p:cNvPr>
          <p:cNvSpPr>
            <a:spLocks noGrp="1"/>
          </p:cNvSpPr>
          <p:nvPr>
            <p:ph type="title"/>
          </p:nvPr>
        </p:nvSpPr>
        <p:spPr>
          <a:xfrm>
            <a:off x="1038449" y="548205"/>
            <a:ext cx="22079571" cy="969470"/>
          </a:xfrm>
          <a:prstGeom prst="rect">
            <a:avLst/>
          </a:prstGeom>
          <a:noFill/>
          <a:ln w="9525">
            <a:noFill/>
            <a:miter lim="800000"/>
            <a:headEnd/>
            <a:tailEnd/>
          </a:ln>
        </p:spPr>
        <p:txBody>
          <a:bodyPr lIns="45732" tIns="18293" rIns="27439" bIns="18293"/>
          <a:lstStyle>
            <a:lvl1pPr>
              <a:defRPr lang="en-US" sz="8002">
                <a:solidFill>
                  <a:srgbClr val="000000"/>
                </a:solidFill>
                <a:latin typeface="+mj-lt"/>
                <a:ea typeface="+mn-ea"/>
                <a:cs typeface="Arial" panose="020B0604020202020204" pitchFamily="34" charset="0"/>
              </a:defRPr>
            </a:lvl1pPr>
          </a:lstStyle>
          <a:p>
            <a:pPr marL="0" lvl="0" defTabSz="914400">
              <a:lnSpc>
                <a:spcPct val="85000"/>
              </a:lnSpc>
              <a:spcBef>
                <a:spcPts val="400"/>
              </a:spcBef>
            </a:pPr>
            <a:r>
              <a:rPr lang="en-US"/>
              <a:t>Click to edit Master title style</a:t>
            </a:r>
            <a:endParaRPr lang="en-US" dirty="0"/>
          </a:p>
        </p:txBody>
      </p:sp>
      <p:sp>
        <p:nvSpPr>
          <p:cNvPr id="4" name="Text Placeholder 3">
            <a:extLst>
              <a:ext uri="{FF2B5EF4-FFF2-40B4-BE49-F238E27FC236}">
                <a16:creationId xmlns:a16="http://schemas.microsoft.com/office/drawing/2014/main" id="{6E2C6883-E69E-804D-B128-8EEEC535797D}"/>
              </a:ext>
            </a:extLst>
          </p:cNvPr>
          <p:cNvSpPr>
            <a:spLocks noGrp="1"/>
          </p:cNvSpPr>
          <p:nvPr>
            <p:ph type="body" sz="quarter" idx="10"/>
          </p:nvPr>
        </p:nvSpPr>
        <p:spPr>
          <a:xfrm>
            <a:off x="1038450" y="1663529"/>
            <a:ext cx="22078648" cy="590931"/>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3" name="Text Placeholder 32">
            <a:extLst>
              <a:ext uri="{FF2B5EF4-FFF2-40B4-BE49-F238E27FC236}">
                <a16:creationId xmlns:a16="http://schemas.microsoft.com/office/drawing/2014/main" id="{AEF4995D-9D4A-E445-AB65-BD8097A687F1}"/>
              </a:ext>
            </a:extLst>
          </p:cNvPr>
          <p:cNvSpPr>
            <a:spLocks noGrp="1"/>
          </p:cNvSpPr>
          <p:nvPr>
            <p:ph type="body" sz="quarter" idx="11"/>
          </p:nvPr>
        </p:nvSpPr>
        <p:spPr>
          <a:xfrm>
            <a:off x="2565734" y="3405815"/>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5" name="Text Placeholder 32">
            <a:extLst>
              <a:ext uri="{FF2B5EF4-FFF2-40B4-BE49-F238E27FC236}">
                <a16:creationId xmlns:a16="http://schemas.microsoft.com/office/drawing/2014/main" id="{C1FCF8A8-FDCC-A34B-A413-FF59A1E1D450}"/>
              </a:ext>
            </a:extLst>
          </p:cNvPr>
          <p:cNvSpPr>
            <a:spLocks noGrp="1"/>
          </p:cNvSpPr>
          <p:nvPr>
            <p:ph type="body" sz="quarter" idx="12"/>
          </p:nvPr>
        </p:nvSpPr>
        <p:spPr>
          <a:xfrm>
            <a:off x="9577047" y="341229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6" name="Text Placeholder 32">
            <a:extLst>
              <a:ext uri="{FF2B5EF4-FFF2-40B4-BE49-F238E27FC236}">
                <a16:creationId xmlns:a16="http://schemas.microsoft.com/office/drawing/2014/main" id="{330415E3-2C06-824C-B84C-579994CBD05D}"/>
              </a:ext>
            </a:extLst>
          </p:cNvPr>
          <p:cNvSpPr>
            <a:spLocks noGrp="1"/>
          </p:cNvSpPr>
          <p:nvPr>
            <p:ph type="body" sz="quarter" idx="13"/>
          </p:nvPr>
        </p:nvSpPr>
        <p:spPr>
          <a:xfrm>
            <a:off x="16918603" y="339792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7" name="Text Placeholder 32">
            <a:extLst>
              <a:ext uri="{FF2B5EF4-FFF2-40B4-BE49-F238E27FC236}">
                <a16:creationId xmlns:a16="http://schemas.microsoft.com/office/drawing/2014/main" id="{A1E8DFFC-47D1-5C4E-B4C9-086B7EEA8D62}"/>
              </a:ext>
            </a:extLst>
          </p:cNvPr>
          <p:cNvSpPr>
            <a:spLocks noGrp="1"/>
          </p:cNvSpPr>
          <p:nvPr>
            <p:ph type="body" sz="quarter" idx="14"/>
          </p:nvPr>
        </p:nvSpPr>
        <p:spPr>
          <a:xfrm>
            <a:off x="18722237" y="1123125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8" name="Text Placeholder 32">
            <a:extLst>
              <a:ext uri="{FF2B5EF4-FFF2-40B4-BE49-F238E27FC236}">
                <a16:creationId xmlns:a16="http://schemas.microsoft.com/office/drawing/2014/main" id="{9E2AEA22-DCFC-D041-BABC-ED53F77098B3}"/>
              </a:ext>
            </a:extLst>
          </p:cNvPr>
          <p:cNvSpPr>
            <a:spLocks noGrp="1"/>
          </p:cNvSpPr>
          <p:nvPr>
            <p:ph type="body" sz="quarter" idx="15"/>
          </p:nvPr>
        </p:nvSpPr>
        <p:spPr>
          <a:xfrm>
            <a:off x="12844650"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9" name="Text Placeholder 32">
            <a:extLst>
              <a:ext uri="{FF2B5EF4-FFF2-40B4-BE49-F238E27FC236}">
                <a16:creationId xmlns:a16="http://schemas.microsoft.com/office/drawing/2014/main" id="{E87D9E4F-4C55-484C-B2B6-A1ECDFCB8CE5}"/>
              </a:ext>
            </a:extLst>
          </p:cNvPr>
          <p:cNvSpPr>
            <a:spLocks noGrp="1"/>
          </p:cNvSpPr>
          <p:nvPr>
            <p:ph type="body" sz="quarter" idx="16"/>
          </p:nvPr>
        </p:nvSpPr>
        <p:spPr>
          <a:xfrm>
            <a:off x="6331742" y="11220481"/>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10" name="Text Placeholder 32">
            <a:extLst>
              <a:ext uri="{FF2B5EF4-FFF2-40B4-BE49-F238E27FC236}">
                <a16:creationId xmlns:a16="http://schemas.microsoft.com/office/drawing/2014/main" id="{797E3136-5302-414A-ABCF-5F194BDAC568}"/>
              </a:ext>
            </a:extLst>
          </p:cNvPr>
          <p:cNvSpPr>
            <a:spLocks noGrp="1"/>
          </p:cNvSpPr>
          <p:nvPr>
            <p:ph type="body" sz="quarter" idx="17"/>
          </p:nvPr>
        </p:nvSpPr>
        <p:spPr>
          <a:xfrm>
            <a:off x="353112"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7" name="Text Placeholder 36">
            <a:extLst>
              <a:ext uri="{FF2B5EF4-FFF2-40B4-BE49-F238E27FC236}">
                <a16:creationId xmlns:a16="http://schemas.microsoft.com/office/drawing/2014/main" id="{6EEA99AC-3C9D-2A4A-A338-A25EC300FF60}"/>
              </a:ext>
            </a:extLst>
          </p:cNvPr>
          <p:cNvSpPr>
            <a:spLocks noGrp="1"/>
          </p:cNvSpPr>
          <p:nvPr>
            <p:ph type="body" sz="quarter" idx="18"/>
          </p:nvPr>
        </p:nvSpPr>
        <p:spPr>
          <a:xfrm>
            <a:off x="260742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1" name="Text Placeholder 36">
            <a:extLst>
              <a:ext uri="{FF2B5EF4-FFF2-40B4-BE49-F238E27FC236}">
                <a16:creationId xmlns:a16="http://schemas.microsoft.com/office/drawing/2014/main" id="{09CFC8FC-3BEE-EE48-8642-AA1FEF2F3CF9}"/>
              </a:ext>
            </a:extLst>
          </p:cNvPr>
          <p:cNvSpPr>
            <a:spLocks noGrp="1"/>
          </p:cNvSpPr>
          <p:nvPr>
            <p:ph type="body" sz="quarter" idx="19"/>
          </p:nvPr>
        </p:nvSpPr>
        <p:spPr>
          <a:xfrm>
            <a:off x="359099" y="1204222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2" name="Text Placeholder 36">
            <a:extLst>
              <a:ext uri="{FF2B5EF4-FFF2-40B4-BE49-F238E27FC236}">
                <a16:creationId xmlns:a16="http://schemas.microsoft.com/office/drawing/2014/main" id="{C0C1F08E-EB45-4040-B1DE-F5C9F74D41A8}"/>
              </a:ext>
            </a:extLst>
          </p:cNvPr>
          <p:cNvSpPr>
            <a:spLocks noGrp="1"/>
          </p:cNvSpPr>
          <p:nvPr>
            <p:ph type="body" sz="quarter" idx="20"/>
          </p:nvPr>
        </p:nvSpPr>
        <p:spPr>
          <a:xfrm>
            <a:off x="6320453"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3" name="Text Placeholder 36">
            <a:extLst>
              <a:ext uri="{FF2B5EF4-FFF2-40B4-BE49-F238E27FC236}">
                <a16:creationId xmlns:a16="http://schemas.microsoft.com/office/drawing/2014/main" id="{8FC76C4F-CD1A-D746-B1D3-B44153933A81}"/>
              </a:ext>
            </a:extLst>
          </p:cNvPr>
          <p:cNvSpPr>
            <a:spLocks noGrp="1"/>
          </p:cNvSpPr>
          <p:nvPr>
            <p:ph type="body" sz="quarter" idx="21"/>
          </p:nvPr>
        </p:nvSpPr>
        <p:spPr>
          <a:xfrm>
            <a:off x="12845499"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4" name="Text Placeholder 36">
            <a:extLst>
              <a:ext uri="{FF2B5EF4-FFF2-40B4-BE49-F238E27FC236}">
                <a16:creationId xmlns:a16="http://schemas.microsoft.com/office/drawing/2014/main" id="{0757525E-87E6-B848-B4D2-3CC4A79F577E}"/>
              </a:ext>
            </a:extLst>
          </p:cNvPr>
          <p:cNvSpPr>
            <a:spLocks noGrp="1"/>
          </p:cNvSpPr>
          <p:nvPr>
            <p:ph type="body" sz="quarter" idx="22"/>
          </p:nvPr>
        </p:nvSpPr>
        <p:spPr>
          <a:xfrm>
            <a:off x="18722238" y="12052744"/>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5" name="Text Placeholder 36">
            <a:extLst>
              <a:ext uri="{FF2B5EF4-FFF2-40B4-BE49-F238E27FC236}">
                <a16:creationId xmlns:a16="http://schemas.microsoft.com/office/drawing/2014/main" id="{C932B98E-D4A1-224D-AE02-BA44EC59F6CF}"/>
              </a:ext>
            </a:extLst>
          </p:cNvPr>
          <p:cNvSpPr>
            <a:spLocks noGrp="1"/>
          </p:cNvSpPr>
          <p:nvPr>
            <p:ph type="body" sz="quarter" idx="23"/>
          </p:nvPr>
        </p:nvSpPr>
        <p:spPr>
          <a:xfrm>
            <a:off x="955654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6" name="Text Placeholder 36">
            <a:extLst>
              <a:ext uri="{FF2B5EF4-FFF2-40B4-BE49-F238E27FC236}">
                <a16:creationId xmlns:a16="http://schemas.microsoft.com/office/drawing/2014/main" id="{E6B8CE9E-C819-6341-8CC9-A687095C6174}"/>
              </a:ext>
            </a:extLst>
          </p:cNvPr>
          <p:cNvSpPr>
            <a:spLocks noGrp="1"/>
          </p:cNvSpPr>
          <p:nvPr>
            <p:ph type="body" sz="quarter" idx="24"/>
          </p:nvPr>
        </p:nvSpPr>
        <p:spPr>
          <a:xfrm>
            <a:off x="16944812" y="421473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Tree>
    <p:extLst>
      <p:ext uri="{BB962C8B-B14F-4D97-AF65-F5344CB8AC3E}">
        <p14:creationId xmlns:p14="http://schemas.microsoft.com/office/powerpoint/2010/main" val="18670702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76057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4003733"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7605704"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4003732"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Logo&#10;&#10;Description automatically generated">
            <a:extLst>
              <a:ext uri="{FF2B5EF4-FFF2-40B4-BE49-F238E27FC236}">
                <a16:creationId xmlns:a16="http://schemas.microsoft.com/office/drawing/2014/main" id="{00ED6E87-BD34-F64E-934F-65797E10B4F7}"/>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80888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5" y="3796754"/>
            <a:ext cx="4891096"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6406434" y="3796754"/>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1760365"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4860793"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640643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176036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a:extLst>
              <a:ext uri="{FF2B5EF4-FFF2-40B4-BE49-F238E27FC236}">
                <a16:creationId xmlns:a16="http://schemas.microsoft.com/office/drawing/2014/main" id="{7199D553-0D6A-A745-8351-9714942210BF}"/>
              </a:ext>
            </a:extLst>
          </p:cNvPr>
          <p:cNvSpPr>
            <a:spLocks noGrp="1"/>
          </p:cNvSpPr>
          <p:nvPr>
            <p:ph sz="quarter" idx="19"/>
          </p:nvPr>
        </p:nvSpPr>
        <p:spPr>
          <a:xfrm>
            <a:off x="17114297"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a:extLst>
              <a:ext uri="{FF2B5EF4-FFF2-40B4-BE49-F238E27FC236}">
                <a16:creationId xmlns:a16="http://schemas.microsoft.com/office/drawing/2014/main" id="{44544AAE-A55D-0646-B9BB-1C87C92552A5}"/>
              </a:ext>
            </a:extLst>
          </p:cNvPr>
          <p:cNvSpPr>
            <a:spLocks noGrp="1"/>
          </p:cNvSpPr>
          <p:nvPr>
            <p:ph sz="quarter" idx="20"/>
          </p:nvPr>
        </p:nvSpPr>
        <p:spPr>
          <a:xfrm>
            <a:off x="17093195"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2DF02027-38CA-A74B-897B-653A4CC54CC4}"/>
              </a:ext>
            </a:extLst>
          </p:cNvPr>
          <p:cNvSpPr>
            <a:spLocks noGrp="1"/>
          </p:cNvSpPr>
          <p:nvPr>
            <p:ph sz="quarter" idx="21"/>
          </p:nvPr>
        </p:nvSpPr>
        <p:spPr>
          <a:xfrm>
            <a:off x="1676400" y="3040063"/>
            <a:ext cx="19751675" cy="757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descr="Logo&#10;&#10;Description automatically generated">
            <a:extLst>
              <a:ext uri="{FF2B5EF4-FFF2-40B4-BE49-F238E27FC236}">
                <a16:creationId xmlns:a16="http://schemas.microsoft.com/office/drawing/2014/main" id="{B843E9EA-8659-044A-87D7-43DD492FEECA}"/>
              </a:ext>
            </a:extLst>
          </p:cNvPr>
          <p:cNvPicPr>
            <a:picLocks noChangeAspect="1"/>
          </p:cNvPicPr>
          <p:nvPr userDrawn="1"/>
        </p:nvPicPr>
        <p:blipFill>
          <a:blip r:embed="rId3"/>
          <a:stretch>
            <a:fillRect/>
          </a:stretch>
        </p:blipFill>
        <p:spPr>
          <a:xfrm>
            <a:off x="4351708" y="12122973"/>
            <a:ext cx="3023107" cy="1330167"/>
          </a:xfrm>
          <a:prstGeom prst="rect">
            <a:avLst/>
          </a:prstGeom>
        </p:spPr>
      </p:pic>
    </p:spTree>
    <p:extLst>
      <p:ext uri="{BB962C8B-B14F-4D97-AF65-F5344CB8AC3E}">
        <p14:creationId xmlns:p14="http://schemas.microsoft.com/office/powerpoint/2010/main" val="87077202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 id="2147483773" r:id="rId91"/>
    <p:sldLayoutId id="2147483774" r:id="rId92"/>
    <p:sldLayoutId id="2147483775" r:id="rId93"/>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1.svg"/></Relationships>
</file>

<file path=ppt/slides/_rels/slide1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xml"/><Relationship Id="rId1" Type="http://schemas.openxmlformats.org/officeDocument/2006/relationships/slideLayout" Target="../slideLayouts/slideLayout86.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jpg"/></Relationships>
</file>

<file path=ppt/slides/_rels/slide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106.svg"/><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110.svg"/><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81.xml"/><Relationship Id="rId4" Type="http://schemas.openxmlformats.org/officeDocument/2006/relationships/image" Target="../media/image110.svg"/></Relationships>
</file>

<file path=ppt/slides/_rels/slide1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5.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93.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Colorado Authorizer Bootcamp </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a:lstStyle/>
          <a:p>
            <a:r>
              <a:rPr lang="en-US" dirty="0"/>
              <a:t>Week 2</a:t>
            </a:r>
          </a:p>
        </p:txBody>
      </p:sp>
      <p:pic>
        <p:nvPicPr>
          <p:cNvPr id="6" name="Graphic 5" descr="A chat icon indicating that a question will be entered into the chat. ">
            <a:extLst>
              <a:ext uri="{FF2B5EF4-FFF2-40B4-BE49-F238E27FC236}">
                <a16:creationId xmlns:a16="http://schemas.microsoft.com/office/drawing/2014/main" id="{D74BBCB1-64E4-5446-A5C7-96E6FE7FF192}"/>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2402406" y="12005585"/>
            <a:ext cx="1329209" cy="1329209"/>
          </a:xfrm>
          <a:prstGeom prst="rect">
            <a:avLst/>
          </a:prstGeom>
        </p:spPr>
      </p:pic>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852B60-4C2C-4433-BBC4-10D656310213}"/>
              </a:ext>
            </a:extLst>
          </p:cNvPr>
          <p:cNvSpPr>
            <a:spLocks noGrp="1"/>
          </p:cNvSpPr>
          <p:nvPr>
            <p:ph type="title"/>
          </p:nvPr>
        </p:nvSpPr>
        <p:spPr/>
        <p:txBody>
          <a:bodyPr lIns="91440" tIns="45720" rIns="91440" bIns="45720" anchor="t" anchorCtr="0"/>
          <a:lstStyle/>
          <a:p>
            <a:r>
              <a:rPr lang="en-US" dirty="0">
                <a:latin typeface="Helvetica"/>
                <a:cs typeface="Helvetica"/>
              </a:rPr>
              <a:t>Application Process: 18-Month Waiver</a:t>
            </a:r>
            <a:endParaRPr lang="en-US" dirty="0"/>
          </a:p>
        </p:txBody>
      </p:sp>
      <p:sp>
        <p:nvSpPr>
          <p:cNvPr id="7" name="TextBox 6">
            <a:extLst>
              <a:ext uri="{FF2B5EF4-FFF2-40B4-BE49-F238E27FC236}">
                <a16:creationId xmlns:a16="http://schemas.microsoft.com/office/drawing/2014/main" id="{9AE2E96F-4E97-534F-93D6-F07D28558B7D}"/>
              </a:ext>
            </a:extLst>
          </p:cNvPr>
          <p:cNvSpPr txBox="1"/>
          <p:nvPr/>
        </p:nvSpPr>
        <p:spPr>
          <a:xfrm>
            <a:off x="1052504" y="7316166"/>
            <a:ext cx="21188855" cy="3600986"/>
          </a:xfrm>
          <a:prstGeom prst="rect">
            <a:avLst/>
          </a:prstGeom>
        </p:spPr>
        <p:txBody>
          <a:bodyPr wrap="square" rtlCol="0">
            <a:spAutoFit/>
          </a:bodyPr>
          <a:lstStyle/>
          <a:p>
            <a:pPr algn="l"/>
            <a:r>
              <a:rPr lang="en-US" sz="3800" b="1" dirty="0">
                <a:solidFill>
                  <a:schemeClr val="accent3"/>
                </a:solidFill>
              </a:rPr>
              <a:t>Colorado Charter law states applications for new charter schools must be due between August 1</a:t>
            </a:r>
            <a:r>
              <a:rPr lang="en-US" sz="3800" b="1" baseline="30000" dirty="0">
                <a:solidFill>
                  <a:schemeClr val="accent3"/>
                </a:solidFill>
              </a:rPr>
              <a:t>st</a:t>
            </a:r>
            <a:r>
              <a:rPr lang="en-US" sz="3800" b="1" dirty="0">
                <a:solidFill>
                  <a:schemeClr val="accent3"/>
                </a:solidFill>
              </a:rPr>
              <a:t> and October 1</a:t>
            </a:r>
            <a:r>
              <a:rPr lang="en-US" sz="3800" b="1" baseline="30000" dirty="0">
                <a:solidFill>
                  <a:schemeClr val="accent3"/>
                </a:solidFill>
              </a:rPr>
              <a:t>st</a:t>
            </a:r>
            <a:r>
              <a:rPr lang="en-US" sz="3800" b="1" dirty="0">
                <a:solidFill>
                  <a:schemeClr val="accent3"/>
                </a:solidFill>
              </a:rPr>
              <a:t>, however, many districts waive this timeline.</a:t>
            </a:r>
          </a:p>
          <a:p>
            <a:pPr algn="l"/>
            <a:endParaRPr lang="en-US" sz="3800" dirty="0">
              <a:solidFill>
                <a:schemeClr val="accent3"/>
              </a:solidFill>
            </a:endParaRPr>
          </a:p>
          <a:p>
            <a:pPr algn="l"/>
            <a:r>
              <a:rPr lang="en-US" sz="3800" b="1" dirty="0"/>
              <a:t>Why waive the application due date?</a:t>
            </a:r>
          </a:p>
          <a:p>
            <a:pPr marL="742950" lvl="1" indent="-285750">
              <a:buFont typeface="Arial" panose="020B0604020202020204" pitchFamily="34" charset="0"/>
              <a:buChar char="•"/>
            </a:pPr>
            <a:r>
              <a:rPr lang="en-US" sz="3800" dirty="0"/>
              <a:t>By reviewing applications in the spring, new schools are given an 18-month planning period before opening. </a:t>
            </a:r>
          </a:p>
        </p:txBody>
      </p:sp>
      <p:sp>
        <p:nvSpPr>
          <p:cNvPr id="8" name="TextBox 7">
            <a:extLst>
              <a:ext uri="{FF2B5EF4-FFF2-40B4-BE49-F238E27FC236}">
                <a16:creationId xmlns:a16="http://schemas.microsoft.com/office/drawing/2014/main" id="{8FEE199F-9FB5-F743-9B39-F11A23055447}"/>
              </a:ext>
            </a:extLst>
          </p:cNvPr>
          <p:cNvSpPr txBox="1"/>
          <p:nvPr/>
        </p:nvSpPr>
        <p:spPr>
          <a:xfrm>
            <a:off x="3907641" y="2854427"/>
            <a:ext cx="2369241" cy="1477328"/>
          </a:xfrm>
          <a:prstGeom prst="rect">
            <a:avLst/>
          </a:prstGeom>
        </p:spPr>
        <p:txBody>
          <a:bodyPr wrap="square" lIns="91440" tIns="45720" rIns="91440" bIns="45720" rtlCol="0" anchor="t">
            <a:spAutoFit/>
          </a:bodyPr>
          <a:lstStyle/>
          <a:p>
            <a:r>
              <a:rPr lang="en-US" sz="3000" dirty="0"/>
              <a:t>Between August 1</a:t>
            </a:r>
            <a:r>
              <a:rPr lang="en-US" sz="3000" baseline="30000" dirty="0"/>
              <a:t>st</a:t>
            </a:r>
            <a:r>
              <a:rPr lang="en-US" sz="3000" dirty="0"/>
              <a:t> – October 1</a:t>
            </a:r>
            <a:r>
              <a:rPr lang="en-US" sz="3000" baseline="30000" dirty="0"/>
              <a:t>st</a:t>
            </a:r>
            <a:r>
              <a:rPr lang="en-US" sz="3000" dirty="0"/>
              <a:t> *</a:t>
            </a:r>
          </a:p>
        </p:txBody>
      </p:sp>
      <p:sp>
        <p:nvSpPr>
          <p:cNvPr id="10" name="TextBox 9">
            <a:extLst>
              <a:ext uri="{FF2B5EF4-FFF2-40B4-BE49-F238E27FC236}">
                <a16:creationId xmlns:a16="http://schemas.microsoft.com/office/drawing/2014/main" id="{AB78B047-3364-8047-BF1D-8B7D45B88004}"/>
              </a:ext>
            </a:extLst>
          </p:cNvPr>
          <p:cNvSpPr txBox="1"/>
          <p:nvPr/>
        </p:nvSpPr>
        <p:spPr>
          <a:xfrm>
            <a:off x="16425075" y="12489989"/>
            <a:ext cx="6977695" cy="677108"/>
          </a:xfrm>
          <a:prstGeom prst="rect">
            <a:avLst/>
          </a:prstGeom>
        </p:spPr>
        <p:txBody>
          <a:bodyPr wrap="square" rtlCol="0">
            <a:spAutoFit/>
          </a:bodyPr>
          <a:lstStyle/>
          <a:p>
            <a:r>
              <a:rPr lang="en-US" sz="3800" dirty="0"/>
              <a:t>*C.R.S. § 22. 22-30.5-107</a:t>
            </a:r>
          </a:p>
        </p:txBody>
      </p:sp>
      <p:pic>
        <p:nvPicPr>
          <p:cNvPr id="5" name="Picture 4" descr="Timeline of the application process with an 18-month waiver.">
            <a:extLst>
              <a:ext uri="{FF2B5EF4-FFF2-40B4-BE49-F238E27FC236}">
                <a16:creationId xmlns:a16="http://schemas.microsoft.com/office/drawing/2014/main" id="{E488FD2A-D0F5-9741-B039-51BF96E46AC6}"/>
              </a:ext>
            </a:extLst>
          </p:cNvPr>
          <p:cNvPicPr>
            <a:picLocks noChangeAspect="1"/>
          </p:cNvPicPr>
          <p:nvPr/>
        </p:nvPicPr>
        <p:blipFill rotWithShape="1">
          <a:blip r:embed="rId3"/>
          <a:srcRect t="41705" b="42127"/>
          <a:stretch/>
        </p:blipFill>
        <p:spPr>
          <a:xfrm>
            <a:off x="509270" y="4221519"/>
            <a:ext cx="22961600" cy="1858282"/>
          </a:xfrm>
          <a:prstGeom prst="rect">
            <a:avLst/>
          </a:prstGeom>
        </p:spPr>
      </p:pic>
      <p:sp>
        <p:nvSpPr>
          <p:cNvPr id="4" name="Frame 3" descr="The applications are due between August 1st and October 1st.">
            <a:extLst>
              <a:ext uri="{FF2B5EF4-FFF2-40B4-BE49-F238E27FC236}">
                <a16:creationId xmlns:a16="http://schemas.microsoft.com/office/drawing/2014/main" id="{871312A7-4B33-254D-B050-86F9212580BF}"/>
              </a:ext>
            </a:extLst>
          </p:cNvPr>
          <p:cNvSpPr/>
          <p:nvPr/>
        </p:nvSpPr>
        <p:spPr>
          <a:xfrm>
            <a:off x="3132833" y="2207172"/>
            <a:ext cx="3918858" cy="4462392"/>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87482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8BB6C5-6230-AA44-AD8A-00DDAD0656E5}"/>
              </a:ext>
            </a:extLst>
          </p:cNvPr>
          <p:cNvSpPr>
            <a:spLocks noGrp="1"/>
          </p:cNvSpPr>
          <p:nvPr>
            <p:ph type="title"/>
          </p:nvPr>
        </p:nvSpPr>
        <p:spPr/>
        <p:txBody>
          <a:bodyPr/>
          <a:lstStyle/>
          <a:p>
            <a:r>
              <a:rPr lang="en-US" dirty="0"/>
              <a:t>Application Process Examples</a:t>
            </a:r>
          </a:p>
        </p:txBody>
      </p:sp>
      <p:sp>
        <p:nvSpPr>
          <p:cNvPr id="10" name="TextBox 9">
            <a:extLst>
              <a:ext uri="{FF2B5EF4-FFF2-40B4-BE49-F238E27FC236}">
                <a16:creationId xmlns:a16="http://schemas.microsoft.com/office/drawing/2014/main" id="{0EB197FD-83F0-A24D-B1E2-9D6257B675E1}"/>
              </a:ext>
            </a:extLst>
          </p:cNvPr>
          <p:cNvSpPr txBox="1"/>
          <p:nvPr/>
        </p:nvSpPr>
        <p:spPr>
          <a:xfrm>
            <a:off x="371802" y="2566144"/>
            <a:ext cx="7737891" cy="784830"/>
          </a:xfrm>
          <a:prstGeom prst="rect">
            <a:avLst/>
          </a:prstGeom>
        </p:spPr>
        <p:txBody>
          <a:bodyPr wrap="square" rtlCol="0">
            <a:spAutoFit/>
          </a:bodyPr>
          <a:lstStyle/>
          <a:p>
            <a:pPr algn="l"/>
            <a:r>
              <a:rPr lang="en-US" sz="4500" dirty="0"/>
              <a:t>Denver Public Schools: 2021</a:t>
            </a:r>
          </a:p>
        </p:txBody>
      </p:sp>
      <p:pic>
        <p:nvPicPr>
          <p:cNvPr id="9" name="Content Placeholder 8" descr="Timeline of the Denver Public Schools Application Process">
            <a:extLst>
              <a:ext uri="{FF2B5EF4-FFF2-40B4-BE49-F238E27FC236}">
                <a16:creationId xmlns:a16="http://schemas.microsoft.com/office/drawing/2014/main" id="{68AE5FDE-A15B-8545-B40A-1A3BA52059B0}"/>
              </a:ext>
            </a:extLst>
          </p:cNvPr>
          <p:cNvPicPr>
            <a:picLocks noGrp="1" noChangeAspect="1"/>
          </p:cNvPicPr>
          <p:nvPr>
            <p:ph sz="quarter" idx="13"/>
          </p:nvPr>
        </p:nvPicPr>
        <p:blipFill rotWithShape="1">
          <a:blip r:embed="rId3"/>
          <a:srcRect t="27526" b="28996"/>
          <a:stretch/>
        </p:blipFill>
        <p:spPr>
          <a:xfrm>
            <a:off x="393130" y="3888053"/>
            <a:ext cx="22786043" cy="2039508"/>
          </a:xfrm>
        </p:spPr>
      </p:pic>
      <p:sp>
        <p:nvSpPr>
          <p:cNvPr id="6" name="TextBox 5">
            <a:extLst>
              <a:ext uri="{FF2B5EF4-FFF2-40B4-BE49-F238E27FC236}">
                <a16:creationId xmlns:a16="http://schemas.microsoft.com/office/drawing/2014/main" id="{FF0A9688-5983-C24D-BD2B-61CEE1FF8DC2}"/>
              </a:ext>
            </a:extLst>
          </p:cNvPr>
          <p:cNvSpPr txBox="1"/>
          <p:nvPr/>
        </p:nvSpPr>
        <p:spPr>
          <a:xfrm>
            <a:off x="393130" y="3462596"/>
            <a:ext cx="2369241" cy="553998"/>
          </a:xfrm>
          <a:prstGeom prst="rect">
            <a:avLst/>
          </a:prstGeom>
        </p:spPr>
        <p:txBody>
          <a:bodyPr wrap="square" rtlCol="0">
            <a:spAutoFit/>
          </a:bodyPr>
          <a:lstStyle/>
          <a:p>
            <a:pPr algn="l"/>
            <a:r>
              <a:rPr lang="en-US" sz="3000" dirty="0"/>
              <a:t>February 26</a:t>
            </a:r>
          </a:p>
        </p:txBody>
      </p:sp>
      <p:sp>
        <p:nvSpPr>
          <p:cNvPr id="7" name="TextBox 6">
            <a:extLst>
              <a:ext uri="{FF2B5EF4-FFF2-40B4-BE49-F238E27FC236}">
                <a16:creationId xmlns:a16="http://schemas.microsoft.com/office/drawing/2014/main" id="{506EDF44-EACD-034D-80DC-9A49CE968382}"/>
              </a:ext>
            </a:extLst>
          </p:cNvPr>
          <p:cNvSpPr txBox="1"/>
          <p:nvPr/>
        </p:nvSpPr>
        <p:spPr>
          <a:xfrm>
            <a:off x="3753069" y="5785104"/>
            <a:ext cx="2369241" cy="553998"/>
          </a:xfrm>
          <a:prstGeom prst="rect">
            <a:avLst/>
          </a:prstGeom>
        </p:spPr>
        <p:txBody>
          <a:bodyPr wrap="square" rtlCol="0">
            <a:spAutoFit/>
          </a:bodyPr>
          <a:lstStyle/>
          <a:p>
            <a:pPr algn="l"/>
            <a:r>
              <a:rPr lang="en-US" sz="3000" dirty="0"/>
              <a:t>April 9</a:t>
            </a:r>
          </a:p>
        </p:txBody>
      </p:sp>
      <p:sp>
        <p:nvSpPr>
          <p:cNvPr id="11" name="TextBox 10">
            <a:extLst>
              <a:ext uri="{FF2B5EF4-FFF2-40B4-BE49-F238E27FC236}">
                <a16:creationId xmlns:a16="http://schemas.microsoft.com/office/drawing/2014/main" id="{B88FD2B6-48B8-4B4B-8B94-73C317EA37DA}"/>
              </a:ext>
            </a:extLst>
          </p:cNvPr>
          <p:cNvSpPr txBox="1"/>
          <p:nvPr/>
        </p:nvSpPr>
        <p:spPr>
          <a:xfrm>
            <a:off x="9334224" y="5797488"/>
            <a:ext cx="2369241" cy="553998"/>
          </a:xfrm>
          <a:prstGeom prst="rect">
            <a:avLst/>
          </a:prstGeom>
        </p:spPr>
        <p:txBody>
          <a:bodyPr wrap="square" rtlCol="0">
            <a:spAutoFit/>
          </a:bodyPr>
          <a:lstStyle/>
          <a:p>
            <a:pPr algn="l"/>
            <a:r>
              <a:rPr lang="en-US" sz="3000" dirty="0"/>
              <a:t>April 19-30</a:t>
            </a:r>
          </a:p>
        </p:txBody>
      </p:sp>
      <p:sp>
        <p:nvSpPr>
          <p:cNvPr id="13" name="TextBox 12">
            <a:extLst>
              <a:ext uri="{FF2B5EF4-FFF2-40B4-BE49-F238E27FC236}">
                <a16:creationId xmlns:a16="http://schemas.microsoft.com/office/drawing/2014/main" id="{F301D10C-EE5D-A946-9C2F-1A5344A9C432}"/>
              </a:ext>
            </a:extLst>
          </p:cNvPr>
          <p:cNvSpPr txBox="1"/>
          <p:nvPr/>
        </p:nvSpPr>
        <p:spPr>
          <a:xfrm>
            <a:off x="11703465" y="3465576"/>
            <a:ext cx="2369241" cy="553998"/>
          </a:xfrm>
          <a:prstGeom prst="rect">
            <a:avLst/>
          </a:prstGeom>
        </p:spPr>
        <p:txBody>
          <a:bodyPr wrap="square" rtlCol="0">
            <a:spAutoFit/>
          </a:bodyPr>
          <a:lstStyle/>
          <a:p>
            <a:pPr algn="l"/>
            <a:r>
              <a:rPr lang="en-US" sz="3000" dirty="0"/>
              <a:t>May 3-7</a:t>
            </a:r>
          </a:p>
        </p:txBody>
      </p:sp>
      <p:sp>
        <p:nvSpPr>
          <p:cNvPr id="12" name="TextBox 11">
            <a:extLst>
              <a:ext uri="{FF2B5EF4-FFF2-40B4-BE49-F238E27FC236}">
                <a16:creationId xmlns:a16="http://schemas.microsoft.com/office/drawing/2014/main" id="{946825D5-B816-074B-9723-64D2D04D6BB7}"/>
              </a:ext>
            </a:extLst>
          </p:cNvPr>
          <p:cNvSpPr txBox="1"/>
          <p:nvPr/>
        </p:nvSpPr>
        <p:spPr>
          <a:xfrm>
            <a:off x="15084732" y="5797488"/>
            <a:ext cx="1772010" cy="553998"/>
          </a:xfrm>
          <a:prstGeom prst="rect">
            <a:avLst/>
          </a:prstGeom>
        </p:spPr>
        <p:txBody>
          <a:bodyPr wrap="square" rtlCol="0">
            <a:spAutoFit/>
          </a:bodyPr>
          <a:lstStyle/>
          <a:p>
            <a:pPr algn="l"/>
            <a:r>
              <a:rPr lang="en-US" sz="3000" dirty="0"/>
              <a:t>June 7</a:t>
            </a:r>
          </a:p>
        </p:txBody>
      </p:sp>
      <p:sp>
        <p:nvSpPr>
          <p:cNvPr id="14" name="TextBox 13">
            <a:extLst>
              <a:ext uri="{FF2B5EF4-FFF2-40B4-BE49-F238E27FC236}">
                <a16:creationId xmlns:a16="http://schemas.microsoft.com/office/drawing/2014/main" id="{AE428442-D49A-C143-87C5-C25FA88EEE6F}"/>
              </a:ext>
            </a:extLst>
          </p:cNvPr>
          <p:cNvSpPr txBox="1"/>
          <p:nvPr/>
        </p:nvSpPr>
        <p:spPr>
          <a:xfrm>
            <a:off x="17555816" y="3465576"/>
            <a:ext cx="1772010" cy="553998"/>
          </a:xfrm>
          <a:prstGeom prst="rect">
            <a:avLst/>
          </a:prstGeom>
        </p:spPr>
        <p:txBody>
          <a:bodyPr wrap="square" rtlCol="0">
            <a:spAutoFit/>
          </a:bodyPr>
          <a:lstStyle/>
          <a:p>
            <a:pPr algn="l"/>
            <a:r>
              <a:rPr lang="en-US" sz="3000" dirty="0"/>
              <a:t>June 7</a:t>
            </a:r>
          </a:p>
        </p:txBody>
      </p:sp>
      <p:sp>
        <p:nvSpPr>
          <p:cNvPr id="15" name="TextBox 14">
            <a:extLst>
              <a:ext uri="{FF2B5EF4-FFF2-40B4-BE49-F238E27FC236}">
                <a16:creationId xmlns:a16="http://schemas.microsoft.com/office/drawing/2014/main" id="{58426F80-52FB-0D45-820D-6CFE8E5B8EAA}"/>
              </a:ext>
            </a:extLst>
          </p:cNvPr>
          <p:cNvSpPr txBox="1"/>
          <p:nvPr/>
        </p:nvSpPr>
        <p:spPr>
          <a:xfrm>
            <a:off x="20734092" y="5797488"/>
            <a:ext cx="1772010" cy="553998"/>
          </a:xfrm>
          <a:prstGeom prst="rect">
            <a:avLst/>
          </a:prstGeom>
        </p:spPr>
        <p:txBody>
          <a:bodyPr wrap="square" rtlCol="0">
            <a:spAutoFit/>
          </a:bodyPr>
          <a:lstStyle/>
          <a:p>
            <a:pPr algn="l"/>
            <a:r>
              <a:rPr lang="en-US" sz="3000" dirty="0"/>
              <a:t>June 10</a:t>
            </a:r>
          </a:p>
        </p:txBody>
      </p:sp>
      <p:sp>
        <p:nvSpPr>
          <p:cNvPr id="16" name="TextBox 15">
            <a:extLst>
              <a:ext uri="{FF2B5EF4-FFF2-40B4-BE49-F238E27FC236}">
                <a16:creationId xmlns:a16="http://schemas.microsoft.com/office/drawing/2014/main" id="{CF7CF75E-A653-5245-BADD-A81BCAAED749}"/>
              </a:ext>
            </a:extLst>
          </p:cNvPr>
          <p:cNvSpPr txBox="1"/>
          <p:nvPr/>
        </p:nvSpPr>
        <p:spPr>
          <a:xfrm>
            <a:off x="232694" y="7451832"/>
            <a:ext cx="7737891" cy="784830"/>
          </a:xfrm>
          <a:prstGeom prst="rect">
            <a:avLst/>
          </a:prstGeom>
        </p:spPr>
        <p:txBody>
          <a:bodyPr wrap="square" rtlCol="0">
            <a:spAutoFit/>
          </a:bodyPr>
          <a:lstStyle/>
          <a:p>
            <a:pPr algn="l"/>
            <a:r>
              <a:rPr lang="en-US" sz="4500" dirty="0"/>
              <a:t>Aurora Public Schools: 2021</a:t>
            </a:r>
          </a:p>
        </p:txBody>
      </p:sp>
      <p:pic>
        <p:nvPicPr>
          <p:cNvPr id="25" name="Picture 24" descr="Timeline of the Aurora Public Schools Application Process">
            <a:extLst>
              <a:ext uri="{FF2B5EF4-FFF2-40B4-BE49-F238E27FC236}">
                <a16:creationId xmlns:a16="http://schemas.microsoft.com/office/drawing/2014/main" id="{3B75E8C8-DD7D-D24F-8643-FF99DA976181}"/>
              </a:ext>
            </a:extLst>
          </p:cNvPr>
          <p:cNvPicPr>
            <a:picLocks noChangeAspect="1"/>
          </p:cNvPicPr>
          <p:nvPr/>
        </p:nvPicPr>
        <p:blipFill rotWithShape="1">
          <a:blip r:embed="rId4"/>
          <a:srcRect t="27551" b="26569"/>
          <a:stretch/>
        </p:blipFill>
        <p:spPr>
          <a:xfrm>
            <a:off x="393130" y="9349392"/>
            <a:ext cx="22961600" cy="2167535"/>
          </a:xfrm>
          <a:prstGeom prst="rect">
            <a:avLst/>
          </a:prstGeom>
        </p:spPr>
      </p:pic>
      <p:sp>
        <p:nvSpPr>
          <p:cNvPr id="18" name="TextBox 17">
            <a:extLst>
              <a:ext uri="{FF2B5EF4-FFF2-40B4-BE49-F238E27FC236}">
                <a16:creationId xmlns:a16="http://schemas.microsoft.com/office/drawing/2014/main" id="{892F3EE2-88A6-614C-9DBD-C7EBA6459A3B}"/>
              </a:ext>
            </a:extLst>
          </p:cNvPr>
          <p:cNvSpPr txBox="1"/>
          <p:nvPr/>
        </p:nvSpPr>
        <p:spPr>
          <a:xfrm>
            <a:off x="393130" y="8736503"/>
            <a:ext cx="2369241" cy="553998"/>
          </a:xfrm>
          <a:prstGeom prst="rect">
            <a:avLst/>
          </a:prstGeom>
        </p:spPr>
        <p:txBody>
          <a:bodyPr wrap="square" rtlCol="0">
            <a:spAutoFit/>
          </a:bodyPr>
          <a:lstStyle/>
          <a:p>
            <a:pPr algn="l"/>
            <a:r>
              <a:rPr lang="en-US" sz="3000" dirty="0"/>
              <a:t>February 15</a:t>
            </a:r>
          </a:p>
        </p:txBody>
      </p:sp>
      <p:sp>
        <p:nvSpPr>
          <p:cNvPr id="19" name="TextBox 18">
            <a:extLst>
              <a:ext uri="{FF2B5EF4-FFF2-40B4-BE49-F238E27FC236}">
                <a16:creationId xmlns:a16="http://schemas.microsoft.com/office/drawing/2014/main" id="{5343761E-8A26-9147-957F-480C22DCDB58}"/>
              </a:ext>
            </a:extLst>
          </p:cNvPr>
          <p:cNvSpPr txBox="1"/>
          <p:nvPr/>
        </p:nvSpPr>
        <p:spPr>
          <a:xfrm>
            <a:off x="3716493" y="11430000"/>
            <a:ext cx="2369241" cy="553998"/>
          </a:xfrm>
          <a:prstGeom prst="rect">
            <a:avLst/>
          </a:prstGeom>
        </p:spPr>
        <p:txBody>
          <a:bodyPr wrap="square" rtlCol="0">
            <a:spAutoFit/>
          </a:bodyPr>
          <a:lstStyle/>
          <a:p>
            <a:pPr algn="l"/>
            <a:r>
              <a:rPr lang="en-US" sz="3000" dirty="0"/>
              <a:t>March 17</a:t>
            </a:r>
          </a:p>
        </p:txBody>
      </p:sp>
      <p:sp>
        <p:nvSpPr>
          <p:cNvPr id="23" name="TextBox 22">
            <a:extLst>
              <a:ext uri="{FF2B5EF4-FFF2-40B4-BE49-F238E27FC236}">
                <a16:creationId xmlns:a16="http://schemas.microsoft.com/office/drawing/2014/main" id="{4A4617DE-508B-9E49-9024-27A788FD5AE6}"/>
              </a:ext>
            </a:extLst>
          </p:cNvPr>
          <p:cNvSpPr txBox="1"/>
          <p:nvPr/>
        </p:nvSpPr>
        <p:spPr>
          <a:xfrm>
            <a:off x="7908769" y="8612020"/>
            <a:ext cx="2369241" cy="553998"/>
          </a:xfrm>
          <a:prstGeom prst="rect">
            <a:avLst/>
          </a:prstGeom>
        </p:spPr>
        <p:txBody>
          <a:bodyPr wrap="square" rtlCol="0">
            <a:spAutoFit/>
          </a:bodyPr>
          <a:lstStyle/>
          <a:p>
            <a:pPr algn="l"/>
            <a:r>
              <a:rPr lang="en-US" sz="3000" dirty="0"/>
              <a:t>April </a:t>
            </a:r>
          </a:p>
        </p:txBody>
      </p:sp>
      <p:sp>
        <p:nvSpPr>
          <p:cNvPr id="22" name="TextBox 21">
            <a:extLst>
              <a:ext uri="{FF2B5EF4-FFF2-40B4-BE49-F238E27FC236}">
                <a16:creationId xmlns:a16="http://schemas.microsoft.com/office/drawing/2014/main" id="{6F01478C-1B5E-5C4D-99C7-C8296D1A7ECA}"/>
              </a:ext>
            </a:extLst>
          </p:cNvPr>
          <p:cNvSpPr txBox="1"/>
          <p:nvPr/>
        </p:nvSpPr>
        <p:spPr>
          <a:xfrm>
            <a:off x="11077066" y="11430000"/>
            <a:ext cx="2369241" cy="553998"/>
          </a:xfrm>
          <a:prstGeom prst="rect">
            <a:avLst/>
          </a:prstGeom>
        </p:spPr>
        <p:txBody>
          <a:bodyPr wrap="square" rtlCol="0">
            <a:spAutoFit/>
          </a:bodyPr>
          <a:lstStyle/>
          <a:p>
            <a:pPr algn="l"/>
            <a:r>
              <a:rPr lang="en-US" sz="3000" dirty="0"/>
              <a:t>April </a:t>
            </a:r>
          </a:p>
        </p:txBody>
      </p:sp>
      <p:sp>
        <p:nvSpPr>
          <p:cNvPr id="24" name="TextBox 23">
            <a:extLst>
              <a:ext uri="{FF2B5EF4-FFF2-40B4-BE49-F238E27FC236}">
                <a16:creationId xmlns:a16="http://schemas.microsoft.com/office/drawing/2014/main" id="{628B7FB5-685E-C14A-AD05-789FF4AD0FB4}"/>
              </a:ext>
            </a:extLst>
          </p:cNvPr>
          <p:cNvSpPr txBox="1"/>
          <p:nvPr/>
        </p:nvSpPr>
        <p:spPr>
          <a:xfrm>
            <a:off x="14388485" y="8611185"/>
            <a:ext cx="2369241" cy="553998"/>
          </a:xfrm>
          <a:prstGeom prst="rect">
            <a:avLst/>
          </a:prstGeom>
        </p:spPr>
        <p:txBody>
          <a:bodyPr wrap="square" rtlCol="0">
            <a:spAutoFit/>
          </a:bodyPr>
          <a:lstStyle/>
          <a:p>
            <a:pPr algn="l"/>
            <a:r>
              <a:rPr lang="en-US" sz="3000" dirty="0"/>
              <a:t>April </a:t>
            </a:r>
          </a:p>
        </p:txBody>
      </p:sp>
      <p:sp>
        <p:nvSpPr>
          <p:cNvPr id="20" name="TextBox 19">
            <a:extLst>
              <a:ext uri="{FF2B5EF4-FFF2-40B4-BE49-F238E27FC236}">
                <a16:creationId xmlns:a16="http://schemas.microsoft.com/office/drawing/2014/main" id="{B6145DEB-D314-E847-8341-274D80764B1A}"/>
              </a:ext>
            </a:extLst>
          </p:cNvPr>
          <p:cNvSpPr txBox="1"/>
          <p:nvPr/>
        </p:nvSpPr>
        <p:spPr>
          <a:xfrm>
            <a:off x="17190628" y="11430000"/>
            <a:ext cx="2369241" cy="553998"/>
          </a:xfrm>
          <a:prstGeom prst="rect">
            <a:avLst/>
          </a:prstGeom>
        </p:spPr>
        <p:txBody>
          <a:bodyPr wrap="square" rtlCol="0">
            <a:spAutoFit/>
          </a:bodyPr>
          <a:lstStyle/>
          <a:p>
            <a:pPr algn="l"/>
            <a:r>
              <a:rPr lang="en-US" sz="3000" dirty="0"/>
              <a:t>May 18</a:t>
            </a:r>
          </a:p>
        </p:txBody>
      </p:sp>
      <p:sp>
        <p:nvSpPr>
          <p:cNvPr id="21" name="TextBox 20">
            <a:extLst>
              <a:ext uri="{FF2B5EF4-FFF2-40B4-BE49-F238E27FC236}">
                <a16:creationId xmlns:a16="http://schemas.microsoft.com/office/drawing/2014/main" id="{F1290663-84C4-AC4C-AE44-90E2BCE6FD28}"/>
              </a:ext>
            </a:extLst>
          </p:cNvPr>
          <p:cNvSpPr txBox="1"/>
          <p:nvPr/>
        </p:nvSpPr>
        <p:spPr>
          <a:xfrm>
            <a:off x="20435476" y="8736503"/>
            <a:ext cx="2369241" cy="553998"/>
          </a:xfrm>
          <a:prstGeom prst="rect">
            <a:avLst/>
          </a:prstGeom>
        </p:spPr>
        <p:txBody>
          <a:bodyPr wrap="square" rtlCol="0">
            <a:spAutoFit/>
          </a:bodyPr>
          <a:lstStyle/>
          <a:p>
            <a:pPr algn="l"/>
            <a:r>
              <a:rPr lang="en-US" sz="3000" dirty="0"/>
              <a:t>June 15</a:t>
            </a:r>
          </a:p>
        </p:txBody>
      </p:sp>
      <p:pic>
        <p:nvPicPr>
          <p:cNvPr id="3" name="Graphic 2" descr="An icon of a microphone indicating that an authorizer will share an example.">
            <a:extLst>
              <a:ext uri="{FF2B5EF4-FFF2-40B4-BE49-F238E27FC236}">
                <a16:creationId xmlns:a16="http://schemas.microsoft.com/office/drawing/2014/main" id="{255B607B-7912-7E42-BAC2-3AC209DC24ED}"/>
              </a:ext>
            </a:extLst>
          </p:cNvPr>
          <p:cNvPicPr>
            <a:picLocks noChangeAspect="1"/>
          </p:cNvPicPr>
          <p:nvPr/>
        </p:nvPicPr>
        <p:blipFill>
          <a:blip r:embed="rId5">
            <a:duotone>
              <a:schemeClr val="accent2">
                <a:shade val="45000"/>
                <a:satMod val="135000"/>
              </a:schemeClr>
              <a:prstClr val="white"/>
            </a:duotone>
            <a:extLst>
              <a:ext uri="{96DAC541-7B7A-43D3-8B79-37D633B846F1}">
                <asvg:svgBlip xmlns:asvg="http://schemas.microsoft.com/office/drawing/2016/SVG/main" r:embed="rId6"/>
              </a:ext>
            </a:extLst>
          </a:blip>
          <a:stretch>
            <a:fillRect/>
          </a:stretch>
        </p:blipFill>
        <p:spPr>
          <a:xfrm>
            <a:off x="21555189" y="12292410"/>
            <a:ext cx="914400" cy="914400"/>
          </a:xfrm>
          <a:prstGeom prst="rect">
            <a:avLst/>
          </a:prstGeom>
        </p:spPr>
      </p:pic>
    </p:spTree>
    <p:extLst>
      <p:ext uri="{BB962C8B-B14F-4D97-AF65-F5344CB8AC3E}">
        <p14:creationId xmlns:p14="http://schemas.microsoft.com/office/powerpoint/2010/main" val="923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035E1C-598E-A94C-8D56-A106E639632E}"/>
              </a:ext>
            </a:extLst>
          </p:cNvPr>
          <p:cNvSpPr>
            <a:spLocks noGrp="1"/>
          </p:cNvSpPr>
          <p:nvPr>
            <p:ph type="title"/>
          </p:nvPr>
        </p:nvSpPr>
        <p:spPr/>
        <p:txBody>
          <a:bodyPr vert="horz" lIns="91440" tIns="45720" rIns="91440" bIns="45720" rtlCol="0" anchor="ctr">
            <a:normAutofit/>
          </a:bodyPr>
          <a:lstStyle/>
          <a:p>
            <a:pPr algn="ctr" defTabSz="914400">
              <a:lnSpc>
                <a:spcPct val="90000"/>
              </a:lnSpc>
            </a:pPr>
            <a:r>
              <a:rPr lang="en-US" kern="1200" dirty="0">
                <a:solidFill>
                  <a:schemeClr val="bg1"/>
                </a:solidFill>
                <a:latin typeface="+mj-lt"/>
                <a:ea typeface="+mj-ea"/>
                <a:cs typeface="+mj-cs"/>
              </a:rPr>
              <a:t>Colorado Standard New Charter School Application</a:t>
            </a:r>
          </a:p>
        </p:txBody>
      </p:sp>
      <p:pic>
        <p:nvPicPr>
          <p:cNvPr id="8" name="Picture 7">
            <a:extLst>
              <a:ext uri="{FF2B5EF4-FFF2-40B4-BE49-F238E27FC236}">
                <a16:creationId xmlns:a16="http://schemas.microsoft.com/office/drawing/2014/main" id="{50E5156C-8559-DF4B-844C-74998D93F3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3216578"/>
            <a:ext cx="8886513" cy="2107373"/>
          </a:xfrm>
          <a:prstGeom prst="rect">
            <a:avLst/>
          </a:prstGeom>
        </p:spPr>
      </p:pic>
      <p:sp>
        <p:nvSpPr>
          <p:cNvPr id="6" name="TextBox 5">
            <a:extLst>
              <a:ext uri="{FF2B5EF4-FFF2-40B4-BE49-F238E27FC236}">
                <a16:creationId xmlns:a16="http://schemas.microsoft.com/office/drawing/2014/main" id="{24D12E23-ADDF-4E45-BE29-CD348E2E9E6D}"/>
              </a:ext>
            </a:extLst>
          </p:cNvPr>
          <p:cNvSpPr txBox="1"/>
          <p:nvPr/>
        </p:nvSpPr>
        <p:spPr>
          <a:xfrm>
            <a:off x="1012969" y="5323951"/>
            <a:ext cx="22361236" cy="4370427"/>
          </a:xfrm>
          <a:prstGeom prst="rect">
            <a:avLst/>
          </a:prstGeom>
        </p:spPr>
        <p:txBody>
          <a:bodyPr wrap="square" lIns="91440" tIns="45720" rIns="91440" bIns="45720" rtlCol="0" anchor="t">
            <a:spAutoFit/>
          </a:bodyPr>
          <a:lstStyle/>
          <a:p>
            <a:pPr marL="685800" indent="-685800">
              <a:spcBef>
                <a:spcPts val="2400"/>
              </a:spcBef>
              <a:spcAft>
                <a:spcPts val="600"/>
              </a:spcAft>
              <a:buFont typeface="Arial" panose="020B0604020202020204" pitchFamily="34" charset="0"/>
              <a:buChar char="•"/>
            </a:pPr>
            <a:r>
              <a:rPr lang="en-US" sz="3800" dirty="0"/>
              <a:t>The 2020 version of the Charter School Application and Evaluation Standards was developed by CACSA and is a revised version of the original 2018 version developed by CDE, CACSA, CSI, and the Colorado League of Charter Schools. </a:t>
            </a:r>
          </a:p>
          <a:p>
            <a:pPr marL="685800" indent="-685800" algn="l">
              <a:spcBef>
                <a:spcPts val="2400"/>
              </a:spcBef>
              <a:spcAft>
                <a:spcPts val="600"/>
              </a:spcAft>
              <a:buFont typeface="Arial" panose="020B0604020202020204" pitchFamily="34" charset="0"/>
              <a:buChar char="•"/>
            </a:pPr>
            <a:r>
              <a:rPr lang="en-US" sz="3800" dirty="0"/>
              <a:t>It is intended to be a resource that is aligned to statute and reflects best practices.  </a:t>
            </a:r>
          </a:p>
          <a:p>
            <a:pPr marL="685800" indent="-685800" algn="l">
              <a:spcBef>
                <a:spcPts val="2400"/>
              </a:spcBef>
              <a:spcAft>
                <a:spcPts val="600"/>
              </a:spcAft>
              <a:buFont typeface="Arial" panose="020B0604020202020204" pitchFamily="34" charset="0"/>
              <a:buChar char="•"/>
            </a:pPr>
            <a:r>
              <a:rPr lang="en-US" sz="3800" dirty="0"/>
              <a:t>The template is intended to be modified by individual authorizers to reflect local requirements, noted in </a:t>
            </a:r>
            <a:r>
              <a:rPr lang="en-US" sz="3800" i="1" dirty="0">
                <a:solidFill>
                  <a:srgbClr val="C00000"/>
                </a:solidFill>
              </a:rPr>
              <a:t>red italic font</a:t>
            </a:r>
            <a:r>
              <a:rPr lang="en-US" sz="3800" i="1" dirty="0"/>
              <a:t>.</a:t>
            </a:r>
            <a:endParaRPr lang="en-US" sz="3800" i="1" dirty="0">
              <a:solidFill>
                <a:srgbClr val="C00000"/>
              </a:solidFill>
            </a:endParaRPr>
          </a:p>
        </p:txBody>
      </p:sp>
    </p:spTree>
    <p:extLst>
      <p:ext uri="{BB962C8B-B14F-4D97-AF65-F5344CB8AC3E}">
        <p14:creationId xmlns:p14="http://schemas.microsoft.com/office/powerpoint/2010/main" val="861908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94D035-B6E6-094F-9DDB-EBE01A3ECEEC}"/>
              </a:ext>
              <a:ext uri="{C183D7F6-B498-43B3-948B-1728B52AA6E4}">
                <adec:decorative xmlns:adec="http://schemas.microsoft.com/office/drawing/2017/decorative" val="1"/>
              </a:ext>
            </a:extLst>
          </p:cNvPr>
          <p:cNvPicPr>
            <a:picLocks noChangeAspect="1"/>
          </p:cNvPicPr>
          <p:nvPr/>
        </p:nvPicPr>
        <p:blipFill rotWithShape="1">
          <a:blip r:embed="rId3">
            <a:alphaModFix/>
          </a:blip>
          <a:srcRect b="9008"/>
          <a:stretch/>
        </p:blipFill>
        <p:spPr>
          <a:xfrm>
            <a:off x="15240000" y="2130088"/>
            <a:ext cx="7774964" cy="8337888"/>
          </a:xfrm>
          <a:prstGeom prst="rect">
            <a:avLst/>
          </a:prstGeom>
          <a:effectLst>
            <a:glow>
              <a:schemeClr val="accent1">
                <a:alpha val="40000"/>
              </a:schemeClr>
            </a:glow>
            <a:reflection endPos="0" dir="5400000" sy="-100000" algn="bl" rotWithShape="0"/>
            <a:softEdge rad="0"/>
          </a:effectLst>
        </p:spPr>
      </p:pic>
      <p:sp>
        <p:nvSpPr>
          <p:cNvPr id="6" name="Content Placeholder 5">
            <a:extLst>
              <a:ext uri="{FF2B5EF4-FFF2-40B4-BE49-F238E27FC236}">
                <a16:creationId xmlns:a16="http://schemas.microsoft.com/office/drawing/2014/main" id="{954A104C-5D78-0149-8C21-A998DAC0DAB9}"/>
              </a:ext>
            </a:extLst>
          </p:cNvPr>
          <p:cNvSpPr>
            <a:spLocks noGrp="1"/>
          </p:cNvSpPr>
          <p:nvPr>
            <p:ph sz="quarter" idx="13"/>
          </p:nvPr>
        </p:nvSpPr>
        <p:spPr>
          <a:xfrm>
            <a:off x="1019195" y="2119494"/>
            <a:ext cx="13834480" cy="8562965"/>
          </a:xfrm>
        </p:spPr>
        <p:txBody>
          <a:bodyPr vert="horz" lIns="91440" tIns="45720" rIns="91440" bIns="45720" rtlCol="0" anchor="ctr">
            <a:normAutofit/>
          </a:bodyPr>
          <a:lstStyle/>
          <a:p>
            <a:pPr defTabSz="914400">
              <a:lnSpc>
                <a:spcPct val="90000"/>
              </a:lnSpc>
            </a:pPr>
            <a:r>
              <a:rPr lang="en-US" dirty="0">
                <a:latin typeface="+mn-lt"/>
              </a:rPr>
              <a:t>Although not required in statute, the model application recommends authorizers require a letter of intent to apply.</a:t>
            </a:r>
          </a:p>
          <a:p>
            <a:pPr defTabSz="914400">
              <a:lnSpc>
                <a:spcPct val="90000"/>
              </a:lnSpc>
            </a:pPr>
            <a:r>
              <a:rPr lang="en-US" dirty="0">
                <a:latin typeface="+mn-lt"/>
              </a:rPr>
              <a:t>Why?</a:t>
            </a:r>
          </a:p>
          <a:p>
            <a:pPr marL="1778000" lvl="1" indent="-520700" defTabSz="914400">
              <a:lnSpc>
                <a:spcPct val="90000"/>
              </a:lnSpc>
              <a:buFont typeface="Arial" panose="020B0604020202020204" pitchFamily="34" charset="0"/>
              <a:buChar char="•"/>
            </a:pPr>
            <a:r>
              <a:rPr lang="en-US" sz="3800" dirty="0">
                <a:solidFill>
                  <a:schemeClr val="accent3"/>
                </a:solidFill>
                <a:latin typeface="+mn-lt"/>
              </a:rPr>
              <a:t>Gives authorizer an idea of the number of applications they may receive</a:t>
            </a:r>
          </a:p>
          <a:p>
            <a:pPr marL="1778000" lvl="1" indent="-520700" defTabSz="914400">
              <a:lnSpc>
                <a:spcPct val="90000"/>
              </a:lnSpc>
              <a:buFont typeface="Arial" panose="020B0604020202020204" pitchFamily="34" charset="0"/>
              <a:buChar char="•"/>
            </a:pPr>
            <a:r>
              <a:rPr lang="en-US" sz="3800" dirty="0">
                <a:solidFill>
                  <a:schemeClr val="accent3"/>
                </a:solidFill>
                <a:latin typeface="+mn-lt"/>
              </a:rPr>
              <a:t>Helps gather initial information on the location and target population of the school </a:t>
            </a:r>
          </a:p>
        </p:txBody>
      </p:sp>
      <p:sp>
        <p:nvSpPr>
          <p:cNvPr id="5" name="Title 4">
            <a:extLst>
              <a:ext uri="{FF2B5EF4-FFF2-40B4-BE49-F238E27FC236}">
                <a16:creationId xmlns:a16="http://schemas.microsoft.com/office/drawing/2014/main" id="{F0FA28FE-8363-F940-9E70-D7AAF60FFD85}"/>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latin typeface="+mj-lt"/>
              </a:rPr>
              <a:t>Planning for Applications: Letter of Intent</a:t>
            </a:r>
          </a:p>
        </p:txBody>
      </p:sp>
      <p:pic>
        <p:nvPicPr>
          <p:cNvPr id="3" name="Graphic 2" descr="Bar chart indicating a poll question will be asked.">
            <a:extLst>
              <a:ext uri="{FF2B5EF4-FFF2-40B4-BE49-F238E27FC236}">
                <a16:creationId xmlns:a16="http://schemas.microsoft.com/office/drawing/2014/main" id="{15EC8AFA-59B0-604D-A796-F39C9DAF4B0B}"/>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662672" y="11735404"/>
            <a:ext cx="1718356" cy="1718356"/>
          </a:xfrm>
          <a:prstGeom prst="rect">
            <a:avLst/>
          </a:prstGeom>
        </p:spPr>
      </p:pic>
    </p:spTree>
    <p:extLst>
      <p:ext uri="{BB962C8B-B14F-4D97-AF65-F5344CB8AC3E}">
        <p14:creationId xmlns:p14="http://schemas.microsoft.com/office/powerpoint/2010/main" val="2529293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87373A-E00F-1542-8493-F055526E10C1}"/>
              </a:ext>
            </a:extLst>
          </p:cNvPr>
          <p:cNvSpPr>
            <a:spLocks noGrp="1"/>
          </p:cNvSpPr>
          <p:nvPr>
            <p:ph type="title"/>
          </p:nvPr>
        </p:nvSpPr>
        <p:spPr/>
        <p:txBody>
          <a:bodyPr anchor="b" anchorCtr="0"/>
          <a:lstStyle/>
          <a:p>
            <a:pPr algn="r"/>
            <a:r>
              <a:rPr lang="en-US" sz="7500" dirty="0">
                <a:solidFill>
                  <a:schemeClr val="bg1"/>
                </a:solidFill>
                <a:latin typeface="+mj-lt"/>
              </a:rPr>
              <a:t>Applicant Eligibility</a:t>
            </a:r>
          </a:p>
        </p:txBody>
      </p:sp>
      <p:sp>
        <p:nvSpPr>
          <p:cNvPr id="4" name="TextBox 3">
            <a:extLst>
              <a:ext uri="{FF2B5EF4-FFF2-40B4-BE49-F238E27FC236}">
                <a16:creationId xmlns:a16="http://schemas.microsoft.com/office/drawing/2014/main" id="{99661B68-AA65-7544-A918-1B314709B869}"/>
              </a:ext>
            </a:extLst>
          </p:cNvPr>
          <p:cNvSpPr txBox="1"/>
          <p:nvPr/>
        </p:nvSpPr>
        <p:spPr>
          <a:xfrm>
            <a:off x="933565" y="11549185"/>
            <a:ext cx="6687108" cy="707886"/>
          </a:xfrm>
          <a:prstGeom prst="rect">
            <a:avLst/>
          </a:prstGeom>
        </p:spPr>
        <p:txBody>
          <a:bodyPr wrap="square" rtlCol="0">
            <a:spAutoFit/>
          </a:bodyPr>
          <a:lstStyle/>
          <a:p>
            <a:pPr>
              <a:spcAft>
                <a:spcPts val="600"/>
              </a:spcAft>
            </a:pPr>
            <a:r>
              <a:rPr lang="en-US" sz="4000" dirty="0">
                <a:solidFill>
                  <a:schemeClr val="bg1"/>
                </a:solidFill>
              </a:rPr>
              <a:t>C.R.S.</a:t>
            </a:r>
            <a:r>
              <a:rPr lang="en-US" sz="4000" dirty="0"/>
              <a:t> </a:t>
            </a:r>
            <a:r>
              <a:rPr lang="en-US" sz="4000" dirty="0">
                <a:solidFill>
                  <a:schemeClr val="bg1"/>
                </a:solidFill>
              </a:rPr>
              <a:t>§</a:t>
            </a:r>
            <a:r>
              <a:rPr lang="en-US" sz="4000" dirty="0"/>
              <a:t> </a:t>
            </a:r>
            <a:r>
              <a:rPr lang="en-US" sz="4000" dirty="0">
                <a:solidFill>
                  <a:schemeClr val="bg1"/>
                </a:solidFill>
              </a:rPr>
              <a:t>22-30.5-104(1)</a:t>
            </a:r>
          </a:p>
        </p:txBody>
      </p:sp>
      <p:sp>
        <p:nvSpPr>
          <p:cNvPr id="2" name="Content Placeholder 1">
            <a:extLst>
              <a:ext uri="{FF2B5EF4-FFF2-40B4-BE49-F238E27FC236}">
                <a16:creationId xmlns:a16="http://schemas.microsoft.com/office/drawing/2014/main" id="{28A0EA73-710E-844A-A856-98928662C832}"/>
              </a:ext>
            </a:extLst>
          </p:cNvPr>
          <p:cNvSpPr>
            <a:spLocks noGrp="1"/>
          </p:cNvSpPr>
          <p:nvPr>
            <p:ph sz="quarter" idx="13"/>
          </p:nvPr>
        </p:nvSpPr>
        <p:spPr/>
        <p:txBody>
          <a:bodyPr vert="horz" lIns="91440" tIns="45720" rIns="91440" bIns="45720" rtlCol="0" anchor="ctr">
            <a:normAutofit/>
          </a:bodyPr>
          <a:lstStyle/>
          <a:p>
            <a:pPr defTabSz="914400">
              <a:lnSpc>
                <a:spcPct val="90000"/>
              </a:lnSpc>
              <a:spcBef>
                <a:spcPts val="3800"/>
              </a:spcBef>
              <a:spcAft>
                <a:spcPts val="1000"/>
              </a:spcAft>
            </a:pPr>
            <a:r>
              <a:rPr lang="en-US" dirty="0">
                <a:latin typeface="+mn-lt"/>
              </a:rPr>
              <a:t>Statute includes requirements that must be met to be defined as a charter school including: </a:t>
            </a:r>
          </a:p>
          <a:p>
            <a:pPr marL="1485900" lvl="1" indent="-571500" defTabSz="914400">
              <a:lnSpc>
                <a:spcPct val="90000"/>
              </a:lnSpc>
              <a:spcBef>
                <a:spcPts val="3800"/>
              </a:spcBef>
              <a:spcAft>
                <a:spcPts val="1000"/>
              </a:spcAft>
              <a:buFont typeface="Arial" panose="020B0604020202020204" pitchFamily="34" charset="0"/>
              <a:buChar char="•"/>
            </a:pPr>
            <a:r>
              <a:rPr lang="en-US" sz="3800" b="0" dirty="0">
                <a:solidFill>
                  <a:schemeClr val="accent3"/>
                </a:solidFill>
                <a:latin typeface="+mn-lt"/>
              </a:rPr>
              <a:t>A public, non-sectarian, non-religious, non-home-based school which operates in a public school district</a:t>
            </a:r>
          </a:p>
          <a:p>
            <a:pPr marL="1485900" lvl="1" indent="-571500" defTabSz="914400">
              <a:lnSpc>
                <a:spcPct val="90000"/>
              </a:lnSpc>
              <a:spcBef>
                <a:spcPts val="3800"/>
              </a:spcBef>
              <a:spcAft>
                <a:spcPts val="1000"/>
              </a:spcAft>
              <a:buFont typeface="Arial" panose="020B0604020202020204" pitchFamily="34" charset="0"/>
              <a:buChar char="•"/>
            </a:pPr>
            <a:r>
              <a:rPr lang="en-US" sz="3800" b="0" dirty="0">
                <a:solidFill>
                  <a:schemeClr val="accent3"/>
                </a:solidFill>
                <a:latin typeface="+mn-lt"/>
              </a:rPr>
              <a:t>An applicant cannot apply to a school district unless a majority of the pupils (other than online) reside in that district or a contiguous district</a:t>
            </a:r>
          </a:p>
          <a:p>
            <a:pPr marL="1485900" lvl="1" indent="-571500" defTabSz="914400">
              <a:lnSpc>
                <a:spcPct val="90000"/>
              </a:lnSpc>
              <a:spcBef>
                <a:spcPts val="3800"/>
              </a:spcBef>
              <a:spcAft>
                <a:spcPts val="1000"/>
              </a:spcAft>
              <a:buFont typeface="Arial" panose="020B0604020202020204" pitchFamily="34" charset="0"/>
              <a:buChar char="•"/>
            </a:pPr>
            <a:r>
              <a:rPr lang="en-US" sz="3800" b="0" dirty="0">
                <a:solidFill>
                  <a:schemeClr val="accent3"/>
                </a:solidFill>
                <a:latin typeface="+mn-lt"/>
              </a:rPr>
              <a:t>Applicants must also have a governing board in place or propose a governance structure </a:t>
            </a:r>
          </a:p>
          <a:p>
            <a:pPr marL="1485900" lvl="1" indent="-571500" defTabSz="914400">
              <a:lnSpc>
                <a:spcPct val="90000"/>
              </a:lnSpc>
              <a:spcBef>
                <a:spcPts val="3800"/>
              </a:spcBef>
              <a:spcAft>
                <a:spcPts val="1000"/>
              </a:spcAft>
              <a:buFont typeface="Arial" panose="020B0604020202020204" pitchFamily="34" charset="0"/>
              <a:buChar char="•"/>
            </a:pPr>
            <a:r>
              <a:rPr lang="en-US" sz="3800" b="0" dirty="0">
                <a:solidFill>
                  <a:schemeClr val="accent3"/>
                </a:solidFill>
                <a:latin typeface="+mn-lt"/>
              </a:rPr>
              <a:t>Applications may be submitted by one or more individuals, a nonprofit, governmental, or other entity or organization </a:t>
            </a:r>
          </a:p>
        </p:txBody>
      </p:sp>
    </p:spTree>
    <p:extLst>
      <p:ext uri="{BB962C8B-B14F-4D97-AF65-F5344CB8AC3E}">
        <p14:creationId xmlns:p14="http://schemas.microsoft.com/office/powerpoint/2010/main" val="2160416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1F8E8-2182-5B4E-B19A-127B06745FF5}"/>
              </a:ext>
            </a:extLst>
          </p:cNvPr>
          <p:cNvSpPr>
            <a:spLocks noGrp="1"/>
          </p:cNvSpPr>
          <p:nvPr>
            <p:ph type="title"/>
          </p:nvPr>
        </p:nvSpPr>
        <p:spPr/>
        <p:txBody>
          <a:bodyPr/>
          <a:lstStyle/>
          <a:p>
            <a:r>
              <a:rPr lang="en-US" dirty="0"/>
              <a:t>Application Requirements</a:t>
            </a:r>
          </a:p>
        </p:txBody>
      </p:sp>
      <p:sp>
        <p:nvSpPr>
          <p:cNvPr id="4" name="Content Placeholder 3">
            <a:extLst>
              <a:ext uri="{FF2B5EF4-FFF2-40B4-BE49-F238E27FC236}">
                <a16:creationId xmlns:a16="http://schemas.microsoft.com/office/drawing/2014/main" id="{D949926B-9A1C-044E-9866-102390B4B216}"/>
              </a:ext>
            </a:extLst>
          </p:cNvPr>
          <p:cNvSpPr>
            <a:spLocks noGrp="1"/>
          </p:cNvSpPr>
          <p:nvPr>
            <p:ph sz="quarter" idx="13"/>
          </p:nvPr>
        </p:nvSpPr>
        <p:spPr/>
        <p:txBody>
          <a:bodyPr lIns="91440" tIns="45720" rIns="91440" bIns="45720" anchor="t"/>
          <a:lstStyle/>
          <a:p>
            <a:pPr marL="571500" indent="-571500">
              <a:buFont typeface="Arial" panose="020B0604020202020204" pitchFamily="34" charset="0"/>
              <a:buChar char="•"/>
            </a:pPr>
            <a:r>
              <a:rPr lang="en-US" dirty="0"/>
              <a:t>Page Limits</a:t>
            </a:r>
          </a:p>
          <a:p>
            <a:pPr marL="1485900" lvl="1" indent="-571500">
              <a:buFont typeface="Arial" panose="020B0604020202020204" pitchFamily="34" charset="0"/>
              <a:buChar char="•"/>
            </a:pPr>
            <a:r>
              <a:rPr lang="en-US" sz="3800" dirty="0">
                <a:latin typeface="Helvetica"/>
                <a:cs typeface="Helvetica"/>
              </a:rPr>
              <a:t>CACSA recommends authorizers instruct applicants to limit their applications to 125 pages, not including addendums and attachments. </a:t>
            </a:r>
            <a:endParaRPr lang="en-US" sz="3800" dirty="0">
              <a:cs typeface="Helvetica"/>
            </a:endParaRPr>
          </a:p>
          <a:p>
            <a:pPr marL="571500" indent="-571500">
              <a:buFont typeface="Arial" panose="020B0604020202020204" pitchFamily="34" charset="0"/>
              <a:buChar char="•"/>
            </a:pPr>
            <a:r>
              <a:rPr lang="en-US" dirty="0"/>
              <a:t>Submission Format</a:t>
            </a:r>
          </a:p>
          <a:p>
            <a:pPr marL="1485900" lvl="1" indent="-571500">
              <a:buFont typeface="Arial" panose="020B0604020202020204" pitchFamily="34" charset="0"/>
              <a:buChar char="•"/>
            </a:pPr>
            <a:r>
              <a:rPr lang="en-US" sz="3800" dirty="0"/>
              <a:t>Authorizers should indicate if applications should be submitted in print, electronically, or both, as well as whether responses should be included directly in the application template or in a separate document. </a:t>
            </a:r>
          </a:p>
        </p:txBody>
      </p:sp>
    </p:spTree>
    <p:extLst>
      <p:ext uri="{BB962C8B-B14F-4D97-AF65-F5344CB8AC3E}">
        <p14:creationId xmlns:p14="http://schemas.microsoft.com/office/powerpoint/2010/main" val="4278326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49237-225E-9C4E-AC6C-856F163D1BC1}"/>
              </a:ext>
            </a:extLst>
          </p:cNvPr>
          <p:cNvSpPr>
            <a:spLocks noGrp="1"/>
          </p:cNvSpPr>
          <p:nvPr>
            <p:ph type="title"/>
          </p:nvPr>
        </p:nvSpPr>
        <p:spPr>
          <a:xfrm>
            <a:off x="2273153" y="45720"/>
            <a:ext cx="14950291"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Application Components </a:t>
            </a:r>
          </a:p>
        </p:txBody>
      </p:sp>
      <p:sp>
        <p:nvSpPr>
          <p:cNvPr id="2" name="Content Placeholder 1">
            <a:extLst>
              <a:ext uri="{FF2B5EF4-FFF2-40B4-BE49-F238E27FC236}">
                <a16:creationId xmlns:a16="http://schemas.microsoft.com/office/drawing/2014/main" id="{DE00F574-8927-1D49-BDA3-284D7E81F95E}"/>
              </a:ext>
            </a:extLst>
          </p:cNvPr>
          <p:cNvSpPr>
            <a:spLocks noGrp="1"/>
          </p:cNvSpPr>
          <p:nvPr>
            <p:ph sz="quarter" idx="13"/>
          </p:nvPr>
        </p:nvSpPr>
        <p:spPr>
          <a:xfrm>
            <a:off x="794682" y="2084832"/>
            <a:ext cx="15559968" cy="9737866"/>
          </a:xfrm>
        </p:spPr>
        <p:txBody>
          <a:bodyPr vert="horz" lIns="91440" tIns="45720" rIns="91440" bIns="45720" rtlCol="0" anchor="ctr">
            <a:noAutofit/>
          </a:bodyPr>
          <a:lstStyle/>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Executive Summary</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Vision and Mission Statements</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Goals, Objectives, and Pupil Performance Standards</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Evidence of Support</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Educational Program</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Plan for Evaluating Pupil Performance</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Budget and Finance</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Governance</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Employees</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Insurance Coverage</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Parent and Community Involvement</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Enrollment Policy</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Transportation and Food Service</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Facilities</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Waivers</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Student Discipline, Expulsion, and Suspension</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Serving Students with Special Needs</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Dispute Resolution Process</a:t>
            </a:r>
          </a:p>
          <a:p>
            <a:pPr marL="833438" indent="-490538" defTabSz="914400">
              <a:lnSpc>
                <a:spcPct val="90000"/>
              </a:lnSpc>
              <a:spcBef>
                <a:spcPts val="0"/>
              </a:spcBef>
              <a:spcAft>
                <a:spcPts val="0"/>
              </a:spcAft>
              <a:buFont typeface="Arial" panose="020B0604020202020204" pitchFamily="34" charset="0"/>
              <a:buChar char="•"/>
            </a:pPr>
            <a:r>
              <a:rPr lang="en-US" sz="3500" b="0" dirty="0">
                <a:solidFill>
                  <a:schemeClr val="tx1"/>
                </a:solidFill>
                <a:latin typeface="+mn-lt"/>
              </a:rPr>
              <a:t>School Management Contracts (if applicable)</a:t>
            </a:r>
          </a:p>
          <a:p>
            <a:pPr marL="571500" indent="-228600" defTabSz="914400">
              <a:lnSpc>
                <a:spcPct val="90000"/>
              </a:lnSpc>
              <a:spcBef>
                <a:spcPts val="0"/>
              </a:spcBef>
              <a:spcAft>
                <a:spcPts val="0"/>
              </a:spcAft>
              <a:buFont typeface="Arial" panose="020B0604020202020204" pitchFamily="34" charset="0"/>
              <a:buChar char="•"/>
            </a:pPr>
            <a:endParaRPr lang="en-US" sz="3500" b="0" dirty="0">
              <a:solidFill>
                <a:schemeClr val="tx1"/>
              </a:solidFill>
              <a:latin typeface="+mn-lt"/>
            </a:endParaRP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0387" y="0"/>
            <a:ext cx="420678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3121" y="4717826"/>
            <a:ext cx="4280902" cy="4280344"/>
          </a:xfrm>
          <a:prstGeom prst="ellipse">
            <a:avLst/>
          </a:prstGeom>
          <a:solidFill>
            <a:srgbClr val="FFFFFF"/>
          </a:solidFill>
          <a:ln w="22225">
            <a:solidFill>
              <a:srgbClr val="166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63F69F-F4DC-D744-AB45-4567A322C3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668829" y="5715002"/>
            <a:ext cx="2609485" cy="2285996"/>
          </a:xfrm>
          <a:prstGeom prst="rect">
            <a:avLst/>
          </a:prstGeom>
        </p:spPr>
      </p:pic>
      <p:sp>
        <p:nvSpPr>
          <p:cNvPr id="5" name="TextBox 4">
            <a:extLst>
              <a:ext uri="{FF2B5EF4-FFF2-40B4-BE49-F238E27FC236}">
                <a16:creationId xmlns:a16="http://schemas.microsoft.com/office/drawing/2014/main" id="{134DEE87-E191-694A-AAC0-BB1299FC6600}"/>
              </a:ext>
            </a:extLst>
          </p:cNvPr>
          <p:cNvSpPr txBox="1"/>
          <p:nvPr/>
        </p:nvSpPr>
        <p:spPr>
          <a:xfrm>
            <a:off x="15323338" y="498863"/>
            <a:ext cx="6048693" cy="677108"/>
          </a:xfrm>
          <a:prstGeom prst="rect">
            <a:avLst/>
          </a:prstGeom>
        </p:spPr>
        <p:txBody>
          <a:bodyPr wrap="square" rtlCol="0">
            <a:spAutoFit/>
          </a:bodyPr>
          <a:lstStyle/>
          <a:p>
            <a:r>
              <a:rPr lang="en-US" sz="3800" dirty="0"/>
              <a:t>CRS § 22-30.4-106</a:t>
            </a:r>
          </a:p>
        </p:txBody>
      </p:sp>
    </p:spTree>
    <p:extLst>
      <p:ext uri="{BB962C8B-B14F-4D97-AF65-F5344CB8AC3E}">
        <p14:creationId xmlns:p14="http://schemas.microsoft.com/office/powerpoint/2010/main" val="3205653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9D5CB-BE58-DC47-9701-D1C848E6AC9E}"/>
              </a:ext>
            </a:extLst>
          </p:cNvPr>
          <p:cNvSpPr>
            <a:spLocks noGrp="1"/>
          </p:cNvSpPr>
          <p:nvPr>
            <p:ph type="title"/>
          </p:nvPr>
        </p:nvSpPr>
        <p:spPr/>
        <p:txBody>
          <a:bodyPr/>
          <a:lstStyle/>
          <a:p>
            <a:r>
              <a:rPr lang="en-US" dirty="0"/>
              <a:t>Additional Application Questions</a:t>
            </a:r>
          </a:p>
        </p:txBody>
      </p:sp>
      <p:sp>
        <p:nvSpPr>
          <p:cNvPr id="2" name="Content Placeholder 1">
            <a:extLst>
              <a:ext uri="{FF2B5EF4-FFF2-40B4-BE49-F238E27FC236}">
                <a16:creationId xmlns:a16="http://schemas.microsoft.com/office/drawing/2014/main" id="{5DFB30B8-BD69-FF46-B843-ED0766992FB5}"/>
              </a:ext>
            </a:extLst>
          </p:cNvPr>
          <p:cNvSpPr>
            <a:spLocks noGrp="1"/>
          </p:cNvSpPr>
          <p:nvPr>
            <p:ph sz="quarter" idx="13"/>
          </p:nvPr>
        </p:nvSpPr>
        <p:spPr>
          <a:xfrm>
            <a:off x="1052504" y="3248024"/>
            <a:ext cx="10803165" cy="8562965"/>
          </a:xfrm>
        </p:spPr>
        <p:txBody>
          <a:bodyPr/>
          <a:lstStyle/>
          <a:p>
            <a:r>
              <a:rPr lang="en-US" dirty="0"/>
              <a:t>Let’s Discuss:</a:t>
            </a:r>
          </a:p>
          <a:p>
            <a:pPr marL="1485900" lvl="1" indent="-571500">
              <a:buFont typeface="Arial" panose="020B0604020202020204" pitchFamily="34" charset="0"/>
              <a:buChar char="•"/>
            </a:pPr>
            <a:r>
              <a:rPr lang="en-US" dirty="0"/>
              <a:t>COVID 19 Impact: What additional questions might you add to your application given the impact of the pandemic? </a:t>
            </a:r>
          </a:p>
          <a:p>
            <a:pPr marL="1485900" lvl="1" indent="-571500">
              <a:buFont typeface="Arial" panose="020B0604020202020204" pitchFamily="34" charset="0"/>
              <a:buChar char="•"/>
            </a:pPr>
            <a:r>
              <a:rPr lang="en-US" dirty="0"/>
              <a:t>AEC Applications: What has been your experience with applicants seeking to be open as an alternative education campus? </a:t>
            </a:r>
          </a:p>
          <a:p>
            <a:pPr marL="1485900" lvl="1" indent="-571500">
              <a:buFont typeface="Arial" panose="020B0604020202020204" pitchFamily="34" charset="0"/>
              <a:buChar char="•"/>
            </a:pPr>
            <a:r>
              <a:rPr lang="en-US" dirty="0"/>
              <a:t>Other topics?</a:t>
            </a:r>
          </a:p>
        </p:txBody>
      </p:sp>
      <p:pic>
        <p:nvPicPr>
          <p:cNvPr id="4" name="Picture 3">
            <a:extLst>
              <a:ext uri="{FF2B5EF4-FFF2-40B4-BE49-F238E27FC236}">
                <a16:creationId xmlns:a16="http://schemas.microsoft.com/office/drawing/2014/main" id="{85BBF4F1-143D-2043-8E96-3375754716A8}"/>
              </a:ext>
              <a:ext uri="{C183D7F6-B498-43B3-948B-1728B52AA6E4}">
                <adec:decorative xmlns:adec="http://schemas.microsoft.com/office/drawing/2017/decorative" val="1"/>
              </a:ext>
            </a:extLst>
          </p:cNvPr>
          <p:cNvPicPr>
            <a:picLocks noChangeAspect="1"/>
          </p:cNvPicPr>
          <p:nvPr/>
        </p:nvPicPr>
        <p:blipFill rotWithShape="1">
          <a:blip r:embed="rId3"/>
          <a:srcRect r="-1" b="800"/>
          <a:stretch/>
        </p:blipFill>
        <p:spPr>
          <a:xfrm>
            <a:off x="15605760" y="3120608"/>
            <a:ext cx="6936464" cy="6720893"/>
          </a:xfrm>
          <a:prstGeom prst="rect">
            <a:avLst/>
          </a:prstGeom>
        </p:spPr>
      </p:pic>
      <p:pic>
        <p:nvPicPr>
          <p:cNvPr id="5" name="Graphic 4" descr="A meeting icon indicating that there will be a group discussion of this slide.">
            <a:extLst>
              <a:ext uri="{FF2B5EF4-FFF2-40B4-BE49-F238E27FC236}">
                <a16:creationId xmlns:a16="http://schemas.microsoft.com/office/drawing/2014/main" id="{B89C45D2-654D-6D46-91C7-12E5E1F84D6B}"/>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226528" y="11942064"/>
            <a:ext cx="1828800" cy="1828800"/>
          </a:xfrm>
          <a:prstGeom prst="rect">
            <a:avLst/>
          </a:prstGeom>
        </p:spPr>
      </p:pic>
    </p:spTree>
    <p:extLst>
      <p:ext uri="{BB962C8B-B14F-4D97-AF65-F5344CB8AC3E}">
        <p14:creationId xmlns:p14="http://schemas.microsoft.com/office/powerpoint/2010/main" val="180724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63415-E4BB-2045-BD6A-B27FDD0032C5}"/>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solidFill>
                  <a:srgbClr val="FFFFFF"/>
                </a:solidFill>
                <a:latin typeface="+mj-lt"/>
                <a:ea typeface="+mj-ea"/>
                <a:cs typeface="+mj-cs"/>
              </a:rPr>
              <a:t>A Closer Look at the Application</a:t>
            </a:r>
          </a:p>
        </p:txBody>
      </p:sp>
      <p:pic>
        <p:nvPicPr>
          <p:cNvPr id="4" name="Graphic 3" descr="A meeting icon indicating that there will be a group discussion of this slide.">
            <a:extLst>
              <a:ext uri="{FF2B5EF4-FFF2-40B4-BE49-F238E27FC236}">
                <a16:creationId xmlns:a16="http://schemas.microsoft.com/office/drawing/2014/main" id="{AF6E77BD-FBA9-B141-B626-66F7522D4D43}"/>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497462" y="12070080"/>
            <a:ext cx="1645920" cy="1645920"/>
          </a:xfrm>
          <a:prstGeom prst="rect">
            <a:avLst/>
          </a:prstGeom>
        </p:spPr>
      </p:pic>
      <p:sp>
        <p:nvSpPr>
          <p:cNvPr id="6" name="Content Placeholder 5">
            <a:extLst>
              <a:ext uri="{FF2B5EF4-FFF2-40B4-BE49-F238E27FC236}">
                <a16:creationId xmlns:a16="http://schemas.microsoft.com/office/drawing/2014/main" id="{7456AA30-65EA-904B-94D1-C512F7B9E38A}"/>
              </a:ext>
            </a:extLst>
          </p:cNvPr>
          <p:cNvSpPr>
            <a:spLocks noGrp="1"/>
          </p:cNvSpPr>
          <p:nvPr>
            <p:ph sz="quarter" idx="13"/>
          </p:nvPr>
        </p:nvSpPr>
        <p:spPr>
          <a:xfrm>
            <a:off x="9666149" y="1231136"/>
            <a:ext cx="14374495" cy="11253728"/>
          </a:xfrm>
        </p:spPr>
        <p:txBody>
          <a:bodyPr/>
          <a:lstStyle/>
          <a:p>
            <a:r>
              <a:rPr lang="en-US" sz="3200" dirty="0"/>
              <a:t>F. Plan for Evaluating Pupil Performance (8-10 pages</a:t>
            </a:r>
            <a:r>
              <a:rPr lang="en-US" dirty="0"/>
              <a:t>)</a:t>
            </a:r>
          </a:p>
          <a:p>
            <a:pPr marL="742950" indent="-742950">
              <a:lnSpc>
                <a:spcPct val="100000"/>
              </a:lnSpc>
              <a:spcBef>
                <a:spcPts val="800"/>
              </a:spcBef>
              <a:spcAft>
                <a:spcPts val="0"/>
              </a:spcAft>
              <a:buFont typeface="+mj-lt"/>
              <a:buAutoNum type="arabicPeriod"/>
            </a:pPr>
            <a:r>
              <a:rPr lang="en-US" sz="2900" b="0" dirty="0"/>
              <a:t>Describe how the school will use assessment data (baseline, formative, summative, yearly and state and federally required testing) to monitor the progress of all students. Describe how various forms of data will be managed and the systems that will be used. Describe how student progress will be shared with the school community. </a:t>
            </a:r>
          </a:p>
          <a:p>
            <a:pPr marL="742950" indent="-742950">
              <a:lnSpc>
                <a:spcPct val="100000"/>
              </a:lnSpc>
              <a:spcBef>
                <a:spcPts val="800"/>
              </a:spcBef>
              <a:spcAft>
                <a:spcPts val="0"/>
              </a:spcAft>
              <a:buFont typeface="+mj-lt"/>
              <a:buAutoNum type="arabicPeriod"/>
            </a:pPr>
            <a:r>
              <a:rPr lang="en-US" sz="2900" b="0" dirty="0"/>
              <a:t>Describe the corrective actions the school will take if it falls short of student academic achievement or growth goals. </a:t>
            </a:r>
          </a:p>
          <a:p>
            <a:pPr marL="742950" indent="-742950">
              <a:lnSpc>
                <a:spcPct val="100000"/>
              </a:lnSpc>
              <a:spcBef>
                <a:spcPts val="800"/>
              </a:spcBef>
              <a:spcAft>
                <a:spcPts val="0"/>
              </a:spcAft>
              <a:buFont typeface="+mj-lt"/>
              <a:buAutoNum type="arabicPeriod"/>
            </a:pPr>
            <a:r>
              <a:rPr lang="en-US" sz="2900" b="0" dirty="0"/>
              <a:t>Provide the school’s proposed Assessment Plan. Be sure to address the following:</a:t>
            </a:r>
            <a:r>
              <a:rPr lang="en-US" sz="2800" b="0" dirty="0"/>
              <a:t> </a:t>
            </a:r>
          </a:p>
          <a:p>
            <a:pPr marL="1314450" indent="-342900">
              <a:spcBef>
                <a:spcPts val="800"/>
              </a:spcBef>
              <a:spcAft>
                <a:spcPts val="0"/>
              </a:spcAft>
              <a:buClr>
                <a:schemeClr val="accent2"/>
              </a:buClr>
              <a:buFont typeface="Arial" panose="020B0604020202020204" pitchFamily="34" charset="0"/>
              <a:buChar char="•"/>
            </a:pPr>
            <a:r>
              <a:rPr lang="en-US" sz="2700" b="0" dirty="0">
                <a:solidFill>
                  <a:schemeClr val="bg2">
                    <a:lumMod val="50000"/>
                  </a:schemeClr>
                </a:solidFill>
              </a:rPr>
              <a:t>Describe the types of assessments that will be given and their frequency. Describe how assessments will measure what the students are intended to learn. </a:t>
            </a:r>
          </a:p>
          <a:p>
            <a:pPr marL="1314450" indent="-342900">
              <a:spcBef>
                <a:spcPts val="800"/>
              </a:spcBef>
              <a:spcAft>
                <a:spcPts val="0"/>
              </a:spcAft>
              <a:buClr>
                <a:schemeClr val="accent2"/>
              </a:buClr>
              <a:buFont typeface="Arial" panose="020B0604020202020204" pitchFamily="34" charset="0"/>
              <a:buChar char="•"/>
            </a:pPr>
            <a:r>
              <a:rPr lang="en-US" sz="2700" b="0" dirty="0">
                <a:solidFill>
                  <a:schemeClr val="bg2">
                    <a:lumMod val="50000"/>
                  </a:schemeClr>
                </a:solidFill>
              </a:rPr>
              <a:t>Describe how the school will assure that the assessment measures are relevant, reliable and valid. </a:t>
            </a:r>
          </a:p>
          <a:p>
            <a:pPr marL="1314450" indent="-342900">
              <a:spcBef>
                <a:spcPts val="800"/>
              </a:spcBef>
              <a:spcAft>
                <a:spcPts val="0"/>
              </a:spcAft>
              <a:buClr>
                <a:schemeClr val="accent2"/>
              </a:buClr>
              <a:buFont typeface="Arial" panose="020B0604020202020204" pitchFamily="34" charset="0"/>
              <a:buChar char="•"/>
            </a:pPr>
            <a:r>
              <a:rPr lang="en-US" sz="2700" b="0" dirty="0">
                <a:solidFill>
                  <a:schemeClr val="bg2">
                    <a:lumMod val="50000"/>
                  </a:schemeClr>
                </a:solidFill>
              </a:rPr>
              <a:t>Describe the plan to identify people with assessment expertise who are involved in the school’s assessment planning and development. </a:t>
            </a:r>
          </a:p>
          <a:p>
            <a:pPr marL="1314450" indent="-342900">
              <a:spcBef>
                <a:spcPts val="800"/>
              </a:spcBef>
              <a:spcAft>
                <a:spcPts val="0"/>
              </a:spcAft>
              <a:buClr>
                <a:schemeClr val="accent2"/>
              </a:buClr>
              <a:buFont typeface="Arial" panose="020B0604020202020204" pitchFamily="34" charset="0"/>
              <a:buChar char="•"/>
            </a:pPr>
            <a:r>
              <a:rPr lang="en-US" sz="2700" b="0" dirty="0">
                <a:solidFill>
                  <a:schemeClr val="bg2">
                    <a:lumMod val="50000"/>
                  </a:schemeClr>
                </a:solidFill>
              </a:rPr>
              <a:t>Describe the professional development that will be provided to faculty to implement the assessment plan and identify alternative assessments. </a:t>
            </a:r>
          </a:p>
          <a:p>
            <a:pPr marL="1314450" indent="-342900">
              <a:spcBef>
                <a:spcPts val="800"/>
              </a:spcBef>
              <a:spcAft>
                <a:spcPts val="0"/>
              </a:spcAft>
              <a:buClr>
                <a:schemeClr val="accent2"/>
              </a:buClr>
              <a:buFont typeface="Arial" panose="020B0604020202020204" pitchFamily="34" charset="0"/>
              <a:buChar char="•"/>
            </a:pPr>
            <a:r>
              <a:rPr lang="en-US" sz="2700" b="0" dirty="0">
                <a:solidFill>
                  <a:schemeClr val="bg2">
                    <a:lumMod val="50000"/>
                  </a:schemeClr>
                </a:solidFill>
              </a:rPr>
              <a:t>Describe how the assessment plan will inform and guide professional development. </a:t>
            </a:r>
          </a:p>
          <a:p>
            <a:pPr marL="1314450" indent="-342900">
              <a:spcBef>
                <a:spcPts val="800"/>
              </a:spcBef>
              <a:spcAft>
                <a:spcPts val="0"/>
              </a:spcAft>
              <a:buClr>
                <a:schemeClr val="accent2"/>
              </a:buClr>
              <a:buFont typeface="Arial" panose="020B0604020202020204" pitchFamily="34" charset="0"/>
              <a:buChar char="•"/>
            </a:pPr>
            <a:r>
              <a:rPr lang="en-US" sz="2700" b="0" dirty="0">
                <a:solidFill>
                  <a:schemeClr val="bg2">
                    <a:lumMod val="50000"/>
                  </a:schemeClr>
                </a:solidFill>
              </a:rPr>
              <a:t>Describe how the assessment results will inform and foster refinement of curriculum and instruction. Identify how assessments will be used to allow early detection of students who are struggling. </a:t>
            </a:r>
          </a:p>
          <a:p>
            <a:pPr marL="1314450" indent="-342900">
              <a:spcBef>
                <a:spcPts val="800"/>
              </a:spcBef>
              <a:spcAft>
                <a:spcPts val="0"/>
              </a:spcAft>
              <a:buClr>
                <a:schemeClr val="accent2"/>
              </a:buClr>
              <a:buFont typeface="Arial" panose="020B0604020202020204" pitchFamily="34" charset="0"/>
              <a:buChar char="•"/>
            </a:pPr>
            <a:r>
              <a:rPr lang="en-US" sz="2700" b="0" dirty="0">
                <a:solidFill>
                  <a:schemeClr val="bg2">
                    <a:lumMod val="50000"/>
                  </a:schemeClr>
                </a:solidFill>
              </a:rPr>
              <a:t>Describe how assessments will inform daily instructional practice.</a:t>
            </a:r>
          </a:p>
          <a:p>
            <a:endParaRPr lang="en-US" dirty="0"/>
          </a:p>
        </p:txBody>
      </p:sp>
    </p:spTree>
    <p:extLst>
      <p:ext uri="{BB962C8B-B14F-4D97-AF65-F5344CB8AC3E}">
        <p14:creationId xmlns:p14="http://schemas.microsoft.com/office/powerpoint/2010/main" val="1955947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0187744"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4686441-708D-3341-890C-54DC58AD29CC}"/>
              </a:ext>
            </a:extLst>
          </p:cNvPr>
          <p:cNvSpPr>
            <a:spLocks noGrp="1"/>
          </p:cNvSpPr>
          <p:nvPr>
            <p:ph type="title"/>
          </p:nvPr>
        </p:nvSpPr>
        <p:spPr>
          <a:xfrm>
            <a:off x="1049618" y="1240784"/>
            <a:ext cx="7617528" cy="11009376"/>
          </a:xfrm>
        </p:spPr>
        <p:txBody>
          <a:bodyPr vert="horz" lIns="91440" tIns="45720" rIns="91440" bIns="45720" rtlCol="0" anchor="ctr">
            <a:normAutofit/>
          </a:bodyPr>
          <a:lstStyle/>
          <a:p>
            <a:pPr defTabSz="914400">
              <a:lnSpc>
                <a:spcPct val="90000"/>
              </a:lnSpc>
            </a:pPr>
            <a:r>
              <a:rPr lang="en-US" sz="7500" kern="1200" dirty="0">
                <a:solidFill>
                  <a:schemeClr val="bg1"/>
                </a:solidFill>
                <a:latin typeface="+mj-lt"/>
                <a:ea typeface="+mj-ea"/>
                <a:cs typeface="+mj-cs"/>
              </a:rPr>
              <a:t>Application 15-Day Completeness Check</a:t>
            </a:r>
          </a:p>
        </p:txBody>
      </p:sp>
      <p:sp>
        <p:nvSpPr>
          <p:cNvPr id="6" name="TextBox 5">
            <a:extLst>
              <a:ext uri="{FF2B5EF4-FFF2-40B4-BE49-F238E27FC236}">
                <a16:creationId xmlns:a16="http://schemas.microsoft.com/office/drawing/2014/main" id="{5765EC94-1EC1-A642-BB0F-1B15E8E89148}"/>
              </a:ext>
            </a:extLst>
          </p:cNvPr>
          <p:cNvSpPr txBox="1"/>
          <p:nvPr/>
        </p:nvSpPr>
        <p:spPr>
          <a:xfrm>
            <a:off x="933565" y="11549185"/>
            <a:ext cx="6687108" cy="707886"/>
          </a:xfrm>
          <a:prstGeom prst="rect">
            <a:avLst/>
          </a:prstGeom>
        </p:spPr>
        <p:txBody>
          <a:bodyPr wrap="square" rtlCol="0">
            <a:spAutoFit/>
          </a:bodyPr>
          <a:lstStyle/>
          <a:p>
            <a:pPr>
              <a:spcAft>
                <a:spcPts val="600"/>
              </a:spcAft>
            </a:pPr>
            <a:r>
              <a:rPr lang="en-US" sz="4000" dirty="0">
                <a:solidFill>
                  <a:schemeClr val="bg1"/>
                </a:solidFill>
              </a:rPr>
              <a:t>C.R.S.</a:t>
            </a:r>
            <a:r>
              <a:rPr lang="en-US" sz="4000" dirty="0"/>
              <a:t> </a:t>
            </a:r>
            <a:r>
              <a:rPr lang="en-US" sz="4000" dirty="0">
                <a:solidFill>
                  <a:schemeClr val="bg1"/>
                </a:solidFill>
              </a:rPr>
              <a:t>§</a:t>
            </a:r>
            <a:r>
              <a:rPr lang="en-US" sz="4000" dirty="0"/>
              <a:t> </a:t>
            </a:r>
            <a:r>
              <a:rPr lang="en-US" sz="4000" dirty="0">
                <a:solidFill>
                  <a:schemeClr val="bg1"/>
                </a:solidFill>
              </a:rPr>
              <a:t>22-30.5-104(1)(c)</a:t>
            </a:r>
          </a:p>
        </p:txBody>
      </p:sp>
      <p:pic>
        <p:nvPicPr>
          <p:cNvPr id="8" name="Content Placeholder 7" descr="Application 15-day completeness check is detailed. 1. Authorizers are required to conduct an initial review of applications for completeness when application is submitted. 2. This completeness check must be conducted within 15 days of receiving the application. 3. Districts should consult with their legal counsel when interpreting whether the 90 days to make a decision about an application begins after the 15-day completeness check.">
            <a:extLst>
              <a:ext uri="{FF2B5EF4-FFF2-40B4-BE49-F238E27FC236}">
                <a16:creationId xmlns:a16="http://schemas.microsoft.com/office/drawing/2014/main" id="{54C0A590-6626-C042-8274-C58C6D74F7E2}"/>
              </a:ext>
            </a:extLst>
          </p:cNvPr>
          <p:cNvPicPr>
            <a:picLocks noGrp="1" noChangeAspect="1"/>
          </p:cNvPicPr>
          <p:nvPr>
            <p:ph sz="quarter" idx="13"/>
          </p:nvPr>
        </p:nvPicPr>
        <p:blipFill>
          <a:blip r:embed="rId3"/>
          <a:stretch>
            <a:fillRect/>
          </a:stretch>
        </p:blipFill>
        <p:spPr>
          <a:xfrm>
            <a:off x="11121309" y="1240784"/>
            <a:ext cx="12582145" cy="11009376"/>
          </a:xfrm>
        </p:spPr>
      </p:pic>
    </p:spTree>
    <p:extLst>
      <p:ext uri="{BB962C8B-B14F-4D97-AF65-F5344CB8AC3E}">
        <p14:creationId xmlns:p14="http://schemas.microsoft.com/office/powerpoint/2010/main" val="932602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052504" y="1155285"/>
            <a:ext cx="22315476" cy="1577321"/>
          </a:xfrm>
        </p:spPr>
        <p:txBody>
          <a:bodyPr vert="horz" lIns="91440" tIns="45720" rIns="91440" bIns="45720" rtlCol="0" anchor="t">
            <a:normAutofit/>
          </a:bodyPr>
          <a:lstStyle/>
          <a:p>
            <a:pPr>
              <a:tabLst>
                <a:tab pos="7837488" algn="l"/>
              </a:tabLst>
            </a:pPr>
            <a:r>
              <a:rPr lang="en-US" dirty="0"/>
              <a:t>Today’s 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052504" y="2732606"/>
            <a:ext cx="10658850" cy="8651674"/>
          </a:xfrm>
        </p:spPr>
        <p:txBody>
          <a:bodyPr vert="horz" lIns="91440" tIns="45720" rIns="91440" bIns="45720" rtlCol="0">
            <a:normAutofit/>
          </a:bodyPr>
          <a:lstStyle/>
          <a:p>
            <a:r>
              <a:rPr lang="en-US" dirty="0"/>
              <a:t>Wednesday, November 10</a:t>
            </a:r>
            <a:r>
              <a:rPr lang="en-US" baseline="30000" dirty="0"/>
              <a:t>th</a:t>
            </a:r>
            <a:r>
              <a:rPr lang="en-US" dirty="0"/>
              <a:t> </a:t>
            </a:r>
          </a:p>
          <a:p>
            <a:pPr marL="571500" indent="-571500">
              <a:buFont typeface="Arial" panose="020B0604020202020204" pitchFamily="34" charset="0"/>
              <a:buChar char="•"/>
            </a:pPr>
            <a:r>
              <a:rPr lang="en-US" b="0" dirty="0"/>
              <a:t>12:00 – 12:38 p.m. – Application Process</a:t>
            </a:r>
          </a:p>
          <a:p>
            <a:pPr marL="571500" indent="-571500">
              <a:buFont typeface="Arial" panose="020B0604020202020204" pitchFamily="34" charset="0"/>
              <a:buChar char="•"/>
            </a:pPr>
            <a:r>
              <a:rPr lang="en-US" b="0" dirty="0"/>
              <a:t>12:38 – 12:45 p.m. –  Break </a:t>
            </a:r>
          </a:p>
          <a:p>
            <a:pPr marL="571500" indent="-571500">
              <a:buFont typeface="Arial" panose="020B0604020202020204" pitchFamily="34" charset="0"/>
              <a:buChar char="•"/>
            </a:pPr>
            <a:r>
              <a:rPr lang="en-US" b="0" dirty="0"/>
              <a:t>12:45 – 1:23 p.m. – Review Process</a:t>
            </a:r>
          </a:p>
          <a:p>
            <a:pPr marL="571500" indent="-571500">
              <a:buFont typeface="Arial" panose="020B0604020202020204" pitchFamily="34" charset="0"/>
              <a:buChar char="•"/>
            </a:pPr>
            <a:r>
              <a:rPr lang="en-US" b="0" dirty="0"/>
              <a:t>1:23 – 2:00 p.m. – Decision Making </a:t>
            </a:r>
          </a:p>
          <a:p>
            <a:pPr marL="457200" lvl="1" indent="0">
              <a:buNone/>
            </a:pPr>
            <a:endParaRPr lang="en-US" dirty="0"/>
          </a:p>
        </p:txBody>
      </p:sp>
      <p:pic>
        <p:nvPicPr>
          <p:cNvPr id="5" name="Picture 4">
            <a:extLst>
              <a:ext uri="{FF2B5EF4-FFF2-40B4-BE49-F238E27FC236}">
                <a16:creationId xmlns:a16="http://schemas.microsoft.com/office/drawing/2014/main" id="{406F4123-5309-6E45-916A-77EA549CB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780849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BF0CFF-59A0-9347-B742-81082A5BA22C}"/>
              </a:ext>
            </a:extLst>
          </p:cNvPr>
          <p:cNvSpPr>
            <a:spLocks noGrp="1"/>
          </p:cNvSpPr>
          <p:nvPr>
            <p:ph type="title"/>
          </p:nvPr>
        </p:nvSpPr>
        <p:spPr/>
        <p:txBody>
          <a:bodyPr vert="horz" lIns="91440" tIns="45720" rIns="91440" bIns="45720" rtlCol="0" anchor="ctr">
            <a:normAutofit/>
          </a:bodyPr>
          <a:lstStyle/>
          <a:p>
            <a:pPr algn="ctr" defTabSz="914400">
              <a:lnSpc>
                <a:spcPct val="90000"/>
              </a:lnSpc>
            </a:pPr>
            <a:r>
              <a:rPr lang="en-US" kern="1200" dirty="0">
                <a:solidFill>
                  <a:schemeClr val="bg1"/>
                </a:solidFill>
                <a:latin typeface="+mj-lt"/>
                <a:ea typeface="+mj-ea"/>
                <a:cs typeface="+mj-cs"/>
              </a:rPr>
              <a:t>Application Components Checklist</a:t>
            </a:r>
          </a:p>
        </p:txBody>
      </p:sp>
      <p:pic>
        <p:nvPicPr>
          <p:cNvPr id="7" name="Picture 6" descr="A table of the application componets checklist. A. Executive Summary. B. Vision and Mission Statements. C. Goals, Objectives, and Pupil Performance Standards. D. Evidence of Support. E Educational Program. F. Plan for Evaluating Pupil Performance. G. Budget and Finance. H. Governance. I. Employees. J. Insurance Coverage. K. Parent and Community Involvement. ">
            <a:extLst>
              <a:ext uri="{FF2B5EF4-FFF2-40B4-BE49-F238E27FC236}">
                <a16:creationId xmlns:a16="http://schemas.microsoft.com/office/drawing/2014/main" id="{25E58461-ACFC-9A48-92D4-8A703A52B801}"/>
              </a:ext>
            </a:extLst>
          </p:cNvPr>
          <p:cNvPicPr>
            <a:picLocks noChangeAspect="1"/>
          </p:cNvPicPr>
          <p:nvPr/>
        </p:nvPicPr>
        <p:blipFill>
          <a:blip r:embed="rId3"/>
          <a:stretch>
            <a:fillRect/>
          </a:stretch>
        </p:blipFill>
        <p:spPr>
          <a:xfrm>
            <a:off x="2640978" y="3350454"/>
            <a:ext cx="19105217" cy="8788398"/>
          </a:xfrm>
          <a:prstGeom prst="rect">
            <a:avLst/>
          </a:prstGeom>
        </p:spPr>
      </p:pic>
    </p:spTree>
    <p:extLst>
      <p:ext uri="{BB962C8B-B14F-4D97-AF65-F5344CB8AC3E}">
        <p14:creationId xmlns:p14="http://schemas.microsoft.com/office/powerpoint/2010/main" val="2828905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AFCE8A-83E7-6A4A-93DC-506FD3D8AF90}"/>
              </a:ext>
            </a:extLst>
          </p:cNvPr>
          <p:cNvSpPr>
            <a:spLocks noGrp="1"/>
          </p:cNvSpPr>
          <p:nvPr>
            <p:ph type="title"/>
          </p:nvPr>
        </p:nvSpPr>
        <p:spPr>
          <a:xfrm>
            <a:off x="1298024" y="266540"/>
            <a:ext cx="13174698" cy="3353206"/>
          </a:xfrm>
        </p:spPr>
        <p:txBody>
          <a:bodyPr vert="horz" lIns="91440" tIns="45720" rIns="91440" bIns="45720" rtlCol="0" anchor="ctr">
            <a:normAutofit/>
          </a:bodyPr>
          <a:lstStyle/>
          <a:p>
            <a:pPr defTabSz="914400">
              <a:lnSpc>
                <a:spcPct val="90000"/>
              </a:lnSpc>
            </a:pPr>
            <a:r>
              <a:rPr lang="en-US" dirty="0">
                <a:solidFill>
                  <a:schemeClr val="accent1"/>
                </a:solidFill>
                <a:latin typeface="+mj-lt"/>
              </a:rPr>
              <a:t>Capacity Interviews</a:t>
            </a:r>
          </a:p>
        </p:txBody>
      </p:sp>
      <p:sp>
        <p:nvSpPr>
          <p:cNvPr id="2" name="Content Placeholder 1">
            <a:extLst>
              <a:ext uri="{FF2B5EF4-FFF2-40B4-BE49-F238E27FC236}">
                <a16:creationId xmlns:a16="http://schemas.microsoft.com/office/drawing/2014/main" id="{34C22BE5-1F26-334A-86B5-FF3CD93A8254}"/>
              </a:ext>
            </a:extLst>
          </p:cNvPr>
          <p:cNvSpPr>
            <a:spLocks noGrp="1"/>
          </p:cNvSpPr>
          <p:nvPr>
            <p:ph sz="quarter" idx="13"/>
          </p:nvPr>
        </p:nvSpPr>
        <p:spPr>
          <a:xfrm>
            <a:off x="1298028" y="3120608"/>
            <a:ext cx="13174694" cy="8268376"/>
          </a:xfrm>
        </p:spPr>
        <p:txBody>
          <a:bodyPr vert="horz" lIns="91440" tIns="45720" rIns="91440" bIns="45720" rtlCol="0">
            <a:normAutofit/>
          </a:bodyPr>
          <a:lstStyle/>
          <a:p>
            <a:pPr marL="869950" indent="-527050" defTabSz="914400">
              <a:lnSpc>
                <a:spcPct val="90000"/>
              </a:lnSpc>
              <a:buFont typeface="Arial" panose="020B0604020202020204" pitchFamily="34" charset="0"/>
              <a:buChar char="•"/>
            </a:pPr>
            <a:r>
              <a:rPr lang="en-US" b="0" dirty="0">
                <a:solidFill>
                  <a:schemeClr val="tx1"/>
                </a:solidFill>
              </a:rPr>
              <a:t>Applicant presents a plan to the authorizer to demonstrate capacity to operate a high-quality charter school and answers questions on their proposal.</a:t>
            </a:r>
          </a:p>
          <a:p>
            <a:pPr marL="869950" indent="-527050" defTabSz="914400">
              <a:lnSpc>
                <a:spcPct val="90000"/>
              </a:lnSpc>
              <a:buFont typeface="Arial" panose="020B0604020202020204" pitchFamily="34" charset="0"/>
              <a:buChar char="•"/>
            </a:pPr>
            <a:r>
              <a:rPr lang="en-US" b="0" dirty="0">
                <a:solidFill>
                  <a:schemeClr val="tx1"/>
                </a:solidFill>
              </a:rPr>
              <a:t>Opportunity to ask about areas of the written application where scores were lower or additional information is needed. </a:t>
            </a:r>
          </a:p>
          <a:p>
            <a:pPr marL="869950" indent="-527050" defTabSz="914400">
              <a:lnSpc>
                <a:spcPct val="90000"/>
              </a:lnSpc>
              <a:buFont typeface="Arial" panose="020B0604020202020204" pitchFamily="34" charset="0"/>
              <a:buChar char="•"/>
            </a:pPr>
            <a:r>
              <a:rPr lang="en-US" b="0" dirty="0">
                <a:solidFill>
                  <a:schemeClr val="tx1"/>
                </a:solidFill>
              </a:rPr>
              <a:t>Document information from interview (recording or transcript).</a:t>
            </a:r>
          </a:p>
          <a:p>
            <a:pPr marL="869950" indent="-527050" defTabSz="914400">
              <a:lnSpc>
                <a:spcPct val="90000"/>
              </a:lnSpc>
              <a:buFont typeface="Arial" panose="020B0604020202020204" pitchFamily="34" charset="0"/>
              <a:buChar char="•"/>
            </a:pPr>
            <a:r>
              <a:rPr lang="en-US" b="0" dirty="0">
                <a:solidFill>
                  <a:schemeClr val="tx1"/>
                </a:solidFill>
              </a:rPr>
              <a:t>If used for basis for denial, evidence must be presented.</a:t>
            </a:r>
          </a:p>
        </p:txBody>
      </p:sp>
      <p:pic>
        <p:nvPicPr>
          <p:cNvPr id="6" name="Picture 5">
            <a:extLst>
              <a:ext uri="{FF2B5EF4-FFF2-40B4-BE49-F238E27FC236}">
                <a16:creationId xmlns:a16="http://schemas.microsoft.com/office/drawing/2014/main" id="{A0168325-3C6F-8A4B-BD24-2B2D5E304C93}"/>
              </a:ext>
              <a:ext uri="{C183D7F6-B498-43B3-948B-1728B52AA6E4}">
                <adec:decorative xmlns:adec="http://schemas.microsoft.com/office/drawing/2017/decorative" val="1"/>
              </a:ext>
            </a:extLst>
          </p:cNvPr>
          <p:cNvPicPr>
            <a:picLocks noChangeAspect="1"/>
          </p:cNvPicPr>
          <p:nvPr/>
        </p:nvPicPr>
        <p:blipFill rotWithShape="1">
          <a:blip r:embed="rId3"/>
          <a:srcRect r="-1" b="800"/>
          <a:stretch/>
        </p:blipFill>
        <p:spPr>
          <a:xfrm>
            <a:off x="15605760" y="3120608"/>
            <a:ext cx="6936464" cy="6720893"/>
          </a:xfrm>
          <a:prstGeom prst="rect">
            <a:avLst/>
          </a:prstGeom>
        </p:spPr>
      </p:pic>
    </p:spTree>
    <p:extLst>
      <p:ext uri="{BB962C8B-B14F-4D97-AF65-F5344CB8AC3E}">
        <p14:creationId xmlns:p14="http://schemas.microsoft.com/office/powerpoint/2010/main" val="1561068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98B17-1816-C74E-A87B-44016D0030C8}"/>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dirty="0">
                <a:latin typeface="+mj-lt"/>
              </a:rPr>
              <a:t>Best Practice: Technical Assistance to Potential Applicants </a:t>
            </a:r>
          </a:p>
        </p:txBody>
      </p:sp>
      <p:sp>
        <p:nvSpPr>
          <p:cNvPr id="2" name="Content Placeholder 1">
            <a:extLst>
              <a:ext uri="{FF2B5EF4-FFF2-40B4-BE49-F238E27FC236}">
                <a16:creationId xmlns:a16="http://schemas.microsoft.com/office/drawing/2014/main" id="{294D674D-FC17-5E46-B212-CC98EE45EE05}"/>
              </a:ext>
            </a:extLst>
          </p:cNvPr>
          <p:cNvSpPr>
            <a:spLocks noGrp="1"/>
          </p:cNvSpPr>
          <p:nvPr>
            <p:ph sz="quarter" idx="13"/>
          </p:nvPr>
        </p:nvSpPr>
        <p:spPr>
          <a:xfrm>
            <a:off x="1052505" y="3248024"/>
            <a:ext cx="14300810" cy="8562965"/>
          </a:xfrm>
        </p:spPr>
        <p:txBody>
          <a:bodyPr vert="horz" lIns="91440" tIns="45720" rIns="91440" bIns="45720" rtlCol="0" anchor="t">
            <a:normAutofit/>
          </a:bodyPr>
          <a:lstStyle/>
          <a:p>
            <a:pPr defTabSz="914400">
              <a:lnSpc>
                <a:spcPct val="90000"/>
              </a:lnSpc>
            </a:pPr>
            <a:r>
              <a:rPr lang="en-US" b="0" dirty="0">
                <a:latin typeface="+mn-lt"/>
              </a:rPr>
              <a:t>In order to strengthen the quality of applications received, authorizers may hold technical assistance events to support potential applicants. </a:t>
            </a:r>
          </a:p>
          <a:p>
            <a:pPr defTabSz="914400">
              <a:lnSpc>
                <a:spcPct val="90000"/>
              </a:lnSpc>
            </a:pPr>
            <a:r>
              <a:rPr lang="en-US" b="0" dirty="0">
                <a:latin typeface="+mn-lt"/>
                <a:cs typeface="Arial"/>
              </a:rPr>
              <a:t>Other supports to applicants: </a:t>
            </a:r>
          </a:p>
          <a:p>
            <a:pPr marL="1485900" lvl="1" indent="-571500" defTabSz="914400">
              <a:lnSpc>
                <a:spcPct val="90000"/>
              </a:lnSpc>
              <a:buFont typeface="Arial" panose="020B0604020202020204" pitchFamily="34" charset="0"/>
              <a:buChar char="•"/>
            </a:pPr>
            <a:r>
              <a:rPr lang="en-US" dirty="0">
                <a:latin typeface="+mn-lt"/>
                <a:cs typeface="Arial"/>
              </a:rPr>
              <a:t>The Colorado League of Charter Schools</a:t>
            </a:r>
          </a:p>
          <a:p>
            <a:pPr marL="1485900" lvl="1" indent="-571500" defTabSz="914400">
              <a:lnSpc>
                <a:spcPct val="90000"/>
              </a:lnSpc>
              <a:buFont typeface="Arial" panose="020B0604020202020204" pitchFamily="34" charset="0"/>
              <a:buChar char="•"/>
            </a:pPr>
            <a:r>
              <a:rPr lang="en-US" dirty="0">
                <a:latin typeface="+mn-lt"/>
                <a:cs typeface="Arial"/>
              </a:rPr>
              <a:t> CDE</a:t>
            </a:r>
          </a:p>
          <a:p>
            <a:pPr defTabSz="914400">
              <a:lnSpc>
                <a:spcPct val="90000"/>
              </a:lnSpc>
            </a:pPr>
            <a:endParaRPr lang="en-US" dirty="0">
              <a:latin typeface="+mn-lt"/>
            </a:endParaRPr>
          </a:p>
          <a:p>
            <a:pPr defTabSz="914400">
              <a:lnSpc>
                <a:spcPct val="90000"/>
              </a:lnSpc>
            </a:pPr>
            <a:r>
              <a:rPr lang="en-US" b="0" dirty="0">
                <a:latin typeface="+mn-lt"/>
              </a:rPr>
              <a:t>Detailed information on this topic will be covered later in Bootcamp. </a:t>
            </a:r>
          </a:p>
        </p:txBody>
      </p:sp>
      <p:pic>
        <p:nvPicPr>
          <p:cNvPr id="4" name="Picture 3">
            <a:extLst>
              <a:ext uri="{FF2B5EF4-FFF2-40B4-BE49-F238E27FC236}">
                <a16:creationId xmlns:a16="http://schemas.microsoft.com/office/drawing/2014/main" id="{35ACFADC-397F-8643-B7A7-BDE2BF6D3750}"/>
              </a:ext>
              <a:ext uri="{C183D7F6-B498-43B3-948B-1728B52AA6E4}">
                <adec:decorative xmlns:adec="http://schemas.microsoft.com/office/drawing/2017/decorative" val="1"/>
              </a:ext>
            </a:extLst>
          </p:cNvPr>
          <p:cNvPicPr>
            <a:picLocks noChangeAspect="1"/>
          </p:cNvPicPr>
          <p:nvPr/>
        </p:nvPicPr>
        <p:blipFill rotWithShape="1">
          <a:blip r:embed="rId3"/>
          <a:srcRect r="3412"/>
          <a:stretch/>
        </p:blipFill>
        <p:spPr>
          <a:xfrm>
            <a:off x="15353314" y="4187952"/>
            <a:ext cx="7883155" cy="8193024"/>
          </a:xfrm>
          <a:prstGeom prst="rect">
            <a:avLst/>
          </a:prstGeom>
        </p:spPr>
      </p:pic>
    </p:spTree>
    <p:extLst>
      <p:ext uri="{BB962C8B-B14F-4D97-AF65-F5344CB8AC3E}">
        <p14:creationId xmlns:p14="http://schemas.microsoft.com/office/powerpoint/2010/main" val="2825942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53DCCA00-CC4A-3842-A612-EF28A7C474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Application Process</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a:lstStyle/>
          <a:p>
            <a:r>
              <a:rPr lang="en-US" dirty="0"/>
              <a:t>Colorado Authorizer Bootcamp </a:t>
            </a:r>
          </a:p>
        </p:txBody>
      </p:sp>
    </p:spTree>
    <p:extLst>
      <p:ext uri="{BB962C8B-B14F-4D97-AF65-F5344CB8AC3E}">
        <p14:creationId xmlns:p14="http://schemas.microsoft.com/office/powerpoint/2010/main" val="3831638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FE730-4FEC-404E-AA8A-8E3B9AABCA25}"/>
              </a:ext>
            </a:extLst>
          </p:cNvPr>
          <p:cNvSpPr>
            <a:spLocks noGrp="1"/>
          </p:cNvSpPr>
          <p:nvPr>
            <p:ph type="title"/>
          </p:nvPr>
        </p:nvSpPr>
        <p:spPr/>
        <p:txBody>
          <a:bodyPr/>
          <a:lstStyle/>
          <a:p>
            <a:r>
              <a:rPr lang="en-US" dirty="0"/>
              <a:t>Bootcamp Norms</a:t>
            </a:r>
          </a:p>
        </p:txBody>
      </p:sp>
      <p:pic>
        <p:nvPicPr>
          <p:cNvPr id="12" name="Content Placeholder 11" descr="Mute speaker with solid fill">
            <a:extLst>
              <a:ext uri="{FF2B5EF4-FFF2-40B4-BE49-F238E27FC236}">
                <a16:creationId xmlns:a16="http://schemas.microsoft.com/office/drawing/2014/main" id="{497C8CAC-AD4B-2546-805B-2E9B69B46462}"/>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2114667" y="4430532"/>
            <a:ext cx="4114800" cy="4114800"/>
          </a:xfrm>
          <a:prstGeom prst="ellipse">
            <a:avLst/>
          </a:prstGeom>
          <a:solidFill>
            <a:schemeClr val="tx1"/>
          </a:solidFill>
        </p:spPr>
      </p:pic>
      <p:sp>
        <p:nvSpPr>
          <p:cNvPr id="8" name="Content Placeholder 7">
            <a:extLst>
              <a:ext uri="{FF2B5EF4-FFF2-40B4-BE49-F238E27FC236}">
                <a16:creationId xmlns:a16="http://schemas.microsoft.com/office/drawing/2014/main" id="{601317E5-23FB-EE4B-8C8C-95599C731BED}"/>
              </a:ext>
            </a:extLst>
          </p:cNvPr>
          <p:cNvSpPr>
            <a:spLocks noGrp="1"/>
          </p:cNvSpPr>
          <p:nvPr>
            <p:ph sz="quarter" idx="16"/>
          </p:nvPr>
        </p:nvSpPr>
        <p:spPr>
          <a:xfrm>
            <a:off x="1179264" y="8075221"/>
            <a:ext cx="5985605" cy="4211174"/>
          </a:xfrm>
        </p:spPr>
        <p:txBody>
          <a:bodyPr anchor="ctr"/>
          <a:lstStyle/>
          <a:p>
            <a:pPr algn="ctr"/>
            <a:r>
              <a:rPr lang="en-US" sz="4000" dirty="0"/>
              <a:t>Remember to mute yourself</a:t>
            </a:r>
          </a:p>
          <a:p>
            <a:endParaRPr lang="en-US" dirty="0"/>
          </a:p>
        </p:txBody>
      </p:sp>
      <p:pic>
        <p:nvPicPr>
          <p:cNvPr id="14" name="Content Placeholder 13" descr="Chat with solid fill">
            <a:extLst>
              <a:ext uri="{FF2B5EF4-FFF2-40B4-BE49-F238E27FC236}">
                <a16:creationId xmlns:a16="http://schemas.microsoft.com/office/drawing/2014/main" id="{D0B52C72-868C-1A49-B4F4-93CAC6D6C258}"/>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10152842" y="4430532"/>
            <a:ext cx="4114800" cy="4114800"/>
          </a:xfrm>
          <a:prstGeom prst="ellipse">
            <a:avLst/>
          </a:prstGeom>
          <a:solidFill>
            <a:schemeClr val="tx1"/>
          </a:solidFill>
        </p:spPr>
      </p:pic>
      <p:sp>
        <p:nvSpPr>
          <p:cNvPr id="9" name="Content Placeholder 8">
            <a:extLst>
              <a:ext uri="{FF2B5EF4-FFF2-40B4-BE49-F238E27FC236}">
                <a16:creationId xmlns:a16="http://schemas.microsoft.com/office/drawing/2014/main" id="{3C02AE2F-248E-D84B-880A-3FA0D3137B87}"/>
              </a:ext>
            </a:extLst>
          </p:cNvPr>
          <p:cNvSpPr>
            <a:spLocks noGrp="1"/>
          </p:cNvSpPr>
          <p:nvPr>
            <p:ph sz="quarter" idx="17"/>
          </p:nvPr>
        </p:nvSpPr>
        <p:spPr>
          <a:xfrm>
            <a:off x="8558881" y="8075221"/>
            <a:ext cx="7302721" cy="4211174"/>
          </a:xfrm>
        </p:spPr>
        <p:txBody>
          <a:bodyPr anchor="ctr"/>
          <a:lstStyle/>
          <a:p>
            <a:pPr algn="ctr"/>
            <a:r>
              <a:rPr lang="en-US" sz="4000" dirty="0"/>
              <a:t>Utilize the chat for questions and comments</a:t>
            </a:r>
          </a:p>
          <a:p>
            <a:endParaRPr lang="en-US" dirty="0"/>
          </a:p>
        </p:txBody>
      </p:sp>
      <p:pic>
        <p:nvPicPr>
          <p:cNvPr id="16" name="Content Placeholder 15" descr="Checklist with solid fill">
            <a:extLst>
              <a:ext uri="{FF2B5EF4-FFF2-40B4-BE49-F238E27FC236}">
                <a16:creationId xmlns:a16="http://schemas.microsoft.com/office/drawing/2014/main" id="{4314097B-27A3-A94A-AE15-3F705441EA9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8191017" y="4430532"/>
            <a:ext cx="4114800" cy="4114800"/>
          </a:xfrm>
          <a:prstGeom prst="ellipse">
            <a:avLst/>
          </a:prstGeom>
          <a:solidFill>
            <a:schemeClr val="tx1"/>
          </a:solidFill>
        </p:spPr>
      </p:pic>
      <p:sp>
        <p:nvSpPr>
          <p:cNvPr id="10" name="Content Placeholder 9">
            <a:extLst>
              <a:ext uri="{FF2B5EF4-FFF2-40B4-BE49-F238E27FC236}">
                <a16:creationId xmlns:a16="http://schemas.microsoft.com/office/drawing/2014/main" id="{C62F7196-BFD6-D948-BDAA-A001EBC4BE79}"/>
              </a:ext>
            </a:extLst>
          </p:cNvPr>
          <p:cNvSpPr>
            <a:spLocks noGrp="1"/>
          </p:cNvSpPr>
          <p:nvPr>
            <p:ph sz="quarter" idx="18"/>
          </p:nvPr>
        </p:nvSpPr>
        <p:spPr>
          <a:xfrm>
            <a:off x="17255614" y="8075221"/>
            <a:ext cx="5985605" cy="4211174"/>
          </a:xfrm>
        </p:spPr>
        <p:txBody>
          <a:bodyPr anchor="ctr"/>
          <a:lstStyle/>
          <a:p>
            <a:pPr algn="ctr"/>
            <a:r>
              <a:rPr lang="en-US" sz="4000" dirty="0"/>
              <a:t>Respond to the survey</a:t>
            </a:r>
          </a:p>
          <a:p>
            <a:endParaRPr lang="en-US" dirty="0"/>
          </a:p>
        </p:txBody>
      </p:sp>
    </p:spTree>
    <p:extLst>
      <p:ext uri="{BB962C8B-B14F-4D97-AF65-F5344CB8AC3E}">
        <p14:creationId xmlns:p14="http://schemas.microsoft.com/office/powerpoint/2010/main" val="291722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C7FDBE-C212-FC40-94F3-4216EA85AA7A}"/>
              </a:ext>
            </a:extLst>
          </p:cNvPr>
          <p:cNvSpPr>
            <a:spLocks noGrp="1"/>
          </p:cNvSpPr>
          <p:nvPr>
            <p:ph type="title"/>
          </p:nvPr>
        </p:nvSpPr>
        <p:spPr/>
        <p:txBody>
          <a:bodyPr/>
          <a:lstStyle/>
          <a:p>
            <a:r>
              <a:rPr lang="en-US" dirty="0"/>
              <a:t>Bootcamp Engagement</a:t>
            </a:r>
          </a:p>
        </p:txBody>
      </p:sp>
      <p:sp>
        <p:nvSpPr>
          <p:cNvPr id="13" name="Content Placeholder 12">
            <a:extLst>
              <a:ext uri="{FF2B5EF4-FFF2-40B4-BE49-F238E27FC236}">
                <a16:creationId xmlns:a16="http://schemas.microsoft.com/office/drawing/2014/main" id="{50D15298-B2F2-3847-AE88-2BD25FA3CA5A}"/>
              </a:ext>
            </a:extLst>
          </p:cNvPr>
          <p:cNvSpPr>
            <a:spLocks noGrp="1"/>
          </p:cNvSpPr>
          <p:nvPr>
            <p:ph sz="quarter" idx="21"/>
          </p:nvPr>
        </p:nvSpPr>
        <p:spPr>
          <a:xfrm>
            <a:off x="1884526" y="3455109"/>
            <a:ext cx="19751675" cy="1345491"/>
          </a:xfrm>
        </p:spPr>
        <p:txBody>
          <a:bodyPr/>
          <a:lstStyle/>
          <a:p>
            <a:pPr algn="ctr"/>
            <a:r>
              <a:rPr lang="en-US" sz="5400" dirty="0"/>
              <a:t>We want you to be an active participant!</a:t>
            </a:r>
          </a:p>
        </p:txBody>
      </p:sp>
      <p:pic>
        <p:nvPicPr>
          <p:cNvPr id="15" name="Content Placeholder 14" descr="Meeting with solid fill">
            <a:extLst>
              <a:ext uri="{FF2B5EF4-FFF2-40B4-BE49-F238E27FC236}">
                <a16:creationId xmlns:a16="http://schemas.microsoft.com/office/drawing/2014/main" id="{BBBBA09E-3839-F34B-A575-F575B6C042DE}"/>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455804" y="6869801"/>
            <a:ext cx="4114800" cy="4114800"/>
          </a:xfrm>
        </p:spPr>
      </p:pic>
      <p:sp>
        <p:nvSpPr>
          <p:cNvPr id="8" name="Content Placeholder 7">
            <a:extLst>
              <a:ext uri="{FF2B5EF4-FFF2-40B4-BE49-F238E27FC236}">
                <a16:creationId xmlns:a16="http://schemas.microsoft.com/office/drawing/2014/main" id="{A834A196-F6BF-7A42-ABDE-4882AC1C54D8}"/>
              </a:ext>
            </a:extLst>
          </p:cNvPr>
          <p:cNvSpPr>
            <a:spLocks noGrp="1"/>
          </p:cNvSpPr>
          <p:nvPr>
            <p:ph sz="quarter" idx="16"/>
          </p:nvPr>
        </p:nvSpPr>
        <p:spPr/>
        <p:txBody>
          <a:bodyPr anchor="ctr"/>
          <a:lstStyle/>
          <a:p>
            <a:pPr algn="ctr"/>
            <a:r>
              <a:rPr lang="en-US" dirty="0"/>
              <a:t>Group Discussion</a:t>
            </a:r>
          </a:p>
        </p:txBody>
      </p:sp>
      <p:pic>
        <p:nvPicPr>
          <p:cNvPr id="17" name="Content Placeholder 16" descr="Bar chart with solid fill">
            <a:extLst>
              <a:ext uri="{FF2B5EF4-FFF2-40B4-BE49-F238E27FC236}">
                <a16:creationId xmlns:a16="http://schemas.microsoft.com/office/drawing/2014/main" id="{7C3FF9DB-F360-6547-AFBC-C87CED7E0DD9}"/>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6988657" y="4800600"/>
            <a:ext cx="4114800" cy="4114800"/>
          </a:xfrm>
        </p:spPr>
      </p:pic>
      <p:sp>
        <p:nvSpPr>
          <p:cNvPr id="9" name="Content Placeholder 8">
            <a:extLst>
              <a:ext uri="{FF2B5EF4-FFF2-40B4-BE49-F238E27FC236}">
                <a16:creationId xmlns:a16="http://schemas.microsoft.com/office/drawing/2014/main" id="{DCE9034D-B685-DA44-A085-428E0DBBE3AF}"/>
              </a:ext>
            </a:extLst>
          </p:cNvPr>
          <p:cNvSpPr>
            <a:spLocks noGrp="1"/>
          </p:cNvSpPr>
          <p:nvPr>
            <p:ph sz="quarter" idx="17"/>
          </p:nvPr>
        </p:nvSpPr>
        <p:spPr>
          <a:xfrm>
            <a:off x="6540813" y="6773427"/>
            <a:ext cx="4891097" cy="4211174"/>
          </a:xfrm>
        </p:spPr>
        <p:txBody>
          <a:bodyPr anchor="ctr"/>
          <a:lstStyle/>
          <a:p>
            <a:pPr algn="ctr"/>
            <a:r>
              <a:rPr lang="en-US" dirty="0"/>
              <a:t>Poll Question</a:t>
            </a:r>
          </a:p>
        </p:txBody>
      </p:sp>
      <p:pic>
        <p:nvPicPr>
          <p:cNvPr id="19" name="Content Placeholder 18" descr="Radio microphone with solid fill">
            <a:extLst>
              <a:ext uri="{FF2B5EF4-FFF2-40B4-BE49-F238E27FC236}">
                <a16:creationId xmlns:a16="http://schemas.microsoft.com/office/drawing/2014/main" id="{D1320885-231E-9247-AA48-74CA95D43B3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2732613" y="5964418"/>
            <a:ext cx="4114800" cy="4114800"/>
          </a:xfrm>
        </p:spPr>
      </p:pic>
      <p:sp>
        <p:nvSpPr>
          <p:cNvPr id="10" name="Content Placeholder 9">
            <a:extLst>
              <a:ext uri="{FF2B5EF4-FFF2-40B4-BE49-F238E27FC236}">
                <a16:creationId xmlns:a16="http://schemas.microsoft.com/office/drawing/2014/main" id="{765955D2-E278-6D4E-977A-26FBF3DF2311}"/>
              </a:ext>
            </a:extLst>
          </p:cNvPr>
          <p:cNvSpPr>
            <a:spLocks noGrp="1"/>
          </p:cNvSpPr>
          <p:nvPr>
            <p:ph sz="quarter" idx="18"/>
          </p:nvPr>
        </p:nvSpPr>
        <p:spPr>
          <a:xfrm>
            <a:off x="12344464" y="8349541"/>
            <a:ext cx="4891097" cy="4211174"/>
          </a:xfrm>
        </p:spPr>
        <p:txBody>
          <a:bodyPr anchor="ctr"/>
          <a:lstStyle/>
          <a:p>
            <a:r>
              <a:rPr lang="en-US" dirty="0"/>
              <a:t>Authorizer Example</a:t>
            </a:r>
          </a:p>
        </p:txBody>
      </p:sp>
      <p:pic>
        <p:nvPicPr>
          <p:cNvPr id="21" name="Content Placeholder 20" descr="Chat with solid fill">
            <a:extLst>
              <a:ext uri="{FF2B5EF4-FFF2-40B4-BE49-F238E27FC236}">
                <a16:creationId xmlns:a16="http://schemas.microsoft.com/office/drawing/2014/main" id="{278E843A-9753-AB45-A2D8-3237386F3B38}"/>
              </a:ext>
            </a:extLst>
          </p:cNvPr>
          <p:cNvPicPr>
            <a:picLocks noGrp="1" noChangeAspect="1"/>
          </p:cNvPicPr>
          <p:nvPr>
            <p:ph sz="quarter" idx="19"/>
          </p:nvPr>
        </p:nvPicPr>
        <p:blipFill>
          <a:blip r:embed="rId9">
            <a:extLst>
              <a:ext uri="{96DAC541-7B7A-43D3-8B79-37D633B846F1}">
                <asvg:svgBlip xmlns:asvg="http://schemas.microsoft.com/office/drawing/2016/SVG/main" r:embed="rId10"/>
              </a:ext>
            </a:extLst>
          </a:blip>
          <a:stretch>
            <a:fillRect/>
          </a:stretch>
        </p:blipFill>
        <p:spPr>
          <a:xfrm>
            <a:off x="18672835" y="4934849"/>
            <a:ext cx="4114800" cy="4114800"/>
          </a:xfrm>
        </p:spPr>
      </p:pic>
      <p:sp>
        <p:nvSpPr>
          <p:cNvPr id="12" name="Content Placeholder 11">
            <a:extLst>
              <a:ext uri="{FF2B5EF4-FFF2-40B4-BE49-F238E27FC236}">
                <a16:creationId xmlns:a16="http://schemas.microsoft.com/office/drawing/2014/main" id="{EAF06D36-7E4C-1F4B-BDBC-B3553F8DD04B}"/>
              </a:ext>
            </a:extLst>
          </p:cNvPr>
          <p:cNvSpPr>
            <a:spLocks noGrp="1"/>
          </p:cNvSpPr>
          <p:nvPr>
            <p:ph sz="quarter" idx="20"/>
          </p:nvPr>
        </p:nvSpPr>
        <p:spPr>
          <a:xfrm>
            <a:off x="18476883" y="6414589"/>
            <a:ext cx="4891097" cy="4211174"/>
          </a:xfrm>
        </p:spPr>
        <p:txBody>
          <a:bodyPr anchor="ctr"/>
          <a:lstStyle/>
          <a:p>
            <a:pPr algn="ctr"/>
            <a:r>
              <a:rPr lang="en-US" dirty="0"/>
              <a:t>Chat Question</a:t>
            </a:r>
          </a:p>
        </p:txBody>
      </p:sp>
    </p:spTree>
    <p:extLst>
      <p:ext uri="{BB962C8B-B14F-4D97-AF65-F5344CB8AC3E}">
        <p14:creationId xmlns:p14="http://schemas.microsoft.com/office/powerpoint/2010/main" val="109720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Session 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7" y="3381376"/>
            <a:ext cx="10776407" cy="8702676"/>
          </a:xfrm>
        </p:spPr>
        <p:txBody>
          <a:bodyPr vert="horz" lIns="91440" tIns="45720" rIns="91440" bIns="45720" rtlCol="0">
            <a:normAutofit/>
          </a:bodyPr>
          <a:lstStyle/>
          <a:p>
            <a:pPr marL="458788" indent="-431800" defTabSz="914400">
              <a:lnSpc>
                <a:spcPct val="100000"/>
              </a:lnSpc>
              <a:buFont typeface="Arial" panose="020B0604020202020204" pitchFamily="34" charset="0"/>
              <a:buChar char="•"/>
            </a:pPr>
            <a:r>
              <a:rPr lang="en-US" dirty="0">
                <a:latin typeface="+mn-lt"/>
              </a:rPr>
              <a:t>Review the application timeline</a:t>
            </a:r>
          </a:p>
          <a:p>
            <a:pPr marL="458788" indent="-431800" defTabSz="914400">
              <a:lnSpc>
                <a:spcPct val="100000"/>
              </a:lnSpc>
              <a:buFont typeface="Arial" panose="020B0604020202020204" pitchFamily="34" charset="0"/>
              <a:buChar char="•"/>
            </a:pPr>
            <a:r>
              <a:rPr lang="en-US" dirty="0">
                <a:latin typeface="+mn-lt"/>
              </a:rPr>
              <a:t>Review CACSA Model Charter Application</a:t>
            </a:r>
          </a:p>
          <a:p>
            <a:pPr marL="458788" indent="-431800" defTabSz="914400">
              <a:lnSpc>
                <a:spcPct val="100000"/>
              </a:lnSpc>
              <a:buFont typeface="Arial" panose="020B0604020202020204" pitchFamily="34" charset="0"/>
              <a:buChar char="•"/>
            </a:pPr>
            <a:r>
              <a:rPr lang="en-US" dirty="0">
                <a:latin typeface="+mn-lt"/>
              </a:rPr>
              <a:t>Review other components of application package</a:t>
            </a:r>
          </a:p>
        </p:txBody>
      </p:sp>
      <p:sp>
        <p:nvSpPr>
          <p:cNvPr id="5" name="TextBox 4">
            <a:extLst>
              <a:ext uri="{FF2B5EF4-FFF2-40B4-BE49-F238E27FC236}">
                <a16:creationId xmlns:a16="http://schemas.microsoft.com/office/drawing/2014/main" id="{DF0B261E-2722-0742-A5EC-9CDB3751C222}"/>
              </a:ext>
            </a:extLst>
          </p:cNvPr>
          <p:cNvSpPr txBox="1"/>
          <p:nvPr/>
        </p:nvSpPr>
        <p:spPr>
          <a:xfrm>
            <a:off x="15594470" y="7618469"/>
            <a:ext cx="571500" cy="1092607"/>
          </a:xfrm>
          <a:prstGeom prst="rect">
            <a:avLst/>
          </a:prstGeom>
        </p:spPr>
        <p:txBody>
          <a:bodyPr wrap="square" rtlCol="0">
            <a:spAutoFit/>
          </a:bodyPr>
          <a:lstStyle/>
          <a:p>
            <a:pPr algn="l"/>
            <a:r>
              <a:rPr lang="en-US" sz="6500" b="1" dirty="0">
                <a:solidFill>
                  <a:schemeClr val="bg1"/>
                </a:solidFill>
              </a:rPr>
              <a:t>5</a:t>
            </a:r>
          </a:p>
        </p:txBody>
      </p:sp>
      <p:sp>
        <p:nvSpPr>
          <p:cNvPr id="6" name="TextBox 5">
            <a:extLst>
              <a:ext uri="{FF2B5EF4-FFF2-40B4-BE49-F238E27FC236}">
                <a16:creationId xmlns:a16="http://schemas.microsoft.com/office/drawing/2014/main" id="{17F6EA30-2137-5B42-B577-08CFA5520A96}"/>
              </a:ext>
            </a:extLst>
          </p:cNvPr>
          <p:cNvSpPr txBox="1"/>
          <p:nvPr/>
        </p:nvSpPr>
        <p:spPr>
          <a:xfrm>
            <a:off x="15746870" y="7770869"/>
            <a:ext cx="571500" cy="1092607"/>
          </a:xfrm>
          <a:prstGeom prst="rect">
            <a:avLst/>
          </a:prstGeom>
        </p:spPr>
        <p:txBody>
          <a:bodyPr wrap="square" rtlCol="0">
            <a:spAutoFit/>
          </a:bodyPr>
          <a:lstStyle/>
          <a:p>
            <a:pPr algn="l"/>
            <a:r>
              <a:rPr lang="en-US" sz="6500" b="1" dirty="0">
                <a:solidFill>
                  <a:schemeClr val="bg1"/>
                </a:solidFill>
              </a:rPr>
              <a:t>5</a:t>
            </a:r>
          </a:p>
        </p:txBody>
      </p:sp>
      <p:pic>
        <p:nvPicPr>
          <p:cNvPr id="7" name="Picture 6">
            <a:extLst>
              <a:ext uri="{FF2B5EF4-FFF2-40B4-BE49-F238E27FC236}">
                <a16:creationId xmlns:a16="http://schemas.microsoft.com/office/drawing/2014/main" id="{D03CD55A-72B7-4C42-92B6-A3A4BD1023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BD85E9-F7E6-8A4D-84B8-D86932311F14}"/>
              </a:ext>
            </a:extLst>
          </p:cNvPr>
          <p:cNvSpPr>
            <a:spLocks noGrp="1"/>
          </p:cNvSpPr>
          <p:nvPr>
            <p:ph type="title"/>
          </p:nvPr>
        </p:nvSpPr>
        <p:spPr/>
        <p:txBody>
          <a:bodyPr/>
          <a:lstStyle/>
          <a:p>
            <a:r>
              <a:rPr lang="en-US" sz="5200" dirty="0"/>
              <a:t>Bootcamp Overview</a:t>
            </a:r>
          </a:p>
        </p:txBody>
      </p:sp>
      <p:sp>
        <p:nvSpPr>
          <p:cNvPr id="6" name="Text Placeholder 5">
            <a:extLst>
              <a:ext uri="{FF2B5EF4-FFF2-40B4-BE49-F238E27FC236}">
                <a16:creationId xmlns:a16="http://schemas.microsoft.com/office/drawing/2014/main" id="{C7614143-D163-3744-A685-52199201DF2A}"/>
              </a:ext>
            </a:extLst>
          </p:cNvPr>
          <p:cNvSpPr>
            <a:spLocks noGrp="1"/>
          </p:cNvSpPr>
          <p:nvPr>
            <p:ph type="body" sz="quarter" idx="11"/>
          </p:nvPr>
        </p:nvSpPr>
        <p:spPr>
          <a:xfrm>
            <a:off x="2975209" y="4110736"/>
            <a:ext cx="5207678" cy="590931"/>
          </a:xfrm>
        </p:spPr>
        <p:txBody>
          <a:bodyPr/>
          <a:lstStyle/>
          <a:p>
            <a:r>
              <a:rPr lang="en-US" dirty="0"/>
              <a:t>Review Process</a:t>
            </a:r>
          </a:p>
        </p:txBody>
      </p:sp>
      <p:sp>
        <p:nvSpPr>
          <p:cNvPr id="7" name="Text Placeholder 6">
            <a:extLst>
              <a:ext uri="{FF2B5EF4-FFF2-40B4-BE49-F238E27FC236}">
                <a16:creationId xmlns:a16="http://schemas.microsoft.com/office/drawing/2014/main" id="{63E05734-59C8-CB43-BC93-2C6956A24F01}"/>
              </a:ext>
            </a:extLst>
          </p:cNvPr>
          <p:cNvSpPr>
            <a:spLocks noGrp="1"/>
          </p:cNvSpPr>
          <p:nvPr>
            <p:ph type="body" sz="quarter" idx="12"/>
          </p:nvPr>
        </p:nvSpPr>
        <p:spPr>
          <a:xfrm>
            <a:off x="9474395" y="3594861"/>
            <a:ext cx="5207678" cy="1089529"/>
          </a:xfrm>
        </p:spPr>
        <p:txBody>
          <a:bodyPr/>
          <a:lstStyle/>
          <a:p>
            <a:pPr algn="ctr"/>
            <a:r>
              <a:rPr lang="en-US" dirty="0"/>
              <a:t>Contract Negotiation &amp; Finalization</a:t>
            </a:r>
          </a:p>
        </p:txBody>
      </p:sp>
      <p:sp>
        <p:nvSpPr>
          <p:cNvPr id="8" name="Text Placeholder 7">
            <a:extLst>
              <a:ext uri="{FF2B5EF4-FFF2-40B4-BE49-F238E27FC236}">
                <a16:creationId xmlns:a16="http://schemas.microsoft.com/office/drawing/2014/main" id="{F57E0F75-4BA3-D94F-9FD2-183325711C40}"/>
              </a:ext>
            </a:extLst>
          </p:cNvPr>
          <p:cNvSpPr>
            <a:spLocks noGrp="1"/>
          </p:cNvSpPr>
          <p:nvPr>
            <p:ph type="body" sz="quarter" idx="13"/>
          </p:nvPr>
        </p:nvSpPr>
        <p:spPr>
          <a:xfrm>
            <a:off x="16697293" y="3565971"/>
            <a:ext cx="5207678" cy="1089529"/>
          </a:xfrm>
        </p:spPr>
        <p:txBody>
          <a:bodyPr/>
          <a:lstStyle/>
          <a:p>
            <a:pPr algn="ctr"/>
            <a:r>
              <a:rPr lang="en-US" dirty="0"/>
              <a:t>Annual Report &amp; Site Visits</a:t>
            </a:r>
          </a:p>
        </p:txBody>
      </p:sp>
      <p:sp>
        <p:nvSpPr>
          <p:cNvPr id="12" name="Text Placeholder 11">
            <a:extLst>
              <a:ext uri="{FF2B5EF4-FFF2-40B4-BE49-F238E27FC236}">
                <a16:creationId xmlns:a16="http://schemas.microsoft.com/office/drawing/2014/main" id="{DA0CE12E-8EB9-6744-A3CE-DE96ED6267E5}"/>
              </a:ext>
            </a:extLst>
          </p:cNvPr>
          <p:cNvSpPr>
            <a:spLocks noGrp="1"/>
          </p:cNvSpPr>
          <p:nvPr>
            <p:ph type="body" sz="quarter" idx="17"/>
          </p:nvPr>
        </p:nvSpPr>
        <p:spPr>
          <a:xfrm>
            <a:off x="0" y="11251102"/>
            <a:ext cx="5207678" cy="590931"/>
          </a:xfrm>
        </p:spPr>
        <p:txBody>
          <a:bodyPr/>
          <a:lstStyle/>
          <a:p>
            <a:r>
              <a:rPr lang="en-US" dirty="0"/>
              <a:t>Application Stage</a:t>
            </a:r>
          </a:p>
        </p:txBody>
      </p:sp>
      <p:sp>
        <p:nvSpPr>
          <p:cNvPr id="11" name="Text Placeholder 10">
            <a:extLst>
              <a:ext uri="{FF2B5EF4-FFF2-40B4-BE49-F238E27FC236}">
                <a16:creationId xmlns:a16="http://schemas.microsoft.com/office/drawing/2014/main" id="{4C25123C-E948-054C-93CE-217777472DF2}"/>
              </a:ext>
            </a:extLst>
          </p:cNvPr>
          <p:cNvSpPr>
            <a:spLocks noGrp="1"/>
          </p:cNvSpPr>
          <p:nvPr>
            <p:ph type="body" sz="quarter" idx="16"/>
          </p:nvPr>
        </p:nvSpPr>
        <p:spPr>
          <a:xfrm>
            <a:off x="6636661" y="11251761"/>
            <a:ext cx="5207678" cy="590931"/>
          </a:xfrm>
        </p:spPr>
        <p:txBody>
          <a:bodyPr/>
          <a:lstStyle/>
          <a:p>
            <a:r>
              <a:rPr lang="en-US" dirty="0"/>
              <a:t>Decision Making </a:t>
            </a:r>
          </a:p>
        </p:txBody>
      </p:sp>
      <p:sp>
        <p:nvSpPr>
          <p:cNvPr id="10" name="Text Placeholder 9">
            <a:extLst>
              <a:ext uri="{FF2B5EF4-FFF2-40B4-BE49-F238E27FC236}">
                <a16:creationId xmlns:a16="http://schemas.microsoft.com/office/drawing/2014/main" id="{619F4475-0472-F948-999F-6389B0D36C2B}"/>
              </a:ext>
            </a:extLst>
          </p:cNvPr>
          <p:cNvSpPr>
            <a:spLocks noGrp="1"/>
          </p:cNvSpPr>
          <p:nvPr>
            <p:ph type="body" sz="quarter" idx="15"/>
          </p:nvPr>
        </p:nvSpPr>
        <p:spPr>
          <a:xfrm>
            <a:off x="13524199" y="11247963"/>
            <a:ext cx="5207678" cy="590931"/>
          </a:xfrm>
        </p:spPr>
        <p:txBody>
          <a:bodyPr/>
          <a:lstStyle/>
          <a:p>
            <a:r>
              <a:rPr lang="en-US" dirty="0"/>
              <a:t>Ongoing Monitoring</a:t>
            </a:r>
          </a:p>
        </p:txBody>
      </p:sp>
      <p:sp>
        <p:nvSpPr>
          <p:cNvPr id="9" name="Text Placeholder 8">
            <a:extLst>
              <a:ext uri="{FF2B5EF4-FFF2-40B4-BE49-F238E27FC236}">
                <a16:creationId xmlns:a16="http://schemas.microsoft.com/office/drawing/2014/main" id="{139378A1-5B7D-864B-9FD7-49894EFDAA38}"/>
              </a:ext>
            </a:extLst>
          </p:cNvPr>
          <p:cNvSpPr>
            <a:spLocks noGrp="1"/>
          </p:cNvSpPr>
          <p:nvPr>
            <p:ph type="body" sz="quarter" idx="14"/>
          </p:nvPr>
        </p:nvSpPr>
        <p:spPr>
          <a:xfrm>
            <a:off x="20514181" y="11247962"/>
            <a:ext cx="5207678" cy="590931"/>
          </a:xfrm>
        </p:spPr>
        <p:txBody>
          <a:bodyPr/>
          <a:lstStyle/>
          <a:p>
            <a:r>
              <a:rPr lang="en-US" dirty="0"/>
              <a:t>Renewal Process </a:t>
            </a:r>
          </a:p>
        </p:txBody>
      </p:sp>
      <p:sp>
        <p:nvSpPr>
          <p:cNvPr id="2" name="TextBox 1">
            <a:extLst>
              <a:ext uri="{FF2B5EF4-FFF2-40B4-BE49-F238E27FC236}">
                <a16:creationId xmlns:a16="http://schemas.microsoft.com/office/drawing/2014/main" id="{6DFA2D39-1183-FB4C-BCFF-90A25C741850}"/>
              </a:ext>
            </a:extLst>
          </p:cNvPr>
          <p:cNvSpPr txBox="1"/>
          <p:nvPr/>
        </p:nvSpPr>
        <p:spPr>
          <a:xfrm>
            <a:off x="825557" y="7661469"/>
            <a:ext cx="628650" cy="1092607"/>
          </a:xfrm>
          <a:prstGeom prst="rect">
            <a:avLst/>
          </a:prstGeom>
        </p:spPr>
        <p:txBody>
          <a:bodyPr wrap="square" rtlCol="0">
            <a:spAutoFit/>
          </a:bodyPr>
          <a:lstStyle/>
          <a:p>
            <a:pPr algn="l"/>
            <a:r>
              <a:rPr lang="en-US" sz="6500" b="1" dirty="0">
                <a:solidFill>
                  <a:schemeClr val="bg1"/>
                </a:solidFill>
              </a:rPr>
              <a:t>1</a:t>
            </a:r>
          </a:p>
        </p:txBody>
      </p:sp>
      <p:sp>
        <p:nvSpPr>
          <p:cNvPr id="14" name="TextBox 13">
            <a:extLst>
              <a:ext uri="{FF2B5EF4-FFF2-40B4-BE49-F238E27FC236}">
                <a16:creationId xmlns:a16="http://schemas.microsoft.com/office/drawing/2014/main" id="{2CAC6A82-B251-C244-A45C-52A3FD93F005}"/>
              </a:ext>
            </a:extLst>
          </p:cNvPr>
          <p:cNvSpPr txBox="1"/>
          <p:nvPr/>
        </p:nvSpPr>
        <p:spPr>
          <a:xfrm>
            <a:off x="4448691" y="7618469"/>
            <a:ext cx="571500" cy="1092607"/>
          </a:xfrm>
          <a:prstGeom prst="rect">
            <a:avLst/>
          </a:prstGeom>
        </p:spPr>
        <p:txBody>
          <a:bodyPr wrap="square" rtlCol="0">
            <a:spAutoFit/>
          </a:bodyPr>
          <a:lstStyle/>
          <a:p>
            <a:pPr algn="l"/>
            <a:r>
              <a:rPr lang="en-US" sz="6500" b="1" dirty="0">
                <a:solidFill>
                  <a:schemeClr val="bg1"/>
                </a:solidFill>
              </a:rPr>
              <a:t>2</a:t>
            </a:r>
          </a:p>
        </p:txBody>
      </p:sp>
      <p:sp>
        <p:nvSpPr>
          <p:cNvPr id="15" name="TextBox 14">
            <a:extLst>
              <a:ext uri="{FF2B5EF4-FFF2-40B4-BE49-F238E27FC236}">
                <a16:creationId xmlns:a16="http://schemas.microsoft.com/office/drawing/2014/main" id="{52AAC35E-D4C4-CF48-9A09-CA8C7DF45C10}"/>
              </a:ext>
            </a:extLst>
          </p:cNvPr>
          <p:cNvSpPr txBox="1"/>
          <p:nvPr/>
        </p:nvSpPr>
        <p:spPr>
          <a:xfrm>
            <a:off x="8221206" y="7648803"/>
            <a:ext cx="571500" cy="1092607"/>
          </a:xfrm>
          <a:prstGeom prst="rect">
            <a:avLst/>
          </a:prstGeom>
        </p:spPr>
        <p:txBody>
          <a:bodyPr wrap="square" rtlCol="0">
            <a:spAutoFit/>
          </a:bodyPr>
          <a:lstStyle/>
          <a:p>
            <a:pPr algn="l"/>
            <a:r>
              <a:rPr lang="en-US" sz="6500" b="1" dirty="0">
                <a:solidFill>
                  <a:schemeClr val="bg1"/>
                </a:solidFill>
              </a:rPr>
              <a:t>3</a:t>
            </a:r>
          </a:p>
        </p:txBody>
      </p:sp>
      <p:sp>
        <p:nvSpPr>
          <p:cNvPr id="16" name="TextBox 15">
            <a:extLst>
              <a:ext uri="{FF2B5EF4-FFF2-40B4-BE49-F238E27FC236}">
                <a16:creationId xmlns:a16="http://schemas.microsoft.com/office/drawing/2014/main" id="{70B9E8AF-777A-9044-9C88-9C682135D32B}"/>
              </a:ext>
            </a:extLst>
          </p:cNvPr>
          <p:cNvSpPr txBox="1"/>
          <p:nvPr/>
        </p:nvSpPr>
        <p:spPr>
          <a:xfrm>
            <a:off x="11844339" y="7623997"/>
            <a:ext cx="571500" cy="1092607"/>
          </a:xfrm>
          <a:prstGeom prst="rect">
            <a:avLst/>
          </a:prstGeom>
        </p:spPr>
        <p:txBody>
          <a:bodyPr wrap="square" rtlCol="0">
            <a:spAutoFit/>
          </a:bodyPr>
          <a:lstStyle/>
          <a:p>
            <a:pPr algn="l"/>
            <a:r>
              <a:rPr lang="en-US" sz="6500" b="1" dirty="0">
                <a:solidFill>
                  <a:schemeClr val="bg1"/>
                </a:solidFill>
              </a:rPr>
              <a:t>4</a:t>
            </a:r>
          </a:p>
        </p:txBody>
      </p:sp>
      <p:sp>
        <p:nvSpPr>
          <p:cNvPr id="17" name="TextBox 16">
            <a:extLst>
              <a:ext uri="{FF2B5EF4-FFF2-40B4-BE49-F238E27FC236}">
                <a16:creationId xmlns:a16="http://schemas.microsoft.com/office/drawing/2014/main" id="{FFD6292F-DB24-4E40-91A7-C35E53C624E1}"/>
              </a:ext>
            </a:extLst>
          </p:cNvPr>
          <p:cNvSpPr txBox="1"/>
          <p:nvPr/>
        </p:nvSpPr>
        <p:spPr>
          <a:xfrm>
            <a:off x="15594470" y="7618469"/>
            <a:ext cx="571500" cy="1092607"/>
          </a:xfrm>
          <a:prstGeom prst="rect">
            <a:avLst/>
          </a:prstGeom>
        </p:spPr>
        <p:txBody>
          <a:bodyPr wrap="square" rtlCol="0">
            <a:spAutoFit/>
          </a:bodyPr>
          <a:lstStyle/>
          <a:p>
            <a:pPr algn="l"/>
            <a:r>
              <a:rPr lang="en-US" sz="6500" b="1" dirty="0">
                <a:solidFill>
                  <a:schemeClr val="bg1"/>
                </a:solidFill>
              </a:rPr>
              <a:t>5</a:t>
            </a:r>
          </a:p>
        </p:txBody>
      </p:sp>
      <p:sp>
        <p:nvSpPr>
          <p:cNvPr id="19" name="TextBox 18">
            <a:extLst>
              <a:ext uri="{FF2B5EF4-FFF2-40B4-BE49-F238E27FC236}">
                <a16:creationId xmlns:a16="http://schemas.microsoft.com/office/drawing/2014/main" id="{73461730-0B76-D942-A5C9-06BC09C94F6D}"/>
              </a:ext>
            </a:extLst>
          </p:cNvPr>
          <p:cNvSpPr txBox="1"/>
          <p:nvPr/>
        </p:nvSpPr>
        <p:spPr>
          <a:xfrm>
            <a:off x="19301132" y="7583898"/>
            <a:ext cx="571500" cy="1092607"/>
          </a:xfrm>
          <a:prstGeom prst="rect">
            <a:avLst/>
          </a:prstGeom>
        </p:spPr>
        <p:txBody>
          <a:bodyPr wrap="square" rtlCol="0">
            <a:spAutoFit/>
          </a:bodyPr>
          <a:lstStyle/>
          <a:p>
            <a:pPr algn="l"/>
            <a:r>
              <a:rPr lang="en-US" sz="6500" b="1" dirty="0">
                <a:solidFill>
                  <a:schemeClr val="bg1"/>
                </a:solidFill>
              </a:rPr>
              <a:t>6</a:t>
            </a:r>
          </a:p>
        </p:txBody>
      </p:sp>
      <p:sp>
        <p:nvSpPr>
          <p:cNvPr id="20" name="TextBox 19">
            <a:extLst>
              <a:ext uri="{FF2B5EF4-FFF2-40B4-BE49-F238E27FC236}">
                <a16:creationId xmlns:a16="http://schemas.microsoft.com/office/drawing/2014/main" id="{780AC913-27FB-3847-9C46-0E4976BCE4B1}"/>
              </a:ext>
            </a:extLst>
          </p:cNvPr>
          <p:cNvSpPr txBox="1"/>
          <p:nvPr/>
        </p:nvSpPr>
        <p:spPr>
          <a:xfrm>
            <a:off x="22990118" y="7648803"/>
            <a:ext cx="571500" cy="1092607"/>
          </a:xfrm>
          <a:prstGeom prst="rect">
            <a:avLst/>
          </a:prstGeom>
        </p:spPr>
        <p:txBody>
          <a:bodyPr wrap="square" rtlCol="0">
            <a:spAutoFit/>
          </a:bodyPr>
          <a:lstStyle/>
          <a:p>
            <a:pPr algn="l"/>
            <a:r>
              <a:rPr lang="en-US" sz="6500" b="1" dirty="0">
                <a:solidFill>
                  <a:schemeClr val="bg1"/>
                </a:solidFill>
              </a:rPr>
              <a:t>7</a:t>
            </a:r>
          </a:p>
        </p:txBody>
      </p:sp>
      <p:sp>
        <p:nvSpPr>
          <p:cNvPr id="3" name="Rectangle 2" hidden="1">
            <a:extLst>
              <a:ext uri="{FF2B5EF4-FFF2-40B4-BE49-F238E27FC236}">
                <a16:creationId xmlns:a16="http://schemas.microsoft.com/office/drawing/2014/main" id="{1F80FAF6-D9B5-FE40-BA07-0A7C8821D2D5}"/>
              </a:ext>
              <a:ext uri="{C183D7F6-B498-43B3-948B-1728B52AA6E4}">
                <adec:decorative xmlns:adec="http://schemas.microsoft.com/office/drawing/2017/decorative" val="1"/>
              </a:ext>
            </a:extLst>
          </p:cNvPr>
          <p:cNvSpPr/>
          <p:nvPr/>
        </p:nvSpPr>
        <p:spPr>
          <a:xfrm>
            <a:off x="12037135" y="6673334"/>
            <a:ext cx="312906" cy="369332"/>
          </a:xfrm>
          <a:prstGeom prst="rect">
            <a:avLst/>
          </a:prstGeom>
        </p:spPr>
        <p:txBody>
          <a:bodyPr wrap="square">
            <a:spAutoFit/>
          </a:bodyPr>
          <a:lstStyle/>
          <a:p>
            <a:r>
              <a:rPr lang="en-US" b="1" dirty="0">
                <a:solidFill>
                  <a:schemeClr val="bg1"/>
                </a:solidFill>
              </a:rPr>
              <a:t>1</a:t>
            </a:r>
            <a:endParaRPr lang="en-US" dirty="0"/>
          </a:p>
        </p:txBody>
      </p:sp>
      <p:sp>
        <p:nvSpPr>
          <p:cNvPr id="23" name="TextBox 22" hidden="1">
            <a:extLst>
              <a:ext uri="{FF2B5EF4-FFF2-40B4-BE49-F238E27FC236}">
                <a16:creationId xmlns:a16="http://schemas.microsoft.com/office/drawing/2014/main" id="{7732029E-B54A-1A43-9429-B9810F362611}"/>
              </a:ext>
            </a:extLst>
          </p:cNvPr>
          <p:cNvSpPr txBox="1"/>
          <p:nvPr/>
        </p:nvSpPr>
        <p:spPr>
          <a:xfrm>
            <a:off x="1231455" y="12320802"/>
            <a:ext cx="3487508" cy="553998"/>
          </a:xfrm>
          <a:prstGeom prst="rect">
            <a:avLst/>
          </a:prstGeom>
        </p:spPr>
        <p:txBody>
          <a:bodyPr wrap="square" rtlCol="0">
            <a:spAutoFit/>
          </a:bodyPr>
          <a:lstStyle/>
          <a:p>
            <a:pPr algn="l"/>
            <a:r>
              <a:rPr lang="en-US" sz="3000" i="1" dirty="0"/>
              <a:t>You are here</a:t>
            </a:r>
          </a:p>
        </p:txBody>
      </p:sp>
      <p:sp>
        <p:nvSpPr>
          <p:cNvPr id="139" name="Freeform 19" hidden="1">
            <a:extLst>
              <a:ext uri="{FF2B5EF4-FFF2-40B4-BE49-F238E27FC236}">
                <a16:creationId xmlns:a16="http://schemas.microsoft.com/office/drawing/2014/main" id="{25111175-8623-4B6F-BDD9-20603BA75ED9}"/>
              </a:ext>
              <a:ext uri="{C183D7F6-B498-43B3-948B-1728B52AA6E4}">
                <adec:decorative xmlns:adec="http://schemas.microsoft.com/office/drawing/2017/decorative" val="1"/>
              </a:ext>
            </a:extLst>
          </p:cNvPr>
          <p:cNvSpPr>
            <a:spLocks noChangeArrowheads="1"/>
          </p:cNvSpPr>
          <p:nvPr/>
        </p:nvSpPr>
        <p:spPr bwMode="auto">
          <a:xfrm>
            <a:off x="351956" y="11905330"/>
            <a:ext cx="879499" cy="9694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1"/>
          </a:solidFill>
          <a:ln>
            <a:noFill/>
          </a:ln>
          <a:effectLst/>
        </p:spPr>
        <p:txBody>
          <a:bodyPr wrap="none" anchor="ctr"/>
          <a:lstStyle/>
          <a:p>
            <a:endParaRPr lang="en-US" sz="3602" dirty="0"/>
          </a:p>
        </p:txBody>
      </p:sp>
    </p:spTree>
    <p:extLst>
      <p:ext uri="{BB962C8B-B14F-4D97-AF65-F5344CB8AC3E}">
        <p14:creationId xmlns:p14="http://schemas.microsoft.com/office/powerpoint/2010/main" val="2590552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2439432" cy="8702676"/>
          </a:xfrm>
        </p:spPr>
        <p:txBody>
          <a:bodyPr vert="horz" lIns="91440" tIns="45720" rIns="91440" bIns="45720" rtlCol="0">
            <a:normAutofit/>
          </a:bodyPr>
          <a:lstStyle/>
          <a:p>
            <a:pPr marL="971550" indent="-628650" defTabSz="914400">
              <a:lnSpc>
                <a:spcPct val="90000"/>
              </a:lnSpc>
              <a:buFont typeface="Arial" panose="020B0604020202020204" pitchFamily="34" charset="0"/>
              <a:buChar char="•"/>
            </a:pPr>
            <a:r>
              <a:rPr lang="en-US" dirty="0">
                <a:latin typeface="+mn-lt"/>
              </a:rPr>
              <a:t>Authorizers will understand the application timeline for new charter applicants</a:t>
            </a:r>
          </a:p>
          <a:p>
            <a:pPr marL="971550" indent="-628650" defTabSz="914400">
              <a:lnSpc>
                <a:spcPct val="90000"/>
              </a:lnSpc>
            </a:pPr>
            <a:endParaRPr lang="en-US" dirty="0">
              <a:latin typeface="+mn-lt"/>
            </a:endParaRPr>
          </a:p>
          <a:p>
            <a:pPr marL="971550" indent="-628650" defTabSz="914400">
              <a:lnSpc>
                <a:spcPct val="90000"/>
              </a:lnSpc>
              <a:buFont typeface="Arial" panose="020B0604020202020204" pitchFamily="34" charset="0"/>
              <a:buChar char="•"/>
            </a:pPr>
            <a:r>
              <a:rPr lang="en-US" dirty="0">
                <a:latin typeface="+mn-lt"/>
              </a:rPr>
              <a:t>Authorizers will become familiar with the model charter application from CACSA and will begin to understand the requirements</a:t>
            </a:r>
          </a:p>
          <a:p>
            <a:pPr marL="571500" indent="-228600" defTabSz="914400">
              <a:lnSpc>
                <a:spcPct val="90000"/>
              </a:lnSpc>
              <a:buFont typeface="Arial" panose="020B0604020202020204" pitchFamily="34" charset="0"/>
              <a:buChar char="•"/>
            </a:pPr>
            <a:endParaRPr lang="en-US" dirty="0">
              <a:latin typeface="+mn-lt"/>
            </a:endParaRP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436241"/>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D09E0C-A2F8-7942-B092-1C0C88EAF647}"/>
              </a:ext>
            </a:extLst>
          </p:cNvPr>
          <p:cNvSpPr>
            <a:spLocks noGrp="1"/>
          </p:cNvSpPr>
          <p:nvPr>
            <p:ph type="title"/>
          </p:nvPr>
        </p:nvSpPr>
        <p:spPr>
          <a:xfrm>
            <a:off x="984404" y="1348861"/>
            <a:ext cx="22418366" cy="1577321"/>
          </a:xfrm>
        </p:spPr>
        <p:txBody>
          <a:bodyPr/>
          <a:lstStyle/>
          <a:p>
            <a:r>
              <a:rPr lang="en-US" dirty="0"/>
              <a:t>Application Process  </a:t>
            </a:r>
          </a:p>
        </p:txBody>
      </p:sp>
      <p:sp>
        <p:nvSpPr>
          <p:cNvPr id="17" name="TextBox 16">
            <a:extLst>
              <a:ext uri="{FF2B5EF4-FFF2-40B4-BE49-F238E27FC236}">
                <a16:creationId xmlns:a16="http://schemas.microsoft.com/office/drawing/2014/main" id="{E16C9972-E601-2B43-AB03-F88E54699395}"/>
              </a:ext>
            </a:extLst>
          </p:cNvPr>
          <p:cNvSpPr txBox="1"/>
          <p:nvPr/>
        </p:nvSpPr>
        <p:spPr>
          <a:xfrm>
            <a:off x="3575166" y="3880409"/>
            <a:ext cx="2369241" cy="1477328"/>
          </a:xfrm>
          <a:prstGeom prst="rect">
            <a:avLst/>
          </a:prstGeom>
        </p:spPr>
        <p:txBody>
          <a:bodyPr wrap="square" lIns="91440" tIns="45720" rIns="91440" bIns="45720" rtlCol="0" anchor="t">
            <a:spAutoFit/>
          </a:bodyPr>
          <a:lstStyle/>
          <a:p>
            <a:r>
              <a:rPr lang="en-US" sz="3000" dirty="0"/>
              <a:t>Between August 1</a:t>
            </a:r>
            <a:r>
              <a:rPr lang="en-US" sz="3000" baseline="30000" dirty="0"/>
              <a:t>st</a:t>
            </a:r>
            <a:r>
              <a:rPr lang="en-US" sz="3000" dirty="0"/>
              <a:t> – October 1</a:t>
            </a:r>
            <a:r>
              <a:rPr lang="en-US" sz="3000" baseline="30000" dirty="0"/>
              <a:t>st</a:t>
            </a:r>
            <a:r>
              <a:rPr lang="en-US" sz="3000" dirty="0"/>
              <a:t> *</a:t>
            </a:r>
          </a:p>
        </p:txBody>
      </p:sp>
      <p:sp>
        <p:nvSpPr>
          <p:cNvPr id="19" name="TextBox 18">
            <a:extLst>
              <a:ext uri="{FF2B5EF4-FFF2-40B4-BE49-F238E27FC236}">
                <a16:creationId xmlns:a16="http://schemas.microsoft.com/office/drawing/2014/main" id="{513B303A-04D8-C441-83BB-11BAB809D179}"/>
              </a:ext>
            </a:extLst>
          </p:cNvPr>
          <p:cNvSpPr txBox="1"/>
          <p:nvPr/>
        </p:nvSpPr>
        <p:spPr>
          <a:xfrm>
            <a:off x="6222913" y="7253367"/>
            <a:ext cx="2546860" cy="1477328"/>
          </a:xfrm>
          <a:prstGeom prst="rect">
            <a:avLst/>
          </a:prstGeom>
        </p:spPr>
        <p:txBody>
          <a:bodyPr wrap="square" lIns="91440" tIns="45720" rIns="91440" bIns="45720" rtlCol="0" anchor="t">
            <a:spAutoFit/>
          </a:bodyPr>
          <a:lstStyle/>
          <a:p>
            <a:r>
              <a:rPr lang="en-US" sz="3000" dirty="0"/>
              <a:t>15 days from application receival* </a:t>
            </a:r>
          </a:p>
        </p:txBody>
      </p:sp>
      <p:sp>
        <p:nvSpPr>
          <p:cNvPr id="18" name="TextBox 17">
            <a:extLst>
              <a:ext uri="{FF2B5EF4-FFF2-40B4-BE49-F238E27FC236}">
                <a16:creationId xmlns:a16="http://schemas.microsoft.com/office/drawing/2014/main" id="{323EE45E-7119-0F42-9883-620E319E1BC4}"/>
              </a:ext>
            </a:extLst>
          </p:cNvPr>
          <p:cNvSpPr txBox="1"/>
          <p:nvPr/>
        </p:nvSpPr>
        <p:spPr>
          <a:xfrm>
            <a:off x="9058344" y="4111241"/>
            <a:ext cx="2369241" cy="1015663"/>
          </a:xfrm>
          <a:prstGeom prst="rect">
            <a:avLst/>
          </a:prstGeom>
        </p:spPr>
        <p:txBody>
          <a:bodyPr wrap="square" lIns="91440" tIns="45720" rIns="91440" bIns="45720" rtlCol="0" anchor="t">
            <a:spAutoFit/>
          </a:bodyPr>
          <a:lstStyle/>
          <a:p>
            <a:pPr algn="l"/>
            <a:r>
              <a:rPr lang="en-US" sz="3000" dirty="0"/>
              <a:t>Required by statute*</a:t>
            </a:r>
          </a:p>
        </p:txBody>
      </p:sp>
      <p:sp>
        <p:nvSpPr>
          <p:cNvPr id="20" name="TextBox 19">
            <a:extLst>
              <a:ext uri="{FF2B5EF4-FFF2-40B4-BE49-F238E27FC236}">
                <a16:creationId xmlns:a16="http://schemas.microsoft.com/office/drawing/2014/main" id="{1F69F6D7-9EC8-554E-B3DD-1C80795EB1B5}"/>
              </a:ext>
            </a:extLst>
          </p:cNvPr>
          <p:cNvSpPr txBox="1"/>
          <p:nvPr/>
        </p:nvSpPr>
        <p:spPr>
          <a:xfrm>
            <a:off x="12134075" y="7253367"/>
            <a:ext cx="2369241" cy="1015663"/>
          </a:xfrm>
          <a:prstGeom prst="rect">
            <a:avLst/>
          </a:prstGeom>
        </p:spPr>
        <p:txBody>
          <a:bodyPr wrap="square" lIns="91440" tIns="45720" rIns="91440" bIns="45720" rtlCol="0" anchor="t">
            <a:spAutoFit/>
          </a:bodyPr>
          <a:lstStyle/>
          <a:p>
            <a:pPr algn="l"/>
            <a:r>
              <a:rPr lang="en-US" sz="3000" dirty="0"/>
              <a:t>Required by statute*</a:t>
            </a:r>
          </a:p>
        </p:txBody>
      </p:sp>
      <p:sp>
        <p:nvSpPr>
          <p:cNvPr id="21" name="TextBox 20">
            <a:extLst>
              <a:ext uri="{FF2B5EF4-FFF2-40B4-BE49-F238E27FC236}">
                <a16:creationId xmlns:a16="http://schemas.microsoft.com/office/drawing/2014/main" id="{E868550C-9547-D340-B306-FA0C9D4ADE81}"/>
              </a:ext>
            </a:extLst>
          </p:cNvPr>
          <p:cNvSpPr txBox="1"/>
          <p:nvPr/>
        </p:nvSpPr>
        <p:spPr>
          <a:xfrm>
            <a:off x="20533502" y="7253367"/>
            <a:ext cx="2869268" cy="1938992"/>
          </a:xfrm>
          <a:prstGeom prst="rect">
            <a:avLst/>
          </a:prstGeom>
        </p:spPr>
        <p:txBody>
          <a:bodyPr wrap="square" lIns="91440" tIns="45720" rIns="91440" bIns="45720" rtlCol="0" anchor="t">
            <a:spAutoFit/>
          </a:bodyPr>
          <a:lstStyle/>
          <a:p>
            <a:pPr algn="l"/>
            <a:r>
              <a:rPr lang="en-US" sz="3000" dirty="0"/>
              <a:t>Must vote within 90 days of application receival*</a:t>
            </a:r>
          </a:p>
        </p:txBody>
      </p:sp>
      <p:sp>
        <p:nvSpPr>
          <p:cNvPr id="11" name="TextBox 10">
            <a:extLst>
              <a:ext uri="{FF2B5EF4-FFF2-40B4-BE49-F238E27FC236}">
                <a16:creationId xmlns:a16="http://schemas.microsoft.com/office/drawing/2014/main" id="{ECDE3ECB-22AA-E24A-BF98-1B78063CBF34}"/>
              </a:ext>
            </a:extLst>
          </p:cNvPr>
          <p:cNvSpPr txBox="1"/>
          <p:nvPr/>
        </p:nvSpPr>
        <p:spPr>
          <a:xfrm>
            <a:off x="984404" y="10271788"/>
            <a:ext cx="22941540" cy="677108"/>
          </a:xfrm>
          <a:prstGeom prst="rect">
            <a:avLst/>
          </a:prstGeom>
        </p:spPr>
        <p:txBody>
          <a:bodyPr wrap="square" rtlCol="0">
            <a:spAutoFit/>
          </a:bodyPr>
          <a:lstStyle/>
          <a:p>
            <a:pPr algn="l"/>
            <a:r>
              <a:rPr lang="en-US" sz="3800" dirty="0"/>
              <a:t>Each district should determine exact dates and deadlines and ensure information is available to the public.</a:t>
            </a:r>
          </a:p>
        </p:txBody>
      </p:sp>
      <p:sp>
        <p:nvSpPr>
          <p:cNvPr id="10" name="TextBox 9">
            <a:extLst>
              <a:ext uri="{FF2B5EF4-FFF2-40B4-BE49-F238E27FC236}">
                <a16:creationId xmlns:a16="http://schemas.microsoft.com/office/drawing/2014/main" id="{9B33B099-373B-BF40-AC9C-F59058117F96}"/>
              </a:ext>
            </a:extLst>
          </p:cNvPr>
          <p:cNvSpPr txBox="1"/>
          <p:nvPr/>
        </p:nvSpPr>
        <p:spPr>
          <a:xfrm>
            <a:off x="16425075" y="12489989"/>
            <a:ext cx="6977695" cy="677108"/>
          </a:xfrm>
          <a:prstGeom prst="rect">
            <a:avLst/>
          </a:prstGeom>
        </p:spPr>
        <p:txBody>
          <a:bodyPr wrap="square" rtlCol="0">
            <a:spAutoFit/>
          </a:bodyPr>
          <a:lstStyle/>
          <a:p>
            <a:r>
              <a:rPr lang="en-US" sz="3800" dirty="0"/>
              <a:t>*C.R.S. § 22. 22-30.5-107</a:t>
            </a:r>
          </a:p>
        </p:txBody>
      </p:sp>
      <p:pic>
        <p:nvPicPr>
          <p:cNvPr id="6" name="Content Placeholder 5">
            <a:extLst>
              <a:ext uri="{FF2B5EF4-FFF2-40B4-BE49-F238E27FC236}">
                <a16:creationId xmlns:a16="http://schemas.microsoft.com/office/drawing/2014/main" id="{9F8743A4-4EF7-434B-BDB0-12E5DE9099AB}"/>
              </a:ext>
              <a:ext uri="{C183D7F6-B498-43B3-948B-1728B52AA6E4}">
                <adec:decorative xmlns:adec="http://schemas.microsoft.com/office/drawing/2017/decorative" val="1"/>
              </a:ext>
            </a:extLst>
          </p:cNvPr>
          <p:cNvPicPr>
            <a:picLocks noGrp="1" noChangeAspect="1"/>
          </p:cNvPicPr>
          <p:nvPr>
            <p:ph sz="quarter" idx="13"/>
          </p:nvPr>
        </p:nvPicPr>
        <p:blipFill rotWithShape="1">
          <a:blip r:embed="rId3"/>
          <a:srcRect t="42346" b="40758"/>
          <a:stretch/>
        </p:blipFill>
        <p:spPr>
          <a:xfrm>
            <a:off x="489370" y="5342467"/>
            <a:ext cx="22913400" cy="1938992"/>
          </a:xfrm>
        </p:spPr>
      </p:pic>
    </p:spTree>
    <p:extLst>
      <p:ext uri="{BB962C8B-B14F-4D97-AF65-F5344CB8AC3E}">
        <p14:creationId xmlns:p14="http://schemas.microsoft.com/office/powerpoint/2010/main" val="3692265963"/>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74660</TotalTime>
  <Words>3780</Words>
  <Application>Microsoft Macintosh PowerPoint</Application>
  <PresentationFormat>Custom</PresentationFormat>
  <Paragraphs>291</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Courier New</vt:lpstr>
      <vt:lpstr>Geneva</vt:lpstr>
      <vt:lpstr>Helvetica</vt:lpstr>
      <vt:lpstr>System Font Regular</vt:lpstr>
      <vt:lpstr>Wingdings</vt:lpstr>
      <vt:lpstr>Office Theme</vt:lpstr>
      <vt:lpstr>Colorado Authorizer Bootcamp </vt:lpstr>
      <vt:lpstr>Today’s Agenda</vt:lpstr>
      <vt:lpstr>Application Process</vt:lpstr>
      <vt:lpstr>Bootcamp Norms</vt:lpstr>
      <vt:lpstr>Bootcamp Engagement</vt:lpstr>
      <vt:lpstr>Session Agenda</vt:lpstr>
      <vt:lpstr>Bootcamp Overview</vt:lpstr>
      <vt:lpstr>Objectives</vt:lpstr>
      <vt:lpstr>Application Process  </vt:lpstr>
      <vt:lpstr>Application Process: 18-Month Waiver</vt:lpstr>
      <vt:lpstr>Application Process Examples</vt:lpstr>
      <vt:lpstr>Colorado Standard New Charter School Application</vt:lpstr>
      <vt:lpstr>Planning for Applications: Letter of Intent</vt:lpstr>
      <vt:lpstr>Applicant Eligibility</vt:lpstr>
      <vt:lpstr>Application Requirements</vt:lpstr>
      <vt:lpstr>Application Components </vt:lpstr>
      <vt:lpstr>Additional Application Questions</vt:lpstr>
      <vt:lpstr>A Closer Look at the Application</vt:lpstr>
      <vt:lpstr>Application 15-Day Completeness Check</vt:lpstr>
      <vt:lpstr>Application Components Checklist</vt:lpstr>
      <vt:lpstr>Capacity Interviews</vt:lpstr>
      <vt:lpstr>Best Practice: Technical Assistance to Potential Applicants </vt:lpstr>
      <vt:lpstr>Questions? Reactions?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469</cp:revision>
  <cp:lastPrinted>2021-11-10T17:08:01Z</cp:lastPrinted>
  <dcterms:created xsi:type="dcterms:W3CDTF">2019-09-30T22:39:39Z</dcterms:created>
  <dcterms:modified xsi:type="dcterms:W3CDTF">2021-12-16T18:18:22Z</dcterms:modified>
</cp:coreProperties>
</file>