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9144000" cx="685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h/QVTsoC+d6wXcW8gzmlFkRi+L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59BC8D-95D9-4921-875E-5701F3774AE6}">
  <a:tblStyle styleId="{8F59BC8D-95D9-4921-875E-5701F3774AE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2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71489" y="1119392"/>
            <a:ext cx="3948112" cy="5951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56A2"/>
              </a:buClr>
              <a:buSzPts val="1600"/>
              <a:buFont typeface="Calibri"/>
              <a:buNone/>
              <a:defRPr>
                <a:solidFill>
                  <a:srgbClr val="3956A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/>
          <p:nvPr/>
        </p:nvSpPr>
        <p:spPr>
          <a:xfrm>
            <a:off x="390914" y="328991"/>
            <a:ext cx="498007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3956A2"/>
                </a:solidFill>
                <a:latin typeface="Montserrat"/>
                <a:ea typeface="Montserrat"/>
                <a:cs typeface="Montserrat"/>
                <a:sym typeface="Montserrat"/>
              </a:rPr>
              <a:t>Main Street Academy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123 Main Street, Local City, CO 12345 // (210) 555-1212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Grades 1-5 // Enrollment 300</a:t>
            </a:r>
            <a:endParaRPr/>
          </a:p>
        </p:txBody>
      </p:sp>
      <p:sp>
        <p:nvSpPr>
          <p:cNvPr id="16" name="Google Shape;16;p4"/>
          <p:cNvSpPr/>
          <p:nvPr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rgbClr val="3956A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4"/>
          <p:cNvSpPr/>
          <p:nvPr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rgbClr val="EA24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6361532" y="8852290"/>
            <a:ext cx="400839" cy="2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054221" y="125791"/>
            <a:ext cx="1708150" cy="40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64344" y="1071475"/>
            <a:ext cx="3948112" cy="643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71488" y="1905000"/>
            <a:ext cx="5915025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6361532" y="8852290"/>
            <a:ext cx="400839" cy="2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5"/>
          <p:cNvSpPr/>
          <p:nvPr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5"/>
          <p:cNvSpPr/>
          <p:nvPr/>
        </p:nvSpPr>
        <p:spPr>
          <a:xfrm>
            <a:off x="390914" y="364503"/>
            <a:ext cx="434330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002F88"/>
                </a:solidFill>
                <a:latin typeface="Montserrat"/>
                <a:ea typeface="Montserrat"/>
                <a:cs typeface="Montserrat"/>
                <a:sym typeface="Montserrat"/>
              </a:rPr>
              <a:t>Main Street Academy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123 Main Street, San Antonio, TX 12345 // (210) 555-1212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Grades 1-5 // Enrollment 238 // Enrollment Type: Zoned School (transfers accepted)</a:t>
            </a:r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92220" y="408329"/>
            <a:ext cx="720767" cy="54417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/>
          <p:nvPr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361532" y="8852290"/>
            <a:ext cx="400839" cy="2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" name="Google Shape;30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92220" y="408329"/>
            <a:ext cx="720767" cy="54417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/>
          <p:nvPr/>
        </p:nvSpPr>
        <p:spPr>
          <a:xfrm>
            <a:off x="390914" y="364503"/>
            <a:ext cx="434330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002F88"/>
                </a:solidFill>
                <a:latin typeface="Montserrat"/>
                <a:ea typeface="Montserrat"/>
                <a:cs typeface="Montserrat"/>
                <a:sym typeface="Montserrat"/>
              </a:rPr>
              <a:t>Main Street Academy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123 Main Street, San Antonio, TX 12345 // (210) 555-1212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Grades 1-5 // Enrollment 238 // Enrollment Type: Zoned School (transfers accepted)</a:t>
            </a:r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71488" y="974237"/>
            <a:ext cx="5915025" cy="723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b="1" i="0" sz="1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71488" y="1905000"/>
            <a:ext cx="5915025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794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794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794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94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794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61532" y="8852290"/>
            <a:ext cx="400839" cy="2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5472">
          <p15:clr>
            <a:srgbClr val="F26B43"/>
          </p15:clr>
        </p15:guide>
        <p15:guide id="2" pos="297">
          <p15:clr>
            <a:srgbClr val="F26B43"/>
          </p15:clr>
        </p15:guide>
        <p15:guide id="3" pos="4023">
          <p15:clr>
            <a:srgbClr val="F26B43"/>
          </p15:clr>
        </p15:guide>
        <p15:guide id="4" orient="horz" pos="600">
          <p15:clr>
            <a:srgbClr val="F26B43"/>
          </p15:clr>
        </p15:guide>
        <p15:guide id="5" orient="horz" pos="1200">
          <p15:clr>
            <a:srgbClr val="F26B43"/>
          </p15:clr>
        </p15:guide>
        <p15:guide id="6" orient="horz" pos="5328">
          <p15:clr>
            <a:srgbClr val="F26B43"/>
          </p15:clr>
        </p15:guide>
        <p15:guide id="7" orient="horz" pos="288">
          <p15:clr>
            <a:srgbClr val="F26B43"/>
          </p15:clr>
        </p15:guide>
        <p15:guide id="8" pos="2160">
          <p15:clr>
            <a:srgbClr val="F26B43"/>
          </p15:clr>
        </p15:guide>
        <p15:guide id="9" orient="horz" pos="2880">
          <p15:clr>
            <a:srgbClr val="F26B43"/>
          </p15:clr>
        </p15:guide>
        <p15:guide id="10" pos="1536">
          <p15:clr>
            <a:srgbClr val="F26B43"/>
          </p15:clr>
        </p15:guide>
        <p15:guide id="11" pos="2784">
          <p15:clr>
            <a:srgbClr val="F26B43"/>
          </p15:clr>
        </p15:guide>
        <p15:guide id="12" orient="horz" pos="10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/>
          <p:nvPr>
            <p:ph idx="12" type="sldNum"/>
          </p:nvPr>
        </p:nvSpPr>
        <p:spPr>
          <a:xfrm>
            <a:off x="6350312" y="8841073"/>
            <a:ext cx="400839" cy="2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1"/>
          <p:cNvSpPr/>
          <p:nvPr/>
        </p:nvSpPr>
        <p:spPr>
          <a:xfrm>
            <a:off x="236220" y="1081048"/>
            <a:ext cx="6404425" cy="755372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rgbClr val="8585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PLACEHOLDER FOR INFO ABOUT SCHOOL –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MAYBE LEADERSHIP, MEMBERS OF BOARD OF DIRECTORS, MAYBE MISSION AND EDUCATIONAL MODEL? </a:t>
            </a:r>
            <a:endParaRPr/>
          </a:p>
        </p:txBody>
      </p:sp>
      <p:graphicFrame>
        <p:nvGraphicFramePr>
          <p:cNvPr id="40" name="Google Shape;40;p1"/>
          <p:cNvGraphicFramePr/>
          <p:nvPr/>
        </p:nvGraphicFramePr>
        <p:xfrm>
          <a:off x="236219" y="20116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{8F59BC8D-95D9-4921-875E-5701F3774AE6}</a:tableStyleId>
              </a:tblPr>
              <a:tblGrid>
                <a:gridCol w="1795875"/>
                <a:gridCol w="877425"/>
                <a:gridCol w="633800"/>
                <a:gridCol w="792475"/>
                <a:gridCol w="697600"/>
                <a:gridCol w="803625"/>
                <a:gridCol w="803625"/>
              </a:tblGrid>
              <a:tr h="164075">
                <a:tc gridSpan="7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Authorizer Name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54A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164075">
                <a:tc gridSpan="7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School Name</a:t>
                      </a:r>
                      <a:endParaRPr/>
                    </a:p>
                  </a:txBody>
                  <a:tcPr marT="15150" marB="15150" marR="22725" marL="227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164075">
                <a:tc gridSpan="7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Management Company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164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Board President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Grades Served 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Enrollment</a:t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 FRL/ED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 IEP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% EL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4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7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Overall Performance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54A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Overall Assessment of Performance and Compliance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2018-19</a:t>
                      </a:r>
                      <a:endParaRPr b="1" sz="800" u="none" cap="none" strike="noStrike">
                        <a:solidFill>
                          <a:srgbClr val="00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2019-20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2020-21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Academic Performance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 b="0" sz="8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Board Governance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 b="0" sz="8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Legal and Contractual Compliance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Financial Peformance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Is the school in good standing based on a review of all domains?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No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Yes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</a:tr>
              <a:tr h="204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75">
                <a:tc gridSpan="7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Academic Performance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54A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Measures of Academic Performance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2018-19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2019-20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2020-21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Accreditation Status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Achievement for All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 b="0" sz="8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Achievement for Minority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Achievement for Economically Disadvantaged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Achievement for Students with IEPs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Achievement for Students who are English Learners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Growth for All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Growth for Minority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Growth for Economically Disadvantaged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Growth for Students with IEPs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Academic Growth for Students who are English Learners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Postsecondary &amp; Workforce Readiness for All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Postsecondary &amp; Workforce Readiness for Minority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Postsecondary &amp; Workforce Readiness for Economically Disadvantaged Students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Postsecondary &amp; Workforce Readiness for Students with IEPs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 b="0" sz="8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1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CDE-Determined: Postsecondary &amp; Workforce Readiness for Students who are English Learners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 b="0" sz="8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Authorized-Determined: School Specific Measure #1 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Exceeds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Exceeds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Authorized-Determined: School Specific Measure #2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 b="0" sz="8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Authorized-Determined: School Specific Measure #3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 b="0" sz="800" u="none" cap="none" strike="noStrike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4075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Authorized-Determined: School Specific Measure #4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01600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Academic Performance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5150" marB="15150" marR="22725" marL="227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/>
          <p:nvPr>
            <p:ph idx="12" type="sldNum"/>
          </p:nvPr>
        </p:nvSpPr>
        <p:spPr>
          <a:xfrm>
            <a:off x="6350312" y="8841073"/>
            <a:ext cx="400839" cy="2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236221" y="6803662"/>
            <a:ext cx="6404425" cy="1601198"/>
          </a:xfrm>
          <a:prstGeom prst="rect">
            <a:avLst/>
          </a:prstGeom>
          <a:solidFill>
            <a:srgbClr val="F2F2F2"/>
          </a:solidFill>
          <a:ln cap="flat" cmpd="sng" w="12700">
            <a:solidFill>
              <a:srgbClr val="8585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PLACEHOLDER FOR INFO ABOUT SCHOOL –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MAYBE LEADERSHIP, MEMBERS OF BOARD OF DIRECTORS, MAYBE MISSION AND EDUCATIONAL MODEL? </a:t>
            </a:r>
            <a:endParaRPr/>
          </a:p>
        </p:txBody>
      </p:sp>
      <p:graphicFrame>
        <p:nvGraphicFramePr>
          <p:cNvPr id="47" name="Google Shape;47;p2"/>
          <p:cNvGraphicFramePr/>
          <p:nvPr/>
        </p:nvGraphicFramePr>
        <p:xfrm>
          <a:off x="236220" y="12176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{8F59BC8D-95D9-4921-875E-5701F3774AE6}</a:tableStyleId>
              </a:tblPr>
              <a:tblGrid>
                <a:gridCol w="1908250"/>
                <a:gridCol w="932350"/>
                <a:gridCol w="1237325"/>
                <a:gridCol w="775500"/>
                <a:gridCol w="775500"/>
                <a:gridCol w="775500"/>
              </a:tblGrid>
              <a:tr h="169200">
                <a:tc gridSpan="6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Board Governance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54A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Expectations for Board Governance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2018-19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2018-20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2018-21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Board has no evidence of violations of CO ethics laws. 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Board has no evidence of violations of legal and contractual obligations. 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Board complies with all open meetings laws/CO Sunshine Laws.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Board satisfies all relevant training obligations including those for new members.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Board Governance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</a:tr>
              <a:tr h="20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9200">
                <a:tc gridSpan="6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Legal and Contractual Compliance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54A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Expectations for Legal and Contractual Compliance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2018-19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2019-20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2020-21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307125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Reporting Compliance: The school is complying with laws, rules, regulations, and provisions of the charter contract relating to relevant reporting requirements to the authorizer. 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84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Required Programming: School implements mandated programming, including Colorado History, Alcohol &amp; Controlled Substances, Constitution Day, and Comprehensive Human Sexuality Education. 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35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School Environment and Discipline: School uses discipline practices that comply with policy and legal expectations and provide students and families with due process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84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Special Student Populations: School materially complies with applicable laws, rules, regulations, and provisions of the charter contract relating to the treatment of students with identified disabilities and those suspected of having a disability. 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84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Student Enrollment: School materially complies with applicable laws, rules, regulations, and provisions of the charter contract relating to admissions, lottery, waiting lists, recruitment, and enrollment. 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Legal and Contractual Compliance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</a:tr>
              <a:tr h="206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6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Financial Performance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54A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Expectations for Financial Performance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2018-19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2019-20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2020-21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Liquidity: Current Assets Ratio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Exceeds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Liquidity: Unrestricted Days Cash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Partially 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Sustainability: Loan/Debt Service Payments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Sustainability: TABOR Requirements 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92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Annual Independent Audit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600"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Domain Rating For Financial Performance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Meet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800" u="none" cap="none" strike="noStrike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Meets</a:t>
                      </a:r>
                      <a:endParaRPr/>
                    </a:p>
                  </a:txBody>
                  <a:tcPr marT="16100" marB="16100" marR="24150" marL="241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70">
      <a:dk1>
        <a:srgbClr val="000000"/>
      </a:dk1>
      <a:lt1>
        <a:srgbClr val="FFFFFF"/>
      </a:lt1>
      <a:dk2>
        <a:srgbClr val="002F87"/>
      </a:dk2>
      <a:lt2>
        <a:srgbClr val="E7E6E6"/>
      </a:lt2>
      <a:accent1>
        <a:srgbClr val="002F87"/>
      </a:accent1>
      <a:accent2>
        <a:srgbClr val="FFD200"/>
      </a:accent2>
      <a:accent3>
        <a:srgbClr val="380A15"/>
      </a:accent3>
      <a:accent4>
        <a:srgbClr val="79B096"/>
      </a:accent4>
      <a:accent5>
        <a:srgbClr val="8CA3A6"/>
      </a:accent5>
      <a:accent6>
        <a:srgbClr val="DECC66"/>
      </a:accent6>
      <a:hlink>
        <a:srgbClr val="FF7D03"/>
      </a:hlink>
      <a:folHlink>
        <a:srgbClr val="8DAC4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2018-07-30T14:51:46Z</dcterms:created>
  <dc:creator>Haakon</dc:creator>
</cp:coreProperties>
</file>