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handoutMasterIdLst>
    <p:handoutMasterId r:id="rId22"/>
  </p:handoutMasterIdLst>
  <p:sldIdLst>
    <p:sldId id="312" r:id="rId2"/>
    <p:sldId id="421" r:id="rId3"/>
    <p:sldId id="422" r:id="rId4"/>
    <p:sldId id="423" r:id="rId5"/>
    <p:sldId id="424" r:id="rId6"/>
    <p:sldId id="318" r:id="rId7"/>
    <p:sldId id="330" r:id="rId8"/>
    <p:sldId id="319" r:id="rId9"/>
    <p:sldId id="386" r:id="rId10"/>
    <p:sldId id="373" r:id="rId11"/>
    <p:sldId id="425" r:id="rId12"/>
    <p:sldId id="390" r:id="rId13"/>
    <p:sldId id="427" r:id="rId14"/>
    <p:sldId id="378" r:id="rId15"/>
    <p:sldId id="387" r:id="rId16"/>
    <p:sldId id="385" r:id="rId17"/>
    <p:sldId id="368" r:id="rId18"/>
    <p:sldId id="369" r:id="rId19"/>
    <p:sldId id="358" r:id="rId20"/>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12" clrIdx="1">
    <p:extLst>
      <p:ext uri="{19B8F6BF-5375-455C-9EA6-DF929625EA0E}">
        <p15:presenceInfo xmlns:p15="http://schemas.microsoft.com/office/powerpoint/2012/main" userId="S::kwynvee@wested.org::57258ccf-2ad8-491c-b114-b90608b36f5b" providerId="AD"/>
      </p:ext>
    </p:extLst>
  </p:cmAuthor>
  <p:cmAuthor id="3" name="Robin Chait" initials="RC" lastIdx="5" clrIdx="2">
    <p:extLst>
      <p:ext uri="{19B8F6BF-5375-455C-9EA6-DF929625EA0E}">
        <p15:presenceInfo xmlns:p15="http://schemas.microsoft.com/office/powerpoint/2012/main" userId="S::rchait@wested.org::a70eba82-a50f-4cdc-8770-d1319fff93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7F32"/>
    <a:srgbClr val="1669C9"/>
    <a:srgbClr val="002156"/>
    <a:srgbClr val="ABC1DA"/>
    <a:srgbClr val="EAF6FF"/>
    <a:srgbClr val="FFFFFF"/>
    <a:srgbClr val="51AF46"/>
    <a:srgbClr val="72E51D"/>
    <a:srgbClr val="001C4A"/>
    <a:srgbClr val="265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68299"/>
  </p:normalViewPr>
  <p:slideViewPr>
    <p:cSldViewPr snapToGrid="0" snapToObjects="1">
      <p:cViewPr varScale="1">
        <p:scale>
          <a:sx n="42" d="100"/>
          <a:sy n="42" d="100"/>
        </p:scale>
        <p:origin x="1176" y="2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12/16/21</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overview</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Let’s start by looking at what is in the statute. </a:t>
            </a:r>
          </a:p>
          <a:p>
            <a:pPr marL="342900" indent="-342900">
              <a:buFont typeface="Arial" panose="020B0604020202020204" pitchFamily="34" charset="0"/>
              <a:buChar char="•"/>
            </a:pPr>
            <a:r>
              <a:rPr lang="en-US" dirty="0"/>
              <a:t>Within Colorado Charter Law, it states that there must be a contractual agreement called a charter between the school and authorizing district. </a:t>
            </a:r>
          </a:p>
          <a:p>
            <a:pPr marL="342900" indent="-342900">
              <a:buFont typeface="Arial" panose="020B0604020202020204" pitchFamily="34" charset="0"/>
              <a:buChar char="•"/>
            </a:pPr>
            <a:r>
              <a:rPr lang="en-US" dirty="0"/>
              <a:t>The approved application must be used as the basis of the contract and should be a document that reflects all agreements between the district authorizer and the school, including what district policies do not apply to the school. </a:t>
            </a:r>
          </a:p>
          <a:p>
            <a:pPr marL="342900" indent="-342900">
              <a:buFont typeface="Arial" panose="020B0604020202020204" pitchFamily="34" charset="0"/>
              <a:buChar char="•"/>
            </a:pPr>
            <a:r>
              <a:rPr lang="en-US" dirty="0"/>
              <a:t>The contract must also include a list of all of the automatic waivers to state statute the school is invoking as well as any non-automatic waivers the school is requesting to be released from. </a:t>
            </a:r>
          </a:p>
          <a:p>
            <a:pPr marL="342900" indent="-342900">
              <a:buFont typeface="Arial" panose="020B0604020202020204" pitchFamily="34" charset="0"/>
              <a:buChar char="•"/>
            </a:pPr>
            <a:r>
              <a:rPr lang="en-US" dirty="0"/>
              <a:t>Finally, the initial contract must specify the manner in which the district will support any start-up or long-term facility needs of the school, including any actions the school is responsible for in order to have its capital construction needs as a ballot question or to be included in a mill levy. </a:t>
            </a:r>
          </a:p>
          <a:p>
            <a:endParaRPr lang="en-US" dirty="0"/>
          </a:p>
          <a:p>
            <a:r>
              <a:rPr lang="en-US" dirty="0"/>
              <a:t>CACSA has developed a standard contract (like their standard application and evaluation criteria) that is an update from the 2018 standard contract on CDE’s website that includes all statutory requirements within the template.</a:t>
            </a:r>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1714486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Within Colorado charter law, it is noted that all initial contracts must be for a period of at least four years for district authorizers. </a:t>
            </a:r>
          </a:p>
          <a:p>
            <a:pPr marL="342900" indent="-342900">
              <a:buFont typeface="Arial" panose="020B0604020202020204" pitchFamily="34" charset="0"/>
              <a:buChar char="•"/>
            </a:pPr>
            <a:r>
              <a:rPr lang="en-US" dirty="0"/>
              <a:t>As best practice, CACSA recommends that initial contracts are for a period of five years, and renewal contracts are for no longer than 5 years. </a:t>
            </a:r>
          </a:p>
          <a:p>
            <a:pPr marL="342900" indent="-342900">
              <a:buFont typeface="Arial" panose="020B0604020202020204" pitchFamily="34" charset="0"/>
              <a:buChar char="•"/>
            </a:pPr>
            <a:r>
              <a:rPr lang="en-US" dirty="0"/>
              <a:t>When establishing this contract, the authorizer should propose the initial contract, then both parties have a 90-day timeline to negotiate the contract with the school, and then must provide the finalized contract to the school. </a:t>
            </a:r>
          </a:p>
          <a:p>
            <a:pPr marL="342900" indent="-342900">
              <a:buFont typeface="Arial" panose="020B0604020202020204" pitchFamily="34" charset="0"/>
              <a:buChar char="•"/>
            </a:pPr>
            <a:r>
              <a:rPr lang="en-US" dirty="0"/>
              <a:t>Contract provisions are subject to appeal if they are unilateral conditions. </a:t>
            </a:r>
          </a:p>
          <a:p>
            <a:endParaRPr lang="en-US" dirty="0"/>
          </a:p>
          <a:p>
            <a:r>
              <a:rPr lang="en-US" dirty="0"/>
              <a:t>We will dive deeper into the negotiation process in the following session of Bootcamp; however, you can note here that there is Colorado law that speaks to the dispute resolution process as well. </a:t>
            </a:r>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3147151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Similar to other statutory requirements, information regarding waivers is also included in the CACSA standard contract. </a:t>
            </a:r>
          </a:p>
          <a:p>
            <a:pPr marL="342900" indent="-342900">
              <a:buFont typeface="Arial" panose="020B0604020202020204" pitchFamily="34" charset="0"/>
              <a:buChar char="•"/>
            </a:pPr>
            <a:r>
              <a:rPr lang="en-US" dirty="0"/>
              <a:t>All charter contracts must include a list of all of the automatic waivers given to charter schools in statute that they will invoke. </a:t>
            </a:r>
          </a:p>
          <a:p>
            <a:pPr marL="342900" indent="-342900">
              <a:buFont typeface="Arial" panose="020B0604020202020204" pitchFamily="34" charset="0"/>
              <a:buChar char="•"/>
            </a:pPr>
            <a:r>
              <a:rPr lang="en-US" dirty="0"/>
              <a:t>In addition, the contract must include a list of all non-automatic waivers the schools is requesting. </a:t>
            </a:r>
          </a:p>
          <a:p>
            <a:pPr marL="342900" indent="-342900">
              <a:buFont typeface="Arial" panose="020B0604020202020204" pitchFamily="34" charset="0"/>
              <a:buChar char="•"/>
            </a:pPr>
            <a:r>
              <a:rPr lang="en-US" dirty="0"/>
              <a:t>There is a separate process outside of the contract that the authorizer and school must go through in order to request a non-automatic waiver, which includes providing rationale and a replacement plan for each non-automatic waiver the school is requesting. </a:t>
            </a:r>
          </a:p>
          <a:p>
            <a:endParaRPr lang="en-US" dirty="0"/>
          </a:p>
          <a:p>
            <a:r>
              <a:rPr lang="en-US" dirty="0"/>
              <a:t>Once the contract is finalized, the local board then delivers any requests to the State Board by submitting a signed copy of the contract, which is then either granted or denied within 45 days. </a:t>
            </a:r>
          </a:p>
          <a:p>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This is an area that has continued to evolve in the state procedure and the State Board is often now asking districts to oversee and confirm that these replacement plans are being implemented.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1713638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 CACSA Standard contract is available on CACSA’s website and is a detailed document that covers 17 different sections ranging from academic accountability to food services and many other topics in between. </a:t>
            </a:r>
          </a:p>
          <a:p>
            <a:pPr marL="342900" indent="-342900">
              <a:buFont typeface="Arial" panose="020B0604020202020204" pitchFamily="34" charset="0"/>
              <a:buChar char="•"/>
            </a:pPr>
            <a:r>
              <a:rPr lang="en-US" dirty="0"/>
              <a:t>This contract includes all statutory requirements for charter contracts in Colorado and draws from language used in contracts by other high-quality authorizers in the state. </a:t>
            </a:r>
          </a:p>
          <a:p>
            <a:pPr marL="342900" indent="-342900">
              <a:buFont typeface="Arial" panose="020B0604020202020204" pitchFamily="34" charset="0"/>
              <a:buChar char="•"/>
            </a:pPr>
            <a:r>
              <a:rPr lang="en-US" dirty="0"/>
              <a:t>The contract covers all required topics and includes other sections drawn from contracts in other districts that are considered best practice. </a:t>
            </a:r>
          </a:p>
          <a:p>
            <a:pPr marL="342900" indent="-342900">
              <a:buFont typeface="Arial" panose="020B0604020202020204" pitchFamily="34" charset="0"/>
              <a:buChar char="•"/>
            </a:pPr>
            <a:r>
              <a:rPr lang="en-US" dirty="0"/>
              <a:t>The sections cover basics such as the initial contract term (which is required to be a period of at least 4 years), to the enrollment levels the school should maintain of students, to details on transportation and food services and everything in between. </a:t>
            </a:r>
            <a:endParaRPr lang="en-US" dirty="0">
              <a:cs typeface="Calibri"/>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a:p>
        </p:txBody>
      </p:sp>
    </p:spTree>
    <p:extLst>
      <p:ext uri="{BB962C8B-B14F-4D97-AF65-F5344CB8AC3E}">
        <p14:creationId xmlns:p14="http://schemas.microsoft.com/office/powerpoint/2010/main" val="3929679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cs typeface="Calibri"/>
              </a:rPr>
              <a:t>This model contract is intended to be a resource for all authorizers in the state and has been developed by CACSA to ensure that the needs of all students are met in charter schools in the state. </a:t>
            </a:r>
          </a:p>
          <a:p>
            <a:pPr marL="342900" indent="-342900">
              <a:buFont typeface="Arial" panose="020B0604020202020204" pitchFamily="34" charset="0"/>
              <a:buChar char="•"/>
            </a:pPr>
            <a:r>
              <a:rPr lang="en-US" dirty="0">
                <a:cs typeface="Calibri"/>
              </a:rPr>
              <a:t>It is a customizable template that can help you ensure all details are included in the contract you hold with schools in your portfolio. </a:t>
            </a:r>
          </a:p>
          <a:p>
            <a:pPr marL="342900" indent="-342900">
              <a:buFont typeface="Arial" panose="020B0604020202020204" pitchFamily="34" charset="0"/>
              <a:buChar char="•"/>
            </a:pPr>
            <a:r>
              <a:rPr lang="en-US" dirty="0">
                <a:cs typeface="Calibri"/>
              </a:rPr>
              <a:t>Once a contract is established, this is the founding document that both you and the school will continue to reference back to throughout the course of the school's life cycle. </a:t>
            </a:r>
          </a:p>
          <a:p>
            <a:pPr marL="342900" indent="-342900">
              <a:buFont typeface="Arial" panose="020B0604020202020204" pitchFamily="34" charset="0"/>
              <a:buChar char="•"/>
            </a:pPr>
            <a:r>
              <a:rPr lang="en-US" dirty="0">
                <a:cs typeface="Calibri"/>
              </a:rPr>
              <a:t>Charters are legally required to uphold all requirements written in this contract, and the model contract we are covering today can bring both you and the school closer to ensuring students in these schools are safe and accessing a high-quality education.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a:p>
        </p:txBody>
      </p:sp>
    </p:spTree>
    <p:extLst>
      <p:ext uri="{BB962C8B-B14F-4D97-AF65-F5344CB8AC3E}">
        <p14:creationId xmlns:p14="http://schemas.microsoft.com/office/powerpoint/2010/main" val="3576545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cs typeface="Calibri"/>
              </a:rPr>
              <a:t>The model contract is just that – a model that should be used and edited to meet the needs of specific schools in specific districts. </a:t>
            </a:r>
          </a:p>
          <a:p>
            <a:pPr marL="342900" indent="-342900">
              <a:buFont typeface="Arial" panose="020B0604020202020204" pitchFamily="34" charset="0"/>
              <a:buChar char="•"/>
            </a:pPr>
            <a:r>
              <a:rPr lang="en-US" dirty="0">
                <a:cs typeface="Calibri"/>
              </a:rPr>
              <a:t>The model contract is customizable and has any differing sections that a district should change highlighted in yellow. </a:t>
            </a:r>
          </a:p>
          <a:p>
            <a:pPr marL="342900" indent="-342900">
              <a:buFont typeface="Arial" panose="020B0604020202020204" pitchFamily="34" charset="0"/>
              <a:buChar char="•"/>
            </a:pPr>
            <a:r>
              <a:rPr lang="en-US" dirty="0">
                <a:cs typeface="Calibri"/>
              </a:rPr>
              <a:t>In some sections of the contract there may be multiple options of language to use, depending on the needs of the authorizer and the school, such as language regarding an online program at the school. </a:t>
            </a:r>
          </a:p>
          <a:p>
            <a:pPr marL="342900" indent="-342900">
              <a:buFont typeface="Arial" panose="020B0604020202020204" pitchFamily="34" charset="0"/>
              <a:buChar char="•"/>
            </a:pPr>
            <a:r>
              <a:rPr lang="en-US" dirty="0">
                <a:cs typeface="Calibri"/>
              </a:rPr>
              <a:t>In general, it's important that authorizers use this model contract and adjust it so that it aligns with the approved application of the school. </a:t>
            </a:r>
          </a:p>
          <a:p>
            <a:pPr marL="342900" indent="-342900">
              <a:buFont typeface="Arial" panose="020B0604020202020204" pitchFamily="34" charset="0"/>
              <a:buChar char="•"/>
            </a:pPr>
            <a:r>
              <a:rPr lang="en-US" dirty="0">
                <a:cs typeface="Calibri"/>
              </a:rPr>
              <a:t>It is clear in statute that the finalized contract an authorizer holds with the school should be based on the approved application.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a:p>
        </p:txBody>
      </p:sp>
    </p:spTree>
    <p:extLst>
      <p:ext uri="{BB962C8B-B14F-4D97-AF65-F5344CB8AC3E}">
        <p14:creationId xmlns:p14="http://schemas.microsoft.com/office/powerpoint/2010/main" val="1060178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Let’s now hear from an established authorizer in Colorado on how the contracting process works in their district.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Tom McMillen, </a:t>
            </a:r>
            <a:r>
              <a:rPr lang="en-US" sz="2400" kern="1200" dirty="0" err="1">
                <a:solidFill>
                  <a:schemeClr val="tx1"/>
                </a:solidFill>
                <a:effectLst/>
                <a:latin typeface="+mn-lt"/>
                <a:ea typeface="+mn-ea"/>
                <a:cs typeface="+mn-cs"/>
              </a:rPr>
              <a:t>JeffCo</a:t>
            </a:r>
            <a:endParaRPr lang="en-US" sz="2400" kern="1200" dirty="0">
              <a:solidFill>
                <a:schemeClr val="tx1"/>
              </a:solidFill>
              <a:effectLst/>
              <a:latin typeface="+mn-lt"/>
              <a:ea typeface="+mn-ea"/>
              <a:cs typeface="+mn-cs"/>
            </a:endParaRP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-Can you provide an overview of the contracting process in your district?</a:t>
            </a:r>
          </a:p>
          <a:p>
            <a:r>
              <a:rPr lang="en-US" sz="2400" kern="1200" dirty="0">
                <a:solidFill>
                  <a:schemeClr val="tx1"/>
                </a:solidFill>
                <a:effectLst/>
                <a:latin typeface="+mn-lt"/>
                <a:ea typeface="+mn-ea"/>
                <a:cs typeface="+mn-cs"/>
              </a:rPr>
              <a:t>-What modifications are included in your charter contracts for individual schools?</a:t>
            </a:r>
          </a:p>
          <a:p>
            <a:r>
              <a:rPr lang="en-US" sz="2400" kern="1200" dirty="0">
                <a:solidFill>
                  <a:schemeClr val="tx1"/>
                </a:solidFill>
                <a:effectLst/>
                <a:latin typeface="+mn-lt"/>
                <a:ea typeface="+mn-ea"/>
                <a:cs typeface="+mn-cs"/>
              </a:rPr>
              <a:t>-How do you ensure unreasonable rules or regulations are not imposed that impact the school’s flexibility?</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a:p>
        </p:txBody>
      </p:sp>
    </p:spTree>
    <p:extLst>
      <p:ext uri="{BB962C8B-B14F-4D97-AF65-F5344CB8AC3E}">
        <p14:creationId xmlns:p14="http://schemas.microsoft.com/office/powerpoint/2010/main" val="681948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Outside of the contract, many authorizers also use pre-opening requirements. </a:t>
            </a:r>
          </a:p>
          <a:p>
            <a:pPr marL="342900" indent="-342900">
              <a:buFont typeface="Arial" panose="020B0604020202020204" pitchFamily="34" charset="0"/>
              <a:buChar char="•"/>
            </a:pPr>
            <a:r>
              <a:rPr lang="en-US" dirty="0"/>
              <a:t>These requirements are not part of the charter contract but are a separate set of actions that a school must take before being deemed ready to open. </a:t>
            </a:r>
          </a:p>
          <a:p>
            <a:pPr marL="342900" indent="-342900">
              <a:buFont typeface="Arial" panose="020B0604020202020204" pitchFamily="34" charset="0"/>
              <a:buChar char="•"/>
            </a:pPr>
            <a:r>
              <a:rPr lang="en-US" dirty="0"/>
              <a:t>Many of these requirements may be based on the application where reviewers saw holes or areas that need to be strengthened before the school is ready to open its doors to students, however,  authorizers should have a standard set of pre-opening requirements that they are using to evaluate all schools in their portfolio. </a:t>
            </a:r>
          </a:p>
          <a:p>
            <a:pPr marL="342900" indent="-342900">
              <a:buFont typeface="Arial" panose="020B0604020202020204" pitchFamily="34" charset="0"/>
              <a:buChar char="•"/>
            </a:pPr>
            <a:r>
              <a:rPr lang="en-US" dirty="0"/>
              <a:t>NACSA has a list of pre-opening requirements that many authorizers use as a foundation for developing their own.</a:t>
            </a:r>
          </a:p>
        </p:txBody>
      </p:sp>
      <p:sp>
        <p:nvSpPr>
          <p:cNvPr id="4" name="Slide Number Placeholder 3"/>
          <p:cNvSpPr>
            <a:spLocks noGrp="1"/>
          </p:cNvSpPr>
          <p:nvPr>
            <p:ph type="sldNum" sz="quarter" idx="5"/>
          </p:nvPr>
        </p:nvSpPr>
        <p:spPr/>
        <p:txBody>
          <a:bodyPr/>
          <a:lstStyle/>
          <a:p>
            <a:fld id="{5F085DC6-3276-7043-866B-AAE2820669F7}" type="slidenum">
              <a:rPr lang="en-US" smtClean="0"/>
              <a:t>17</a:t>
            </a:fld>
            <a:endParaRPr lang="en-US"/>
          </a:p>
        </p:txBody>
      </p:sp>
    </p:spTree>
    <p:extLst>
      <p:ext uri="{BB962C8B-B14F-4D97-AF65-F5344CB8AC3E}">
        <p14:creationId xmlns:p14="http://schemas.microsoft.com/office/powerpoint/2010/main" val="3693937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These pre-opening requirements may be an actual checklist that is given to the school to submit back to the authorizer. </a:t>
            </a:r>
          </a:p>
          <a:p>
            <a:pPr marL="342900" indent="-342900">
              <a:buFont typeface="Arial" panose="020B0604020202020204" pitchFamily="34" charset="0"/>
              <a:buChar char="•"/>
            </a:pPr>
            <a:r>
              <a:rPr lang="en-US" dirty="0"/>
              <a:t>This checklist can then be used by all schools to ensure all aspects of the operations, finance, academic, and safety programs are set. </a:t>
            </a:r>
          </a:p>
          <a:p>
            <a:pPr marL="342900" indent="-342900">
              <a:buFont typeface="Arial" panose="020B0604020202020204" pitchFamily="34" charset="0"/>
              <a:buChar char="•"/>
            </a:pPr>
            <a:r>
              <a:rPr lang="en-US" dirty="0"/>
              <a:t>Again, schools need to submit evidence with this checklist as documentation that the tasks have been complete. </a:t>
            </a:r>
          </a:p>
          <a:p>
            <a:pPr marL="342900" indent="-342900">
              <a:buFont typeface="Arial" panose="020B0604020202020204" pitchFamily="34" charset="0"/>
              <a:buChar char="•"/>
            </a:pPr>
            <a:r>
              <a:rPr lang="en-US" dirty="0"/>
              <a:t>This checklist may also be used by authorizers during site visits, which is a topic we will discuss later in Bootcamp as well. </a:t>
            </a:r>
          </a:p>
          <a:p>
            <a:endParaRPr lang="en-US" dirty="0"/>
          </a:p>
          <a:p>
            <a:r>
              <a:rPr lang="en-US" dirty="0"/>
              <a:t>(CHAT: Here is a link to a variety of resources to support authorizing schools in Year 0: https://</a:t>
            </a:r>
            <a:r>
              <a:rPr lang="en-US" dirty="0" err="1"/>
              <a:t>coauthorizers.org</a:t>
            </a:r>
            <a:r>
              <a:rPr lang="en-US" dirty="0"/>
              <a:t>/document-type/year-zero-guidance/)</a:t>
            </a:r>
          </a:p>
        </p:txBody>
      </p:sp>
      <p:sp>
        <p:nvSpPr>
          <p:cNvPr id="4" name="Slide Number Placeholder 3"/>
          <p:cNvSpPr>
            <a:spLocks noGrp="1"/>
          </p:cNvSpPr>
          <p:nvPr>
            <p:ph type="sldNum" sz="quarter" idx="5"/>
          </p:nvPr>
        </p:nvSpPr>
        <p:spPr/>
        <p:txBody>
          <a:bodyPr/>
          <a:lstStyle/>
          <a:p>
            <a:fld id="{5F085DC6-3276-7043-866B-AAE2820669F7}" type="slidenum">
              <a:rPr lang="en-US" smtClean="0"/>
              <a:t>18</a:t>
            </a:fld>
            <a:endParaRPr lang="en-US"/>
          </a:p>
        </p:txBody>
      </p:sp>
    </p:spTree>
    <p:extLst>
      <p:ext uri="{BB962C8B-B14F-4D97-AF65-F5344CB8AC3E}">
        <p14:creationId xmlns:p14="http://schemas.microsoft.com/office/powerpoint/2010/main" val="3430677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Discuss questions or reactions</a:t>
            </a:r>
          </a:p>
          <a:p>
            <a:endParaRPr lang="en-US" dirty="0"/>
          </a:p>
          <a:p>
            <a:r>
              <a:rPr lang="en-US"/>
              <a:t>(</a:t>
            </a:r>
            <a:r>
              <a:rPr lang="en-US" dirty="0"/>
              <a:t>Up next – Steve: Contract Negotiations, begins at 12:35pm)</a:t>
            </a:r>
          </a:p>
        </p:txBody>
      </p:sp>
      <p:sp>
        <p:nvSpPr>
          <p:cNvPr id="4" name="Slide Number Placeholder 3"/>
          <p:cNvSpPr>
            <a:spLocks noGrp="1"/>
          </p:cNvSpPr>
          <p:nvPr>
            <p:ph type="sldNum" sz="quarter" idx="5"/>
          </p:nvPr>
        </p:nvSpPr>
        <p:spPr/>
        <p:txBody>
          <a:bodyPr/>
          <a:lstStyle/>
          <a:p>
            <a:fld id="{5F085DC6-3276-7043-866B-AAE2820669F7}" type="slidenum">
              <a:rPr lang="en-US" smtClean="0"/>
              <a:t>19</a:t>
            </a:fld>
            <a:endParaRPr lang="en-US"/>
          </a:p>
        </p:txBody>
      </p:sp>
    </p:spTree>
    <p:extLst>
      <p:ext uri="{BB962C8B-B14F-4D97-AF65-F5344CB8AC3E}">
        <p14:creationId xmlns:p14="http://schemas.microsoft.com/office/powerpoint/2010/main" val="2865800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 for day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144299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kern="1200" dirty="0">
                <a:solidFill>
                  <a:schemeClr val="tx1"/>
                </a:solidFill>
                <a:effectLst/>
                <a:latin typeface="+mn-lt"/>
                <a:ea typeface="+mn-ea"/>
                <a:cs typeface="+mn-cs"/>
              </a:rPr>
              <a:t>In this session, we will cover the initial steps of the contract process once an application has been approved.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First, we will look at the statutory requirements for the contract process, including a deep dive into the CACSA model contract.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Then we will look at how pre-opening requirements are used by authorizers in Colorado.</a:t>
            </a:r>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3269897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Bootcamp, let’s go over some quick norms. By now I bet you’re all zoom experts, but as a reminder:</a:t>
            </a:r>
          </a:p>
          <a:p>
            <a:r>
              <a:rPr lang="en-US" dirty="0"/>
              <a:t>1- Remember to mute yourself when you’re not speaking</a:t>
            </a:r>
          </a:p>
          <a:p>
            <a:r>
              <a:rPr lang="en-US" dirty="0"/>
              <a:t>2 – Utilize the chat box for any questions or comments that come up during any presentation today. We will have time for questions at the end of every session, but as questions come up feel free to drop that in the chat. We will try our best to answer any and all questions during the presentation, but if we don’t get to them CACSA will be sure to note them. </a:t>
            </a:r>
          </a:p>
          <a:p>
            <a:r>
              <a:rPr lang="en-US" dirty="0"/>
              <a:t>3 – Please respond to the survey that we will be sending out at the end of each day of Bootcamp. Your feedback will help to ensure this Bootcamp is successfully and helps to improve your own practice in authorizing.  </a:t>
            </a:r>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1935605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This Bootcamp is going to cover a lot of information, and we want you to be involved in every session as an active participant. </a:t>
            </a:r>
          </a:p>
          <a:p>
            <a:pPr marL="342900" indent="-342900">
              <a:buFont typeface="Arial" panose="020B0604020202020204" pitchFamily="34" charset="0"/>
              <a:buChar char="•"/>
            </a:pPr>
            <a:r>
              <a:rPr lang="en-US" dirty="0"/>
              <a:t>You’ll see these icons on slides where we have ways for you to engage, whether that is through a poll question, chat question, small group discussion in a breakout room, or by listening in to an established Colorado authorizer. </a:t>
            </a:r>
          </a:p>
          <a:p>
            <a:pPr marL="342900" indent="-342900">
              <a:buFont typeface="Arial" panose="020B0604020202020204" pitchFamily="34" charset="0"/>
              <a:buChar char="•"/>
            </a:pPr>
            <a:r>
              <a:rPr lang="en-US" dirty="0"/>
              <a:t>We encourage you to keep your cameras on and be an active participant in today’s sessions. </a:t>
            </a:r>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372243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a:t>
            </a: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23192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We have now moved past the application and decision-making steps of our roadmap and are looking at the contract negotiation and finalization process. </a:t>
            </a:r>
          </a:p>
          <a:p>
            <a:pPr marL="342900" indent="-342900">
              <a:buFont typeface="Arial" panose="020B0604020202020204" pitchFamily="34" charset="0"/>
              <a:buChar char="•"/>
            </a:pPr>
            <a:r>
              <a:rPr lang="en-US" dirty="0"/>
              <a:t>The next two sessions of Bootcamp will focus on the contracting process. </a:t>
            </a: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2959271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a:t>
            </a:r>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330674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let’s discuss the purpose of a contract. </a:t>
            </a:r>
          </a:p>
          <a:p>
            <a:endParaRPr lang="en-US" dirty="0"/>
          </a:p>
          <a:p>
            <a:r>
              <a:rPr lang="en-US" dirty="0"/>
              <a:t>Breakout Room</a:t>
            </a:r>
          </a:p>
          <a:p>
            <a:r>
              <a:rPr lang="en-US" sz="2400" kern="1200" dirty="0">
                <a:solidFill>
                  <a:schemeClr val="tx1"/>
                </a:solidFill>
                <a:effectLst/>
                <a:latin typeface="+mn-lt"/>
                <a:ea typeface="+mn-ea"/>
                <a:cs typeface="+mn-cs"/>
              </a:rPr>
              <a:t>(5 minutes)</a:t>
            </a:r>
          </a:p>
          <a:p>
            <a:endParaRPr lang="en-US" dirty="0"/>
          </a:p>
          <a:p>
            <a:r>
              <a:rPr lang="en-US" sz="2400" kern="1200" dirty="0">
                <a:solidFill>
                  <a:schemeClr val="tx1"/>
                </a:solidFill>
                <a:effectLst/>
                <a:latin typeface="+mn-lt"/>
                <a:ea typeface="+mn-ea"/>
                <a:cs typeface="+mn-cs"/>
              </a:rPr>
              <a:t>Whether you have experience working in charters or not, why does any organization have contracts? </a:t>
            </a:r>
          </a:p>
          <a:p>
            <a:r>
              <a:rPr lang="en-US" sz="2400" kern="1200" dirty="0">
                <a:solidFill>
                  <a:schemeClr val="tx1"/>
                </a:solidFill>
                <a:effectLst/>
                <a:latin typeface="+mn-lt"/>
                <a:ea typeface="+mn-ea"/>
                <a:cs typeface="+mn-cs"/>
              </a:rPr>
              <a:t>What is the purpose and importance of having a contract?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29598534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FC669506-2EF1-E74B-9B0D-919601586708}"/>
              </a:ext>
            </a:extLst>
          </p:cNvPr>
          <p:cNvPicPr>
            <a:picLocks noChangeAspect="1"/>
          </p:cNvPicPr>
          <p:nvPr userDrawn="1"/>
        </p:nvPicPr>
        <p:blipFill>
          <a:blip r:embed="rId4"/>
          <a:stretch>
            <a:fillRect/>
          </a:stretch>
        </p:blipFill>
        <p:spPr>
          <a:xfrm>
            <a:off x="18926896" y="714210"/>
            <a:ext cx="4876800" cy="21844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78D4C367-BD1F-EA4A-95DF-18B9012FCA4D}"/>
              </a:ext>
            </a:extLst>
          </p:cNvPr>
          <p:cNvPicPr>
            <a:picLocks noChangeAspect="1"/>
          </p:cNvPicPr>
          <p:nvPr userDrawn="1"/>
        </p:nvPicPr>
        <p:blipFill>
          <a:blip r:embed="rId4"/>
          <a:stretch>
            <a:fillRect/>
          </a:stretch>
        </p:blipFill>
        <p:spPr>
          <a:xfrm>
            <a:off x="18926896" y="714210"/>
            <a:ext cx="4876800" cy="21844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logo&#10;&#10;Description automatically generated">
            <a:extLst>
              <a:ext uri="{FF2B5EF4-FFF2-40B4-BE49-F238E27FC236}">
                <a16:creationId xmlns:a16="http://schemas.microsoft.com/office/drawing/2014/main" id="{34D1B908-5D1A-8440-81C1-AC459326CAA8}"/>
              </a:ext>
            </a:extLst>
          </p:cNvPr>
          <p:cNvPicPr>
            <a:picLocks noChangeAspect="1"/>
          </p:cNvPicPr>
          <p:nvPr userDrawn="1"/>
        </p:nvPicPr>
        <p:blipFill>
          <a:blip r:embed="rId4"/>
          <a:stretch>
            <a:fillRect/>
          </a:stretch>
        </p:blipFill>
        <p:spPr>
          <a:xfrm>
            <a:off x="18926896" y="714210"/>
            <a:ext cx="4876800" cy="21844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AC594036-28CF-AE4E-97A4-FCFE58AF2AC7}"/>
              </a:ext>
            </a:extLst>
          </p:cNvPr>
          <p:cNvPicPr>
            <a:picLocks noChangeAspect="1"/>
          </p:cNvPicPr>
          <p:nvPr userDrawn="1"/>
        </p:nvPicPr>
        <p:blipFill>
          <a:blip r:embed="rId4"/>
          <a:stretch>
            <a:fillRect/>
          </a:stretch>
        </p:blipFill>
        <p:spPr>
          <a:xfrm>
            <a:off x="18926896" y="714210"/>
            <a:ext cx="4876800" cy="21844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D56D7700-19EA-2946-99F4-2E5D1C3DF910}"/>
              </a:ext>
            </a:extLst>
          </p:cNvPr>
          <p:cNvPicPr>
            <a:picLocks noChangeAspect="1"/>
          </p:cNvPicPr>
          <p:nvPr userDrawn="1"/>
        </p:nvPicPr>
        <p:blipFill>
          <a:blip r:embed="rId4"/>
          <a:stretch>
            <a:fillRect/>
          </a:stretch>
        </p:blipFill>
        <p:spPr>
          <a:xfrm>
            <a:off x="18926896" y="714210"/>
            <a:ext cx="4876800" cy="21844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3C217BAD-1CD9-3445-B3C1-4A0AE0F4F414}"/>
              </a:ext>
            </a:extLst>
          </p:cNvPr>
          <p:cNvPicPr>
            <a:picLocks noChangeAspect="1"/>
          </p:cNvPicPr>
          <p:nvPr userDrawn="1"/>
        </p:nvPicPr>
        <p:blipFill>
          <a:blip r:embed="rId4"/>
          <a:stretch>
            <a:fillRect/>
          </a:stretch>
        </p:blipFill>
        <p:spPr>
          <a:xfrm>
            <a:off x="18926896" y="714210"/>
            <a:ext cx="4876800" cy="21844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ACD9365B-2F20-5341-AC12-EDE6AC901B40}"/>
              </a:ext>
            </a:extLst>
          </p:cNvPr>
          <p:cNvPicPr>
            <a:picLocks noChangeAspect="1"/>
          </p:cNvPicPr>
          <p:nvPr userDrawn="1"/>
        </p:nvPicPr>
        <p:blipFill>
          <a:blip r:embed="rId4"/>
          <a:stretch>
            <a:fillRect/>
          </a:stretch>
        </p:blipFill>
        <p:spPr>
          <a:xfrm>
            <a:off x="18926896" y="714210"/>
            <a:ext cx="4876800" cy="21844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81736849-7C1E-B140-BA74-91AE1144D6CA}"/>
              </a:ext>
            </a:extLst>
          </p:cNvPr>
          <p:cNvPicPr>
            <a:picLocks noChangeAspect="1"/>
          </p:cNvPicPr>
          <p:nvPr userDrawn="1"/>
        </p:nvPicPr>
        <p:blipFill>
          <a:blip r:embed="rId4"/>
          <a:stretch>
            <a:fillRect/>
          </a:stretch>
        </p:blipFill>
        <p:spPr>
          <a:xfrm>
            <a:off x="18926896" y="714210"/>
            <a:ext cx="4876800" cy="21844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52223BF9-C5AE-3145-9B1F-55A3423343B7}"/>
              </a:ext>
            </a:extLst>
          </p:cNvPr>
          <p:cNvPicPr>
            <a:picLocks noChangeAspect="1"/>
          </p:cNvPicPr>
          <p:nvPr userDrawn="1"/>
        </p:nvPicPr>
        <p:blipFill>
          <a:blip r:embed="rId4"/>
          <a:stretch>
            <a:fillRect/>
          </a:stretch>
        </p:blipFill>
        <p:spPr>
          <a:xfrm>
            <a:off x="18961710" y="412955"/>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7796E16B-9F6D-7F49-9A1B-36694A2C7662}"/>
              </a:ext>
            </a:extLst>
          </p:cNvPr>
          <p:cNvPicPr>
            <a:picLocks noChangeAspect="1"/>
          </p:cNvPicPr>
          <p:nvPr userDrawn="1"/>
        </p:nvPicPr>
        <p:blipFill>
          <a:blip r:embed="rId4"/>
          <a:stretch>
            <a:fillRect/>
          </a:stretch>
        </p:blipFill>
        <p:spPr>
          <a:xfrm>
            <a:off x="18961710" y="412955"/>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3F32A01B-7F74-1E4B-A747-934D069A85D4}"/>
              </a:ext>
            </a:extLst>
          </p:cNvPr>
          <p:cNvPicPr>
            <a:picLocks noChangeAspect="1"/>
          </p:cNvPicPr>
          <p:nvPr userDrawn="1"/>
        </p:nvPicPr>
        <p:blipFill>
          <a:blip r:embed="rId4"/>
          <a:stretch>
            <a:fillRect/>
          </a:stretch>
        </p:blipFill>
        <p:spPr>
          <a:xfrm>
            <a:off x="18961710" y="412955"/>
            <a:ext cx="5080000" cy="2235200"/>
          </a:xfrm>
          <a:prstGeom prst="rect">
            <a:avLst/>
          </a:prstGeom>
        </p:spPr>
      </p:pic>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14" name="Picture 13" descr="Logo&#10;&#10;Description automatically generated">
            <a:extLst>
              <a:ext uri="{FF2B5EF4-FFF2-40B4-BE49-F238E27FC236}">
                <a16:creationId xmlns:a16="http://schemas.microsoft.com/office/drawing/2014/main" id="{A495A4C6-0EE0-BE46-A6E3-36717A6E8666}"/>
              </a:ext>
            </a:extLst>
          </p:cNvPr>
          <p:cNvPicPr>
            <a:picLocks noChangeAspect="1"/>
          </p:cNvPicPr>
          <p:nvPr userDrawn="1"/>
        </p:nvPicPr>
        <p:blipFill>
          <a:blip r:embed="rId4"/>
          <a:stretch>
            <a:fillRect/>
          </a:stretch>
        </p:blipFill>
        <p:spPr>
          <a:xfrm>
            <a:off x="18961710" y="412955"/>
            <a:ext cx="5080000" cy="2235200"/>
          </a:xfrm>
          <a:prstGeom prst="rect">
            <a:avLst/>
          </a:prstGeom>
        </p:spPr>
      </p:pic>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6048DF01-233E-B04A-98EC-D9D749B8A7B2}"/>
              </a:ext>
            </a:extLst>
          </p:cNvPr>
          <p:cNvPicPr>
            <a:picLocks noChangeAspect="1"/>
          </p:cNvPicPr>
          <p:nvPr userDrawn="1"/>
        </p:nvPicPr>
        <p:blipFill>
          <a:blip r:embed="rId4"/>
          <a:stretch>
            <a:fillRect/>
          </a:stretch>
        </p:blipFill>
        <p:spPr>
          <a:xfrm>
            <a:off x="483325" y="486237"/>
            <a:ext cx="5080000" cy="22352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E2F29592-1EBE-5041-B77C-F93D048F51AB}"/>
              </a:ext>
            </a:extLst>
          </p:cNvPr>
          <p:cNvPicPr>
            <a:picLocks noChangeAspect="1"/>
          </p:cNvPicPr>
          <p:nvPr userDrawn="1"/>
        </p:nvPicPr>
        <p:blipFill>
          <a:blip r:embed="rId4"/>
          <a:stretch>
            <a:fillRect/>
          </a:stretch>
        </p:blipFill>
        <p:spPr>
          <a:xfrm>
            <a:off x="483325" y="486237"/>
            <a:ext cx="5080000" cy="22352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descr="A picture containing logo&#10;&#10;Description automatically generated">
            <a:extLst>
              <a:ext uri="{FF2B5EF4-FFF2-40B4-BE49-F238E27FC236}">
                <a16:creationId xmlns:a16="http://schemas.microsoft.com/office/drawing/2014/main" id="{21C5FEAB-9556-FD4C-A4D6-F4C28E8C3CBC}"/>
              </a:ext>
            </a:extLst>
          </p:cNvPr>
          <p:cNvPicPr>
            <a:picLocks noChangeAspect="1"/>
          </p:cNvPicPr>
          <p:nvPr userDrawn="1"/>
        </p:nvPicPr>
        <p:blipFill>
          <a:blip r:embed="rId4"/>
          <a:stretch>
            <a:fillRect/>
          </a:stretch>
        </p:blipFill>
        <p:spPr>
          <a:xfrm>
            <a:off x="584925" y="679605"/>
            <a:ext cx="4876800" cy="21844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descr="A picture containing logo&#10;&#10;Description automatically generated">
            <a:extLst>
              <a:ext uri="{FF2B5EF4-FFF2-40B4-BE49-F238E27FC236}">
                <a16:creationId xmlns:a16="http://schemas.microsoft.com/office/drawing/2014/main" id="{72D3D97A-739B-CC47-A5F8-680E3F130CC6}"/>
              </a:ext>
            </a:extLst>
          </p:cNvPr>
          <p:cNvPicPr>
            <a:picLocks noChangeAspect="1"/>
          </p:cNvPicPr>
          <p:nvPr userDrawn="1"/>
        </p:nvPicPr>
        <p:blipFill>
          <a:blip r:embed="rId4"/>
          <a:stretch>
            <a:fillRect/>
          </a:stretch>
        </p:blipFill>
        <p:spPr>
          <a:xfrm>
            <a:off x="584925" y="759442"/>
            <a:ext cx="4876800" cy="21844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F609E641-0425-8C4B-876A-5C1343662EE3}"/>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DC475D5D-65EA-2140-A0DE-4B9A06F4C6D6}"/>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EDB16B83-1633-9A42-B3D1-1916C87BD983}"/>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F24A488E-9A50-C242-8988-CFF0B8700143}"/>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logo&#10;&#10;Description automatically generated">
            <a:extLst>
              <a:ext uri="{FF2B5EF4-FFF2-40B4-BE49-F238E27FC236}">
                <a16:creationId xmlns:a16="http://schemas.microsoft.com/office/drawing/2014/main" id="{E41C687A-8392-8644-9BC9-FA171516491F}"/>
              </a:ext>
            </a:extLst>
          </p:cNvPr>
          <p:cNvPicPr>
            <a:picLocks noChangeAspect="1"/>
          </p:cNvPicPr>
          <p:nvPr userDrawn="1"/>
        </p:nvPicPr>
        <p:blipFill>
          <a:blip r:embed="rId3"/>
          <a:stretch>
            <a:fillRect/>
          </a:stretch>
        </p:blipFill>
        <p:spPr>
          <a:xfrm>
            <a:off x="4598125" y="11973918"/>
            <a:ext cx="3232867" cy="1448055"/>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4" name="Picture 13" descr="Logo&#10;&#10;Description automatically generated">
            <a:extLst>
              <a:ext uri="{FF2B5EF4-FFF2-40B4-BE49-F238E27FC236}">
                <a16:creationId xmlns:a16="http://schemas.microsoft.com/office/drawing/2014/main" id="{CCBE0CA0-5C01-5042-BFE6-F146CA40332C}"/>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C3516B64-53F8-E44E-8293-CB9AB4CFDE07}"/>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33065FC7-09F5-E945-A639-5FC648094C14}"/>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70167ECC-22AF-D048-907E-8AF896DA1E6A}"/>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AABB86D5-85F3-A343-A938-14ED807C4D79}"/>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0F9D06CC-4E43-D241-81D6-D42B21563151}"/>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pic>
        <p:nvPicPr>
          <p:cNvPr id="13" name="Picture 12" descr="Logo&#10;&#10;Description automatically generated">
            <a:extLst>
              <a:ext uri="{FF2B5EF4-FFF2-40B4-BE49-F238E27FC236}">
                <a16:creationId xmlns:a16="http://schemas.microsoft.com/office/drawing/2014/main" id="{197C9051-DEB3-6F4E-826D-7448C5635C7B}"/>
              </a:ext>
            </a:extLst>
          </p:cNvPr>
          <p:cNvPicPr>
            <a:picLocks noChangeAspect="1"/>
          </p:cNvPicPr>
          <p:nvPr userDrawn="1"/>
        </p:nvPicPr>
        <p:blipFill>
          <a:blip r:embed="rId4"/>
          <a:stretch>
            <a:fillRect/>
          </a:stretch>
        </p:blipFill>
        <p:spPr>
          <a:xfrm>
            <a:off x="15864002" y="513031"/>
            <a:ext cx="3023107" cy="1330167"/>
          </a:xfrm>
          <a:prstGeom prst="rect">
            <a:avLst/>
          </a:prstGeom>
        </p:spPr>
      </p:pic>
    </p:spTree>
    <p:extLst>
      <p:ext uri="{BB962C8B-B14F-4D97-AF65-F5344CB8AC3E}">
        <p14:creationId xmlns:p14="http://schemas.microsoft.com/office/powerpoint/2010/main" val="629032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F7713F-F276-4D99-902A-2B487E52E911}"/>
              </a:ext>
            </a:extLst>
          </p:cNvPr>
          <p:cNvGrpSpPr/>
          <p:nvPr userDrawn="1"/>
        </p:nvGrpSpPr>
        <p:grpSpPr>
          <a:xfrm>
            <a:off x="-1399079" y="5686400"/>
            <a:ext cx="27185333" cy="5027808"/>
            <a:chOff x="0" y="1905001"/>
            <a:chExt cx="13312790" cy="2463103"/>
          </a:xfrm>
        </p:grpSpPr>
        <p:grpSp>
          <p:nvGrpSpPr>
            <p:cNvPr id="6" name="Group 13">
              <a:extLst>
                <a:ext uri="{FF2B5EF4-FFF2-40B4-BE49-F238E27FC236}">
                  <a16:creationId xmlns:a16="http://schemas.microsoft.com/office/drawing/2014/main" id="{31419B6E-6072-486F-934D-334D97AE707D}"/>
                </a:ext>
              </a:extLst>
            </p:cNvPr>
            <p:cNvGrpSpPr/>
            <p:nvPr/>
          </p:nvGrpSpPr>
          <p:grpSpPr>
            <a:xfrm rot="16200000">
              <a:off x="617101" y="2518213"/>
              <a:ext cx="1232788" cy="2466989"/>
              <a:chOff x="292800" y="3047985"/>
              <a:chExt cx="1232788" cy="2466989"/>
            </a:xfrm>
          </p:grpSpPr>
          <p:sp>
            <p:nvSpPr>
              <p:cNvPr id="25" name="Freeform 5">
                <a:extLst>
                  <a:ext uri="{FF2B5EF4-FFF2-40B4-BE49-F238E27FC236}">
                    <a16:creationId xmlns:a16="http://schemas.microsoft.com/office/drawing/2014/main" id="{F82E582C-1395-49A6-B9CA-BE4DC6F7383D}"/>
                  </a:ext>
                </a:extLst>
              </p:cNvPr>
              <p:cNvSpPr>
                <a:spLocks/>
              </p:cNvSpPr>
              <p:nvPr/>
            </p:nvSpPr>
            <p:spPr bwMode="auto">
              <a:xfrm>
                <a:off x="292800"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6" name="Freeform 27">
                <a:extLst>
                  <a:ext uri="{FF2B5EF4-FFF2-40B4-BE49-F238E27FC236}">
                    <a16:creationId xmlns:a16="http://schemas.microsoft.com/office/drawing/2014/main" id="{329A4C95-10DC-4612-ADA5-41B6C2D8C5DD}"/>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7" name="Group 16">
              <a:extLst>
                <a:ext uri="{FF2B5EF4-FFF2-40B4-BE49-F238E27FC236}">
                  <a16:creationId xmlns:a16="http://schemas.microsoft.com/office/drawing/2014/main" id="{77AC8E05-0CD8-45C2-9372-8742EEBBFCAC}"/>
                </a:ext>
              </a:extLst>
            </p:cNvPr>
            <p:cNvGrpSpPr/>
            <p:nvPr/>
          </p:nvGrpSpPr>
          <p:grpSpPr>
            <a:xfrm rot="5400000">
              <a:off x="2423662" y="1287900"/>
              <a:ext cx="1232788" cy="2466989"/>
              <a:chOff x="292799" y="3047985"/>
              <a:chExt cx="1232788" cy="2466989"/>
            </a:xfrm>
          </p:grpSpPr>
          <p:sp>
            <p:nvSpPr>
              <p:cNvPr id="23" name="Freeform 5">
                <a:extLst>
                  <a:ext uri="{FF2B5EF4-FFF2-40B4-BE49-F238E27FC236}">
                    <a16:creationId xmlns:a16="http://schemas.microsoft.com/office/drawing/2014/main" id="{8FDB3D1A-56C8-4976-BE8F-931105C12604}"/>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4" name="Freeform 27">
                <a:extLst>
                  <a:ext uri="{FF2B5EF4-FFF2-40B4-BE49-F238E27FC236}">
                    <a16:creationId xmlns:a16="http://schemas.microsoft.com/office/drawing/2014/main" id="{7ED97A46-131E-497B-B782-D4AD9EE0FBBA}"/>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8" name="Group 13">
              <a:extLst>
                <a:ext uri="{FF2B5EF4-FFF2-40B4-BE49-F238E27FC236}">
                  <a16:creationId xmlns:a16="http://schemas.microsoft.com/office/drawing/2014/main" id="{51BD5918-9B51-448F-9715-0A7E8777BAB1}"/>
                </a:ext>
              </a:extLst>
            </p:cNvPr>
            <p:cNvGrpSpPr/>
            <p:nvPr/>
          </p:nvGrpSpPr>
          <p:grpSpPr>
            <a:xfrm rot="16200000">
              <a:off x="4231840" y="2515040"/>
              <a:ext cx="1232788" cy="2466989"/>
              <a:chOff x="292799" y="3047985"/>
              <a:chExt cx="1232788" cy="2466989"/>
            </a:xfrm>
          </p:grpSpPr>
          <p:sp>
            <p:nvSpPr>
              <p:cNvPr id="21" name="Freeform 5">
                <a:extLst>
                  <a:ext uri="{FF2B5EF4-FFF2-40B4-BE49-F238E27FC236}">
                    <a16:creationId xmlns:a16="http://schemas.microsoft.com/office/drawing/2014/main" id="{21035402-F15D-462E-AA2F-10DE26AF254D}"/>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2" name="Freeform 27">
                <a:extLst>
                  <a:ext uri="{FF2B5EF4-FFF2-40B4-BE49-F238E27FC236}">
                    <a16:creationId xmlns:a16="http://schemas.microsoft.com/office/drawing/2014/main" id="{62AE57B7-4AF7-4F93-980A-79A30DE612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9" name="Group 16">
              <a:extLst>
                <a:ext uri="{FF2B5EF4-FFF2-40B4-BE49-F238E27FC236}">
                  <a16:creationId xmlns:a16="http://schemas.microsoft.com/office/drawing/2014/main" id="{6F3EF161-B073-4FD9-A023-8623005CE0EC}"/>
                </a:ext>
              </a:extLst>
            </p:cNvPr>
            <p:cNvGrpSpPr/>
            <p:nvPr/>
          </p:nvGrpSpPr>
          <p:grpSpPr>
            <a:xfrm rot="5400000">
              <a:off x="6038401" y="1291076"/>
              <a:ext cx="1232788" cy="2466989"/>
              <a:chOff x="292799" y="3047985"/>
              <a:chExt cx="1232788" cy="2466989"/>
            </a:xfrm>
          </p:grpSpPr>
          <p:sp>
            <p:nvSpPr>
              <p:cNvPr id="19" name="Freeform 5">
                <a:extLst>
                  <a:ext uri="{FF2B5EF4-FFF2-40B4-BE49-F238E27FC236}">
                    <a16:creationId xmlns:a16="http://schemas.microsoft.com/office/drawing/2014/main" id="{8DE69C74-7D9F-4747-B31C-98C2C61912C0}"/>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0" name="Freeform 27">
                <a:extLst>
                  <a:ext uri="{FF2B5EF4-FFF2-40B4-BE49-F238E27FC236}">
                    <a16:creationId xmlns:a16="http://schemas.microsoft.com/office/drawing/2014/main" id="{FB6CC4C4-EF42-4290-8862-1E806EA879B9}"/>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0" name="Group 13">
              <a:extLst>
                <a:ext uri="{FF2B5EF4-FFF2-40B4-BE49-F238E27FC236}">
                  <a16:creationId xmlns:a16="http://schemas.microsoft.com/office/drawing/2014/main" id="{7F0FA6F7-DB24-4AD6-B9C7-FDF8281A43EC}"/>
                </a:ext>
              </a:extLst>
            </p:cNvPr>
            <p:cNvGrpSpPr/>
            <p:nvPr/>
          </p:nvGrpSpPr>
          <p:grpSpPr>
            <a:xfrm rot="16200000">
              <a:off x="7848163" y="2518215"/>
              <a:ext cx="1232788" cy="2466989"/>
              <a:chOff x="292799" y="3047985"/>
              <a:chExt cx="1232788" cy="2466989"/>
            </a:xfrm>
          </p:grpSpPr>
          <p:sp>
            <p:nvSpPr>
              <p:cNvPr id="17" name="Freeform 5">
                <a:extLst>
                  <a:ext uri="{FF2B5EF4-FFF2-40B4-BE49-F238E27FC236}">
                    <a16:creationId xmlns:a16="http://schemas.microsoft.com/office/drawing/2014/main" id="{C4E97A3B-C471-470E-9365-7D8D7B962985}"/>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8" name="Freeform 27">
                <a:extLst>
                  <a:ext uri="{FF2B5EF4-FFF2-40B4-BE49-F238E27FC236}">
                    <a16:creationId xmlns:a16="http://schemas.microsoft.com/office/drawing/2014/main" id="{8BE79C95-D5B4-44D5-B163-4B7716D493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1" name="Group 16">
              <a:extLst>
                <a:ext uri="{FF2B5EF4-FFF2-40B4-BE49-F238E27FC236}">
                  <a16:creationId xmlns:a16="http://schemas.microsoft.com/office/drawing/2014/main" id="{1027B088-C4B0-4E02-A887-0959049DB257}"/>
                </a:ext>
              </a:extLst>
            </p:cNvPr>
            <p:cNvGrpSpPr/>
            <p:nvPr/>
          </p:nvGrpSpPr>
          <p:grpSpPr>
            <a:xfrm rot="5400000">
              <a:off x="9654724" y="1287901"/>
              <a:ext cx="1232788" cy="2466989"/>
              <a:chOff x="292799" y="3047985"/>
              <a:chExt cx="1232788" cy="2466989"/>
            </a:xfrm>
          </p:grpSpPr>
          <p:sp>
            <p:nvSpPr>
              <p:cNvPr id="15" name="Freeform 5">
                <a:extLst>
                  <a:ext uri="{FF2B5EF4-FFF2-40B4-BE49-F238E27FC236}">
                    <a16:creationId xmlns:a16="http://schemas.microsoft.com/office/drawing/2014/main" id="{AA42CD71-BAAA-4142-B9B9-E34C9A5719A9}"/>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6" name="Freeform 27">
                <a:extLst>
                  <a:ext uri="{FF2B5EF4-FFF2-40B4-BE49-F238E27FC236}">
                    <a16:creationId xmlns:a16="http://schemas.microsoft.com/office/drawing/2014/main" id="{FE4C56CF-A26E-45E4-AD2F-C6A02C770127}"/>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2" name="Group 13">
              <a:extLst>
                <a:ext uri="{FF2B5EF4-FFF2-40B4-BE49-F238E27FC236}">
                  <a16:creationId xmlns:a16="http://schemas.microsoft.com/office/drawing/2014/main" id="{73372373-127F-4667-8D74-51A76A996447}"/>
                </a:ext>
              </a:extLst>
            </p:cNvPr>
            <p:cNvGrpSpPr/>
            <p:nvPr/>
          </p:nvGrpSpPr>
          <p:grpSpPr>
            <a:xfrm rot="16200000">
              <a:off x="11462902" y="2515041"/>
              <a:ext cx="1232788" cy="2466989"/>
              <a:chOff x="292799" y="3047985"/>
              <a:chExt cx="1232788" cy="2466989"/>
            </a:xfrm>
          </p:grpSpPr>
          <p:sp>
            <p:nvSpPr>
              <p:cNvPr id="13" name="Freeform 5">
                <a:extLst>
                  <a:ext uri="{FF2B5EF4-FFF2-40B4-BE49-F238E27FC236}">
                    <a16:creationId xmlns:a16="http://schemas.microsoft.com/office/drawing/2014/main" id="{0FBC8564-CAE3-436E-B228-B1A53CE33EF6}"/>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4" name="Freeform 27">
                <a:extLst>
                  <a:ext uri="{FF2B5EF4-FFF2-40B4-BE49-F238E27FC236}">
                    <a16:creationId xmlns:a16="http://schemas.microsoft.com/office/drawing/2014/main" id="{D3638C20-B3DC-47FF-8234-FCB20F8344E1}"/>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sp>
        <p:nvSpPr>
          <p:cNvPr id="27" name="Oval 26">
            <a:extLst>
              <a:ext uri="{FF2B5EF4-FFF2-40B4-BE49-F238E27FC236}">
                <a16:creationId xmlns:a16="http://schemas.microsoft.com/office/drawing/2014/main" id="{72F663C8-0A3D-4772-B788-8645CCA72B0E}"/>
              </a:ext>
            </a:extLst>
          </p:cNvPr>
          <p:cNvSpPr/>
          <p:nvPr userDrawn="1"/>
        </p:nvSpPr>
        <p:spPr>
          <a:xfrm>
            <a:off x="3531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8" name="Oval 27">
            <a:extLst>
              <a:ext uri="{FF2B5EF4-FFF2-40B4-BE49-F238E27FC236}">
                <a16:creationId xmlns:a16="http://schemas.microsoft.com/office/drawing/2014/main" id="{A3FDCF70-1877-410D-BB9A-F351D77EC67C}"/>
              </a:ext>
            </a:extLst>
          </p:cNvPr>
          <p:cNvSpPr/>
          <p:nvPr userDrawn="1"/>
        </p:nvSpPr>
        <p:spPr>
          <a:xfrm>
            <a:off x="7706108"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9" name="Oval 28">
            <a:extLst>
              <a:ext uri="{FF2B5EF4-FFF2-40B4-BE49-F238E27FC236}">
                <a16:creationId xmlns:a16="http://schemas.microsoft.com/office/drawing/2014/main" id="{085F80D3-A651-4CF6-83E3-F2BD79B93603}"/>
              </a:ext>
            </a:extLst>
          </p:cNvPr>
          <p:cNvSpPr/>
          <p:nvPr userDrawn="1"/>
        </p:nvSpPr>
        <p:spPr>
          <a:xfrm>
            <a:off x="1508451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0" name="Oval 29">
            <a:extLst>
              <a:ext uri="{FF2B5EF4-FFF2-40B4-BE49-F238E27FC236}">
                <a16:creationId xmlns:a16="http://schemas.microsoft.com/office/drawing/2014/main" id="{31C79335-FF45-41DA-A195-8967ED85B79A}"/>
              </a:ext>
            </a:extLst>
          </p:cNvPr>
          <p:cNvSpPr/>
          <p:nvPr userDrawn="1"/>
        </p:nvSpPr>
        <p:spPr>
          <a:xfrm>
            <a:off x="113953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2" name="Oval 31">
            <a:extLst>
              <a:ext uri="{FF2B5EF4-FFF2-40B4-BE49-F238E27FC236}">
                <a16:creationId xmlns:a16="http://schemas.microsoft.com/office/drawing/2014/main" id="{BD8FE2A3-0F9E-4EB5-A820-2A0946179A16}"/>
              </a:ext>
            </a:extLst>
          </p:cNvPr>
          <p:cNvSpPr/>
          <p:nvPr/>
        </p:nvSpPr>
        <p:spPr>
          <a:xfrm>
            <a:off x="4016906"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4" name="Oval 33">
            <a:extLst>
              <a:ext uri="{FF2B5EF4-FFF2-40B4-BE49-F238E27FC236}">
                <a16:creationId xmlns:a16="http://schemas.microsoft.com/office/drawing/2014/main" id="{0DB8694D-C5FF-4561-8CCF-8D073E5179B1}"/>
              </a:ext>
            </a:extLst>
          </p:cNvPr>
          <p:cNvSpPr/>
          <p:nvPr userDrawn="1"/>
        </p:nvSpPr>
        <p:spPr>
          <a:xfrm>
            <a:off x="18773717"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5" name="Oval 34">
            <a:extLst>
              <a:ext uri="{FF2B5EF4-FFF2-40B4-BE49-F238E27FC236}">
                <a16:creationId xmlns:a16="http://schemas.microsoft.com/office/drawing/2014/main" id="{7C5A5B67-D80B-4B4D-B8DF-F73DCB11E72D}"/>
              </a:ext>
            </a:extLst>
          </p:cNvPr>
          <p:cNvSpPr/>
          <p:nvPr userDrawn="1"/>
        </p:nvSpPr>
        <p:spPr>
          <a:xfrm>
            <a:off x="2248833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grpSp>
        <p:nvGrpSpPr>
          <p:cNvPr id="124" name="Group 123">
            <a:extLst>
              <a:ext uri="{FF2B5EF4-FFF2-40B4-BE49-F238E27FC236}">
                <a16:creationId xmlns:a16="http://schemas.microsoft.com/office/drawing/2014/main" id="{573C2D20-F522-46E5-9A5F-10773C6078F4}"/>
              </a:ext>
            </a:extLst>
          </p:cNvPr>
          <p:cNvGrpSpPr/>
          <p:nvPr userDrawn="1"/>
        </p:nvGrpSpPr>
        <p:grpSpPr>
          <a:xfrm>
            <a:off x="8051647" y="9997578"/>
            <a:ext cx="995100" cy="699168"/>
            <a:chOff x="8340054" y="2449652"/>
            <a:chExt cx="819143" cy="575614"/>
          </a:xfrm>
          <a:solidFill>
            <a:schemeClr val="bg1"/>
          </a:solidFill>
        </p:grpSpPr>
        <p:sp>
          <p:nvSpPr>
            <p:cNvPr id="125" name="Freeform: Shape 124">
              <a:extLst>
                <a:ext uri="{FF2B5EF4-FFF2-40B4-BE49-F238E27FC236}">
                  <a16:creationId xmlns:a16="http://schemas.microsoft.com/office/drawing/2014/main" id="{09D4128B-A2BA-455C-A62F-6A83C927754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26" name="Freeform: Shape 125">
              <a:extLst>
                <a:ext uri="{FF2B5EF4-FFF2-40B4-BE49-F238E27FC236}">
                  <a16:creationId xmlns:a16="http://schemas.microsoft.com/office/drawing/2014/main" id="{4C5D6C7E-0218-4A06-AE4B-ED84977F7C0C}"/>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27" name="Freeform: Shape 126">
              <a:extLst>
                <a:ext uri="{FF2B5EF4-FFF2-40B4-BE49-F238E27FC236}">
                  <a16:creationId xmlns:a16="http://schemas.microsoft.com/office/drawing/2014/main" id="{3DFD51A6-AAEE-40B2-88C6-EF9138C55A1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28" name="Freeform: Shape 127">
              <a:extLst>
                <a:ext uri="{FF2B5EF4-FFF2-40B4-BE49-F238E27FC236}">
                  <a16:creationId xmlns:a16="http://schemas.microsoft.com/office/drawing/2014/main" id="{FA153B77-3B65-49C2-A456-EF1213190A7F}"/>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29" name="Group 128">
            <a:extLst>
              <a:ext uri="{FF2B5EF4-FFF2-40B4-BE49-F238E27FC236}">
                <a16:creationId xmlns:a16="http://schemas.microsoft.com/office/drawing/2014/main" id="{F8341A32-CFA7-4544-A551-9CC8E2729ECE}"/>
              </a:ext>
            </a:extLst>
          </p:cNvPr>
          <p:cNvGrpSpPr/>
          <p:nvPr userDrawn="1"/>
        </p:nvGrpSpPr>
        <p:grpSpPr>
          <a:xfrm>
            <a:off x="11667452" y="6360906"/>
            <a:ext cx="995100" cy="699168"/>
            <a:chOff x="8340054" y="2449652"/>
            <a:chExt cx="819143" cy="575614"/>
          </a:xfrm>
          <a:solidFill>
            <a:schemeClr val="bg1"/>
          </a:solidFill>
        </p:grpSpPr>
        <p:sp>
          <p:nvSpPr>
            <p:cNvPr id="130" name="Freeform: Shape 129">
              <a:extLst>
                <a:ext uri="{FF2B5EF4-FFF2-40B4-BE49-F238E27FC236}">
                  <a16:creationId xmlns:a16="http://schemas.microsoft.com/office/drawing/2014/main" id="{C5B82C1C-014F-4153-90BA-F7AF283F479F}"/>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1" name="Freeform: Shape 130">
              <a:extLst>
                <a:ext uri="{FF2B5EF4-FFF2-40B4-BE49-F238E27FC236}">
                  <a16:creationId xmlns:a16="http://schemas.microsoft.com/office/drawing/2014/main" id="{5FF83976-2B9E-490E-899A-C8F87288DC8A}"/>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2" name="Freeform: Shape 131">
              <a:extLst>
                <a:ext uri="{FF2B5EF4-FFF2-40B4-BE49-F238E27FC236}">
                  <a16:creationId xmlns:a16="http://schemas.microsoft.com/office/drawing/2014/main" id="{67199B39-2F76-42DD-B848-5D0458B960D7}"/>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3" name="Freeform: Shape 132">
              <a:extLst>
                <a:ext uri="{FF2B5EF4-FFF2-40B4-BE49-F238E27FC236}">
                  <a16:creationId xmlns:a16="http://schemas.microsoft.com/office/drawing/2014/main" id="{2A44131B-3995-48F9-AC9C-49CADCF14A3A}"/>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4" name="Group 133">
            <a:extLst>
              <a:ext uri="{FF2B5EF4-FFF2-40B4-BE49-F238E27FC236}">
                <a16:creationId xmlns:a16="http://schemas.microsoft.com/office/drawing/2014/main" id="{31F18E26-1F96-4ADE-8203-50B5C784AE1B}"/>
              </a:ext>
            </a:extLst>
          </p:cNvPr>
          <p:cNvGrpSpPr/>
          <p:nvPr userDrawn="1"/>
        </p:nvGrpSpPr>
        <p:grpSpPr>
          <a:xfrm>
            <a:off x="15469843" y="9987946"/>
            <a:ext cx="995100" cy="699168"/>
            <a:chOff x="8340054" y="2449652"/>
            <a:chExt cx="819143" cy="575614"/>
          </a:xfrm>
          <a:solidFill>
            <a:schemeClr val="bg1"/>
          </a:solidFill>
        </p:grpSpPr>
        <p:sp>
          <p:nvSpPr>
            <p:cNvPr id="135" name="Freeform: Shape 134">
              <a:extLst>
                <a:ext uri="{FF2B5EF4-FFF2-40B4-BE49-F238E27FC236}">
                  <a16:creationId xmlns:a16="http://schemas.microsoft.com/office/drawing/2014/main" id="{9928412D-C5CB-4ECA-94CE-C1485AC9ECB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6" name="Freeform: Shape 135">
              <a:extLst>
                <a:ext uri="{FF2B5EF4-FFF2-40B4-BE49-F238E27FC236}">
                  <a16:creationId xmlns:a16="http://schemas.microsoft.com/office/drawing/2014/main" id="{632ACC48-791A-4A91-A05A-829BD94937F4}"/>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7" name="Freeform: Shape 136">
              <a:extLst>
                <a:ext uri="{FF2B5EF4-FFF2-40B4-BE49-F238E27FC236}">
                  <a16:creationId xmlns:a16="http://schemas.microsoft.com/office/drawing/2014/main" id="{AA22D6B7-1768-4BC8-A128-AEAD2FCF109F}"/>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8" name="Freeform: Shape 137">
              <a:extLst>
                <a:ext uri="{FF2B5EF4-FFF2-40B4-BE49-F238E27FC236}">
                  <a16:creationId xmlns:a16="http://schemas.microsoft.com/office/drawing/2014/main" id="{F3E4517E-3541-4A61-A416-DD71B49B6F8E}"/>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9" name="Group 138">
            <a:extLst>
              <a:ext uri="{FF2B5EF4-FFF2-40B4-BE49-F238E27FC236}">
                <a16:creationId xmlns:a16="http://schemas.microsoft.com/office/drawing/2014/main" id="{320E940B-AE45-4176-8B91-0DF96D42AAC1}"/>
              </a:ext>
            </a:extLst>
          </p:cNvPr>
          <p:cNvGrpSpPr/>
          <p:nvPr userDrawn="1"/>
        </p:nvGrpSpPr>
        <p:grpSpPr>
          <a:xfrm>
            <a:off x="22853894" y="10016266"/>
            <a:ext cx="995100" cy="699168"/>
            <a:chOff x="8340054" y="2449652"/>
            <a:chExt cx="819143" cy="575614"/>
          </a:xfrm>
          <a:solidFill>
            <a:schemeClr val="bg1"/>
          </a:solidFill>
        </p:grpSpPr>
        <p:sp>
          <p:nvSpPr>
            <p:cNvPr id="140" name="Freeform: Shape 139">
              <a:extLst>
                <a:ext uri="{FF2B5EF4-FFF2-40B4-BE49-F238E27FC236}">
                  <a16:creationId xmlns:a16="http://schemas.microsoft.com/office/drawing/2014/main" id="{446AA38C-90C3-49C3-9EBF-B74A3BA04DE5}"/>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1" name="Freeform: Shape 140">
              <a:extLst>
                <a:ext uri="{FF2B5EF4-FFF2-40B4-BE49-F238E27FC236}">
                  <a16:creationId xmlns:a16="http://schemas.microsoft.com/office/drawing/2014/main" id="{10D7B2B6-07AE-404E-B804-8574056E34D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2" name="Freeform: Shape 141">
              <a:extLst>
                <a:ext uri="{FF2B5EF4-FFF2-40B4-BE49-F238E27FC236}">
                  <a16:creationId xmlns:a16="http://schemas.microsoft.com/office/drawing/2014/main" id="{A3F911EE-8C3F-4321-BA0E-AB8E82DADF1A}"/>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3" name="Freeform: Shape 142">
              <a:extLst>
                <a:ext uri="{FF2B5EF4-FFF2-40B4-BE49-F238E27FC236}">
                  <a16:creationId xmlns:a16="http://schemas.microsoft.com/office/drawing/2014/main" id="{1041C398-57AC-472C-B6FB-FC5E17D8C7BB}"/>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4" name="Group 143">
            <a:extLst>
              <a:ext uri="{FF2B5EF4-FFF2-40B4-BE49-F238E27FC236}">
                <a16:creationId xmlns:a16="http://schemas.microsoft.com/office/drawing/2014/main" id="{C02BA0F0-442E-44F8-A886-69995C42C34E}"/>
              </a:ext>
            </a:extLst>
          </p:cNvPr>
          <p:cNvGrpSpPr/>
          <p:nvPr userDrawn="1"/>
        </p:nvGrpSpPr>
        <p:grpSpPr>
          <a:xfrm>
            <a:off x="4347831" y="6355528"/>
            <a:ext cx="995100" cy="699168"/>
            <a:chOff x="8340054" y="2449652"/>
            <a:chExt cx="819143" cy="575614"/>
          </a:xfrm>
          <a:solidFill>
            <a:schemeClr val="bg1"/>
          </a:solidFill>
        </p:grpSpPr>
        <p:sp>
          <p:nvSpPr>
            <p:cNvPr id="145" name="Freeform: Shape 144">
              <a:extLst>
                <a:ext uri="{FF2B5EF4-FFF2-40B4-BE49-F238E27FC236}">
                  <a16:creationId xmlns:a16="http://schemas.microsoft.com/office/drawing/2014/main" id="{7B6121EA-FB34-4620-93AA-BB11E0A57F3D}"/>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6" name="Freeform: Shape 145">
              <a:extLst>
                <a:ext uri="{FF2B5EF4-FFF2-40B4-BE49-F238E27FC236}">
                  <a16:creationId xmlns:a16="http://schemas.microsoft.com/office/drawing/2014/main" id="{5F53B81C-2403-4A12-BDDC-711F5016B855}"/>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7" name="Freeform: Shape 146">
              <a:extLst>
                <a:ext uri="{FF2B5EF4-FFF2-40B4-BE49-F238E27FC236}">
                  <a16:creationId xmlns:a16="http://schemas.microsoft.com/office/drawing/2014/main" id="{8E5D688A-D230-4677-AE79-69DC029A333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8" name="Freeform: Shape 147">
              <a:extLst>
                <a:ext uri="{FF2B5EF4-FFF2-40B4-BE49-F238E27FC236}">
                  <a16:creationId xmlns:a16="http://schemas.microsoft.com/office/drawing/2014/main" id="{055B473D-F0E5-4A42-B4DD-D925B89A1A2D}"/>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9" name="Group 148">
            <a:extLst>
              <a:ext uri="{FF2B5EF4-FFF2-40B4-BE49-F238E27FC236}">
                <a16:creationId xmlns:a16="http://schemas.microsoft.com/office/drawing/2014/main" id="{7C30F300-2BBC-4703-A383-28CE2AF3E918}"/>
              </a:ext>
            </a:extLst>
          </p:cNvPr>
          <p:cNvGrpSpPr/>
          <p:nvPr userDrawn="1"/>
        </p:nvGrpSpPr>
        <p:grpSpPr>
          <a:xfrm>
            <a:off x="651002" y="9987946"/>
            <a:ext cx="995100" cy="699168"/>
            <a:chOff x="8340054" y="2449652"/>
            <a:chExt cx="819143" cy="575614"/>
          </a:xfrm>
          <a:solidFill>
            <a:schemeClr val="bg1"/>
          </a:solidFill>
        </p:grpSpPr>
        <p:sp>
          <p:nvSpPr>
            <p:cNvPr id="150" name="Freeform: Shape 149">
              <a:extLst>
                <a:ext uri="{FF2B5EF4-FFF2-40B4-BE49-F238E27FC236}">
                  <a16:creationId xmlns:a16="http://schemas.microsoft.com/office/drawing/2014/main" id="{622E0544-8A82-4619-8048-C939B2716F26}"/>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1" name="Freeform: Shape 150">
              <a:extLst>
                <a:ext uri="{FF2B5EF4-FFF2-40B4-BE49-F238E27FC236}">
                  <a16:creationId xmlns:a16="http://schemas.microsoft.com/office/drawing/2014/main" id="{2A26A3D8-14B2-4503-9F66-814040A7D84E}"/>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2" name="Freeform: Shape 151">
              <a:extLst>
                <a:ext uri="{FF2B5EF4-FFF2-40B4-BE49-F238E27FC236}">
                  <a16:creationId xmlns:a16="http://schemas.microsoft.com/office/drawing/2014/main" id="{3C0749D3-C798-4770-9F5D-3CE89ECC3FC9}"/>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3" name="Freeform: Shape 152">
              <a:extLst>
                <a:ext uri="{FF2B5EF4-FFF2-40B4-BE49-F238E27FC236}">
                  <a16:creationId xmlns:a16="http://schemas.microsoft.com/office/drawing/2014/main" id="{82024011-EE34-48DC-BBCF-0320C1145D84}"/>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54" name="Group 153">
            <a:extLst>
              <a:ext uri="{FF2B5EF4-FFF2-40B4-BE49-F238E27FC236}">
                <a16:creationId xmlns:a16="http://schemas.microsoft.com/office/drawing/2014/main" id="{7D52505A-92C2-48D7-B0AE-C7A9761D6B27}"/>
              </a:ext>
            </a:extLst>
          </p:cNvPr>
          <p:cNvGrpSpPr/>
          <p:nvPr userDrawn="1"/>
        </p:nvGrpSpPr>
        <p:grpSpPr>
          <a:xfrm>
            <a:off x="19111481" y="6360906"/>
            <a:ext cx="995100" cy="699168"/>
            <a:chOff x="8340054" y="2449652"/>
            <a:chExt cx="819143" cy="575614"/>
          </a:xfrm>
          <a:solidFill>
            <a:schemeClr val="bg1"/>
          </a:solidFill>
        </p:grpSpPr>
        <p:sp>
          <p:nvSpPr>
            <p:cNvPr id="155" name="Freeform: Shape 154">
              <a:extLst>
                <a:ext uri="{FF2B5EF4-FFF2-40B4-BE49-F238E27FC236}">
                  <a16:creationId xmlns:a16="http://schemas.microsoft.com/office/drawing/2014/main" id="{EE2FAAE1-A323-4A9B-92E1-0C77C35F4ACC}"/>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6" name="Freeform: Shape 155">
              <a:extLst>
                <a:ext uri="{FF2B5EF4-FFF2-40B4-BE49-F238E27FC236}">
                  <a16:creationId xmlns:a16="http://schemas.microsoft.com/office/drawing/2014/main" id="{28B0E3F9-20BB-43A0-8846-08825ED3FDA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7" name="Freeform: Shape 156">
              <a:extLst>
                <a:ext uri="{FF2B5EF4-FFF2-40B4-BE49-F238E27FC236}">
                  <a16:creationId xmlns:a16="http://schemas.microsoft.com/office/drawing/2014/main" id="{2B3FF6AF-E7FF-4ED0-BB0F-B220EA65D03C}"/>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8" name="Freeform: Shape 157">
              <a:extLst>
                <a:ext uri="{FF2B5EF4-FFF2-40B4-BE49-F238E27FC236}">
                  <a16:creationId xmlns:a16="http://schemas.microsoft.com/office/drawing/2014/main" id="{778D9B29-5F4C-4869-9A08-98CE398084F9}"/>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sp>
        <p:nvSpPr>
          <p:cNvPr id="2" name="Title 1">
            <a:extLst>
              <a:ext uri="{FF2B5EF4-FFF2-40B4-BE49-F238E27FC236}">
                <a16:creationId xmlns:a16="http://schemas.microsoft.com/office/drawing/2014/main" id="{F7568608-6FD2-334D-B17E-2A6443FD1830}"/>
              </a:ext>
            </a:extLst>
          </p:cNvPr>
          <p:cNvSpPr>
            <a:spLocks noGrp="1"/>
          </p:cNvSpPr>
          <p:nvPr>
            <p:ph type="title"/>
          </p:nvPr>
        </p:nvSpPr>
        <p:spPr>
          <a:xfrm>
            <a:off x="1038449" y="548205"/>
            <a:ext cx="22079571" cy="969470"/>
          </a:xfrm>
          <a:prstGeom prst="rect">
            <a:avLst/>
          </a:prstGeom>
          <a:noFill/>
          <a:ln w="9525">
            <a:noFill/>
            <a:miter lim="800000"/>
            <a:headEnd/>
            <a:tailEnd/>
          </a:ln>
        </p:spPr>
        <p:txBody>
          <a:bodyPr lIns="45732" tIns="18293" rIns="27439" bIns="18293"/>
          <a:lstStyle>
            <a:lvl1pPr>
              <a:defRPr lang="en-US" sz="8002">
                <a:solidFill>
                  <a:srgbClr val="000000"/>
                </a:solidFill>
                <a:latin typeface="+mj-lt"/>
                <a:ea typeface="+mn-ea"/>
                <a:cs typeface="Arial" panose="020B0604020202020204" pitchFamily="34" charset="0"/>
              </a:defRPr>
            </a:lvl1pPr>
          </a:lstStyle>
          <a:p>
            <a:pPr marL="0" lvl="0" defTabSz="914400">
              <a:lnSpc>
                <a:spcPct val="85000"/>
              </a:lnSpc>
              <a:spcBef>
                <a:spcPts val="400"/>
              </a:spcBef>
            </a:pPr>
            <a:r>
              <a:rPr lang="en-US"/>
              <a:t>Click to edit Master title style</a:t>
            </a:r>
            <a:endParaRPr lang="en-US" dirty="0"/>
          </a:p>
        </p:txBody>
      </p:sp>
      <p:sp>
        <p:nvSpPr>
          <p:cNvPr id="4" name="Text Placeholder 3">
            <a:extLst>
              <a:ext uri="{FF2B5EF4-FFF2-40B4-BE49-F238E27FC236}">
                <a16:creationId xmlns:a16="http://schemas.microsoft.com/office/drawing/2014/main" id="{6E2C6883-E69E-804D-B128-8EEEC535797D}"/>
              </a:ext>
            </a:extLst>
          </p:cNvPr>
          <p:cNvSpPr>
            <a:spLocks noGrp="1"/>
          </p:cNvSpPr>
          <p:nvPr>
            <p:ph type="body" sz="quarter" idx="10"/>
          </p:nvPr>
        </p:nvSpPr>
        <p:spPr>
          <a:xfrm>
            <a:off x="1038450" y="1663529"/>
            <a:ext cx="22078648" cy="590931"/>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3" name="Text Placeholder 32">
            <a:extLst>
              <a:ext uri="{FF2B5EF4-FFF2-40B4-BE49-F238E27FC236}">
                <a16:creationId xmlns:a16="http://schemas.microsoft.com/office/drawing/2014/main" id="{AEF4995D-9D4A-E445-AB65-BD8097A687F1}"/>
              </a:ext>
            </a:extLst>
          </p:cNvPr>
          <p:cNvSpPr>
            <a:spLocks noGrp="1"/>
          </p:cNvSpPr>
          <p:nvPr>
            <p:ph type="body" sz="quarter" idx="11"/>
          </p:nvPr>
        </p:nvSpPr>
        <p:spPr>
          <a:xfrm>
            <a:off x="2565734" y="3405815"/>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5" name="Text Placeholder 32">
            <a:extLst>
              <a:ext uri="{FF2B5EF4-FFF2-40B4-BE49-F238E27FC236}">
                <a16:creationId xmlns:a16="http://schemas.microsoft.com/office/drawing/2014/main" id="{C1FCF8A8-FDCC-A34B-A413-FF59A1E1D450}"/>
              </a:ext>
            </a:extLst>
          </p:cNvPr>
          <p:cNvSpPr>
            <a:spLocks noGrp="1"/>
          </p:cNvSpPr>
          <p:nvPr>
            <p:ph type="body" sz="quarter" idx="12"/>
          </p:nvPr>
        </p:nvSpPr>
        <p:spPr>
          <a:xfrm>
            <a:off x="9577047" y="341229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6" name="Text Placeholder 32">
            <a:extLst>
              <a:ext uri="{FF2B5EF4-FFF2-40B4-BE49-F238E27FC236}">
                <a16:creationId xmlns:a16="http://schemas.microsoft.com/office/drawing/2014/main" id="{330415E3-2C06-824C-B84C-579994CBD05D}"/>
              </a:ext>
            </a:extLst>
          </p:cNvPr>
          <p:cNvSpPr>
            <a:spLocks noGrp="1"/>
          </p:cNvSpPr>
          <p:nvPr>
            <p:ph type="body" sz="quarter" idx="13"/>
          </p:nvPr>
        </p:nvSpPr>
        <p:spPr>
          <a:xfrm>
            <a:off x="16918603" y="339792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7" name="Text Placeholder 32">
            <a:extLst>
              <a:ext uri="{FF2B5EF4-FFF2-40B4-BE49-F238E27FC236}">
                <a16:creationId xmlns:a16="http://schemas.microsoft.com/office/drawing/2014/main" id="{A1E8DFFC-47D1-5C4E-B4C9-086B7EEA8D62}"/>
              </a:ext>
            </a:extLst>
          </p:cNvPr>
          <p:cNvSpPr>
            <a:spLocks noGrp="1"/>
          </p:cNvSpPr>
          <p:nvPr>
            <p:ph type="body" sz="quarter" idx="14"/>
          </p:nvPr>
        </p:nvSpPr>
        <p:spPr>
          <a:xfrm>
            <a:off x="18722237" y="1123125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8" name="Text Placeholder 32">
            <a:extLst>
              <a:ext uri="{FF2B5EF4-FFF2-40B4-BE49-F238E27FC236}">
                <a16:creationId xmlns:a16="http://schemas.microsoft.com/office/drawing/2014/main" id="{9E2AEA22-DCFC-D041-BABC-ED53F77098B3}"/>
              </a:ext>
            </a:extLst>
          </p:cNvPr>
          <p:cNvSpPr>
            <a:spLocks noGrp="1"/>
          </p:cNvSpPr>
          <p:nvPr>
            <p:ph type="body" sz="quarter" idx="15"/>
          </p:nvPr>
        </p:nvSpPr>
        <p:spPr>
          <a:xfrm>
            <a:off x="12844650"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9" name="Text Placeholder 32">
            <a:extLst>
              <a:ext uri="{FF2B5EF4-FFF2-40B4-BE49-F238E27FC236}">
                <a16:creationId xmlns:a16="http://schemas.microsoft.com/office/drawing/2014/main" id="{E87D9E4F-4C55-484C-B2B6-A1ECDFCB8CE5}"/>
              </a:ext>
            </a:extLst>
          </p:cNvPr>
          <p:cNvSpPr>
            <a:spLocks noGrp="1"/>
          </p:cNvSpPr>
          <p:nvPr>
            <p:ph type="body" sz="quarter" idx="16"/>
          </p:nvPr>
        </p:nvSpPr>
        <p:spPr>
          <a:xfrm>
            <a:off x="6331742" y="11220481"/>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10" name="Text Placeholder 32">
            <a:extLst>
              <a:ext uri="{FF2B5EF4-FFF2-40B4-BE49-F238E27FC236}">
                <a16:creationId xmlns:a16="http://schemas.microsoft.com/office/drawing/2014/main" id="{797E3136-5302-414A-ABCF-5F194BDAC568}"/>
              </a:ext>
            </a:extLst>
          </p:cNvPr>
          <p:cNvSpPr>
            <a:spLocks noGrp="1"/>
          </p:cNvSpPr>
          <p:nvPr>
            <p:ph type="body" sz="quarter" idx="17"/>
          </p:nvPr>
        </p:nvSpPr>
        <p:spPr>
          <a:xfrm>
            <a:off x="353112"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7" name="Text Placeholder 36">
            <a:extLst>
              <a:ext uri="{FF2B5EF4-FFF2-40B4-BE49-F238E27FC236}">
                <a16:creationId xmlns:a16="http://schemas.microsoft.com/office/drawing/2014/main" id="{6EEA99AC-3C9D-2A4A-A338-A25EC300FF60}"/>
              </a:ext>
            </a:extLst>
          </p:cNvPr>
          <p:cNvSpPr>
            <a:spLocks noGrp="1"/>
          </p:cNvSpPr>
          <p:nvPr>
            <p:ph type="body" sz="quarter" idx="18"/>
          </p:nvPr>
        </p:nvSpPr>
        <p:spPr>
          <a:xfrm>
            <a:off x="260742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1" name="Text Placeholder 36">
            <a:extLst>
              <a:ext uri="{FF2B5EF4-FFF2-40B4-BE49-F238E27FC236}">
                <a16:creationId xmlns:a16="http://schemas.microsoft.com/office/drawing/2014/main" id="{09CFC8FC-3BEE-EE48-8642-AA1FEF2F3CF9}"/>
              </a:ext>
            </a:extLst>
          </p:cNvPr>
          <p:cNvSpPr>
            <a:spLocks noGrp="1"/>
          </p:cNvSpPr>
          <p:nvPr>
            <p:ph type="body" sz="quarter" idx="19"/>
          </p:nvPr>
        </p:nvSpPr>
        <p:spPr>
          <a:xfrm>
            <a:off x="359099" y="1204222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2" name="Text Placeholder 36">
            <a:extLst>
              <a:ext uri="{FF2B5EF4-FFF2-40B4-BE49-F238E27FC236}">
                <a16:creationId xmlns:a16="http://schemas.microsoft.com/office/drawing/2014/main" id="{C0C1F08E-EB45-4040-B1DE-F5C9F74D41A8}"/>
              </a:ext>
            </a:extLst>
          </p:cNvPr>
          <p:cNvSpPr>
            <a:spLocks noGrp="1"/>
          </p:cNvSpPr>
          <p:nvPr>
            <p:ph type="body" sz="quarter" idx="20"/>
          </p:nvPr>
        </p:nvSpPr>
        <p:spPr>
          <a:xfrm>
            <a:off x="6320453"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3" name="Text Placeholder 36">
            <a:extLst>
              <a:ext uri="{FF2B5EF4-FFF2-40B4-BE49-F238E27FC236}">
                <a16:creationId xmlns:a16="http://schemas.microsoft.com/office/drawing/2014/main" id="{8FC76C4F-CD1A-D746-B1D3-B44153933A81}"/>
              </a:ext>
            </a:extLst>
          </p:cNvPr>
          <p:cNvSpPr>
            <a:spLocks noGrp="1"/>
          </p:cNvSpPr>
          <p:nvPr>
            <p:ph type="body" sz="quarter" idx="21"/>
          </p:nvPr>
        </p:nvSpPr>
        <p:spPr>
          <a:xfrm>
            <a:off x="12845499"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4" name="Text Placeholder 36">
            <a:extLst>
              <a:ext uri="{FF2B5EF4-FFF2-40B4-BE49-F238E27FC236}">
                <a16:creationId xmlns:a16="http://schemas.microsoft.com/office/drawing/2014/main" id="{0757525E-87E6-B848-B4D2-3CC4A79F577E}"/>
              </a:ext>
            </a:extLst>
          </p:cNvPr>
          <p:cNvSpPr>
            <a:spLocks noGrp="1"/>
          </p:cNvSpPr>
          <p:nvPr>
            <p:ph type="body" sz="quarter" idx="22"/>
          </p:nvPr>
        </p:nvSpPr>
        <p:spPr>
          <a:xfrm>
            <a:off x="18722238" y="12052744"/>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5" name="Text Placeholder 36">
            <a:extLst>
              <a:ext uri="{FF2B5EF4-FFF2-40B4-BE49-F238E27FC236}">
                <a16:creationId xmlns:a16="http://schemas.microsoft.com/office/drawing/2014/main" id="{C932B98E-D4A1-224D-AE02-BA44EC59F6CF}"/>
              </a:ext>
            </a:extLst>
          </p:cNvPr>
          <p:cNvSpPr>
            <a:spLocks noGrp="1"/>
          </p:cNvSpPr>
          <p:nvPr>
            <p:ph type="body" sz="quarter" idx="23"/>
          </p:nvPr>
        </p:nvSpPr>
        <p:spPr>
          <a:xfrm>
            <a:off x="955654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6" name="Text Placeholder 36">
            <a:extLst>
              <a:ext uri="{FF2B5EF4-FFF2-40B4-BE49-F238E27FC236}">
                <a16:creationId xmlns:a16="http://schemas.microsoft.com/office/drawing/2014/main" id="{E6B8CE9E-C819-6341-8CC9-A687095C6174}"/>
              </a:ext>
            </a:extLst>
          </p:cNvPr>
          <p:cNvSpPr>
            <a:spLocks noGrp="1"/>
          </p:cNvSpPr>
          <p:nvPr>
            <p:ph type="body" sz="quarter" idx="24"/>
          </p:nvPr>
        </p:nvSpPr>
        <p:spPr>
          <a:xfrm>
            <a:off x="16944812" y="421473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Tree>
    <p:extLst>
      <p:ext uri="{BB962C8B-B14F-4D97-AF65-F5344CB8AC3E}">
        <p14:creationId xmlns:p14="http://schemas.microsoft.com/office/powerpoint/2010/main" val="39610033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sp>
        <p:nvSpPr>
          <p:cNvPr id="11" name="Content Placeholder 13">
            <a:extLst>
              <a:ext uri="{FF2B5EF4-FFF2-40B4-BE49-F238E27FC236}">
                <a16:creationId xmlns:a16="http://schemas.microsoft.com/office/drawing/2014/main" id="{A7C8159A-57AB-8247-AB08-AA547506A9AB}"/>
              </a:ext>
            </a:extLst>
          </p:cNvPr>
          <p:cNvSpPr>
            <a:spLocks noGrp="1"/>
          </p:cNvSpPr>
          <p:nvPr>
            <p:ph sz="quarter" idx="14"/>
          </p:nvPr>
        </p:nvSpPr>
        <p:spPr>
          <a:xfrm>
            <a:off x="7605704"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a:extLst>
              <a:ext uri="{FF2B5EF4-FFF2-40B4-BE49-F238E27FC236}">
                <a16:creationId xmlns:a16="http://schemas.microsoft.com/office/drawing/2014/main" id="{AF75A72E-E83C-584E-BF57-87031FC9E0A2}"/>
              </a:ext>
            </a:extLst>
          </p:cNvPr>
          <p:cNvSpPr>
            <a:spLocks noGrp="1"/>
          </p:cNvSpPr>
          <p:nvPr>
            <p:ph sz="quarter" idx="15"/>
          </p:nvPr>
        </p:nvSpPr>
        <p:spPr>
          <a:xfrm>
            <a:off x="14003733"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C213F440-49B8-B544-A857-009B8BC8BA8E}"/>
              </a:ext>
            </a:extLst>
          </p:cNvPr>
          <p:cNvSpPr>
            <a:spLocks noGrp="1"/>
          </p:cNvSpPr>
          <p:nvPr>
            <p:ph sz="quarter" idx="16"/>
          </p:nvPr>
        </p:nvSpPr>
        <p:spPr>
          <a:xfrm>
            <a:off x="1082808"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CCBBCCDA-ED95-4D42-B273-20A7663FBF03}"/>
              </a:ext>
            </a:extLst>
          </p:cNvPr>
          <p:cNvSpPr>
            <a:spLocks noGrp="1"/>
          </p:cNvSpPr>
          <p:nvPr>
            <p:ph sz="quarter" idx="17"/>
          </p:nvPr>
        </p:nvSpPr>
        <p:spPr>
          <a:xfrm>
            <a:off x="7605704"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a:extLst>
              <a:ext uri="{FF2B5EF4-FFF2-40B4-BE49-F238E27FC236}">
                <a16:creationId xmlns:a16="http://schemas.microsoft.com/office/drawing/2014/main" id="{9A191660-D648-8F44-BBC7-47960AA7EFAC}"/>
              </a:ext>
            </a:extLst>
          </p:cNvPr>
          <p:cNvSpPr>
            <a:spLocks noGrp="1"/>
          </p:cNvSpPr>
          <p:nvPr>
            <p:ph sz="quarter" idx="18"/>
          </p:nvPr>
        </p:nvSpPr>
        <p:spPr>
          <a:xfrm>
            <a:off x="14003732"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Logo&#10;&#10;Description automatically generated">
            <a:extLst>
              <a:ext uri="{FF2B5EF4-FFF2-40B4-BE49-F238E27FC236}">
                <a16:creationId xmlns:a16="http://schemas.microsoft.com/office/drawing/2014/main" id="{1023B5F6-7ED5-F744-8AC2-07B3771A1886}"/>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2109958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5" y="3796754"/>
            <a:ext cx="4891096"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sp>
        <p:nvSpPr>
          <p:cNvPr id="11" name="Content Placeholder 13">
            <a:extLst>
              <a:ext uri="{FF2B5EF4-FFF2-40B4-BE49-F238E27FC236}">
                <a16:creationId xmlns:a16="http://schemas.microsoft.com/office/drawing/2014/main" id="{A7C8159A-57AB-8247-AB08-AA547506A9AB}"/>
              </a:ext>
            </a:extLst>
          </p:cNvPr>
          <p:cNvSpPr>
            <a:spLocks noGrp="1"/>
          </p:cNvSpPr>
          <p:nvPr>
            <p:ph sz="quarter" idx="14"/>
          </p:nvPr>
        </p:nvSpPr>
        <p:spPr>
          <a:xfrm>
            <a:off x="6406434" y="3796754"/>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a:extLst>
              <a:ext uri="{FF2B5EF4-FFF2-40B4-BE49-F238E27FC236}">
                <a16:creationId xmlns:a16="http://schemas.microsoft.com/office/drawing/2014/main" id="{AF75A72E-E83C-584E-BF57-87031FC9E0A2}"/>
              </a:ext>
            </a:extLst>
          </p:cNvPr>
          <p:cNvSpPr>
            <a:spLocks noGrp="1"/>
          </p:cNvSpPr>
          <p:nvPr>
            <p:ph sz="quarter" idx="15"/>
          </p:nvPr>
        </p:nvSpPr>
        <p:spPr>
          <a:xfrm>
            <a:off x="11760365" y="3796754"/>
            <a:ext cx="4891098"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C213F440-49B8-B544-A857-009B8BC8BA8E}"/>
              </a:ext>
            </a:extLst>
          </p:cNvPr>
          <p:cNvSpPr>
            <a:spLocks noGrp="1"/>
          </p:cNvSpPr>
          <p:nvPr>
            <p:ph sz="quarter" idx="16"/>
          </p:nvPr>
        </p:nvSpPr>
        <p:spPr>
          <a:xfrm>
            <a:off x="1082808" y="8349541"/>
            <a:ext cx="4860793"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CCBBCCDA-ED95-4D42-B273-20A7663FBF03}"/>
              </a:ext>
            </a:extLst>
          </p:cNvPr>
          <p:cNvSpPr>
            <a:spLocks noGrp="1"/>
          </p:cNvSpPr>
          <p:nvPr>
            <p:ph sz="quarter" idx="17"/>
          </p:nvPr>
        </p:nvSpPr>
        <p:spPr>
          <a:xfrm>
            <a:off x="6406434"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a:extLst>
              <a:ext uri="{FF2B5EF4-FFF2-40B4-BE49-F238E27FC236}">
                <a16:creationId xmlns:a16="http://schemas.microsoft.com/office/drawing/2014/main" id="{9A191660-D648-8F44-BBC7-47960AA7EFAC}"/>
              </a:ext>
            </a:extLst>
          </p:cNvPr>
          <p:cNvSpPr>
            <a:spLocks noGrp="1"/>
          </p:cNvSpPr>
          <p:nvPr>
            <p:ph sz="quarter" idx="18"/>
          </p:nvPr>
        </p:nvSpPr>
        <p:spPr>
          <a:xfrm>
            <a:off x="11760364"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a:extLst>
              <a:ext uri="{FF2B5EF4-FFF2-40B4-BE49-F238E27FC236}">
                <a16:creationId xmlns:a16="http://schemas.microsoft.com/office/drawing/2014/main" id="{7199D553-0D6A-A745-8351-9714942210BF}"/>
              </a:ext>
            </a:extLst>
          </p:cNvPr>
          <p:cNvSpPr>
            <a:spLocks noGrp="1"/>
          </p:cNvSpPr>
          <p:nvPr>
            <p:ph sz="quarter" idx="19"/>
          </p:nvPr>
        </p:nvSpPr>
        <p:spPr>
          <a:xfrm>
            <a:off x="17114297" y="3796754"/>
            <a:ext cx="4891098"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a:extLst>
              <a:ext uri="{FF2B5EF4-FFF2-40B4-BE49-F238E27FC236}">
                <a16:creationId xmlns:a16="http://schemas.microsoft.com/office/drawing/2014/main" id="{44544AAE-A55D-0646-B9BB-1C87C92552A5}"/>
              </a:ext>
            </a:extLst>
          </p:cNvPr>
          <p:cNvSpPr>
            <a:spLocks noGrp="1"/>
          </p:cNvSpPr>
          <p:nvPr>
            <p:ph sz="quarter" idx="20"/>
          </p:nvPr>
        </p:nvSpPr>
        <p:spPr>
          <a:xfrm>
            <a:off x="17093195"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2DF02027-38CA-A74B-897B-653A4CC54CC4}"/>
              </a:ext>
            </a:extLst>
          </p:cNvPr>
          <p:cNvSpPr>
            <a:spLocks noGrp="1"/>
          </p:cNvSpPr>
          <p:nvPr>
            <p:ph sz="quarter" idx="21"/>
          </p:nvPr>
        </p:nvSpPr>
        <p:spPr>
          <a:xfrm>
            <a:off x="1676400" y="3040063"/>
            <a:ext cx="19751675" cy="7572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descr="Logo&#10;&#10;Description automatically generated">
            <a:extLst>
              <a:ext uri="{FF2B5EF4-FFF2-40B4-BE49-F238E27FC236}">
                <a16:creationId xmlns:a16="http://schemas.microsoft.com/office/drawing/2014/main" id="{1212E7E0-B025-9C4C-8D58-DE59DD461019}"/>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7016036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 id="2147483773" r:id="rId91"/>
    <p:sldLayoutId id="2147483774" r:id="rId92"/>
    <p:sldLayoutId id="2147483775" r:id="rId93"/>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81.svg"/></Relationships>
</file>

<file path=ppt/slides/_rels/slide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g"/><Relationship Id="rId7" Type="http://schemas.openxmlformats.org/officeDocument/2006/relationships/image" Target="../media/image105.sv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0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10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112.svg"/><Relationship Id="rId4" Type="http://schemas.openxmlformats.org/officeDocument/2006/relationships/image" Target="../media/image1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92.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5.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93.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81.xml"/><Relationship Id="rId4" Type="http://schemas.openxmlformats.org/officeDocument/2006/relationships/image" Target="../media/image9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lstStyle/>
          <a:p>
            <a:r>
              <a:rPr lang="en-US" dirty="0"/>
              <a:t>Colorado Authorizer Bootcamp </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004627"/>
            <a:ext cx="21277862" cy="3000958"/>
          </a:xfrm>
        </p:spPr>
        <p:txBody>
          <a:bodyPr lIns="91440" tIns="45720" rIns="91440" bIns="45720" anchor="t">
            <a:noAutofit/>
          </a:bodyPr>
          <a:lstStyle/>
          <a:p>
            <a:r>
              <a:rPr lang="en-US" dirty="0">
                <a:latin typeface="Helvetica"/>
                <a:cs typeface="Helvetica"/>
              </a:rPr>
              <a:t>Week 3</a:t>
            </a:r>
          </a:p>
        </p:txBody>
      </p:sp>
      <p:pic>
        <p:nvPicPr>
          <p:cNvPr id="6" name="Graphic 5" descr="A chat icon indicating that a question will be entered into the chat.">
            <a:extLst>
              <a:ext uri="{FF2B5EF4-FFF2-40B4-BE49-F238E27FC236}">
                <a16:creationId xmlns:a16="http://schemas.microsoft.com/office/drawing/2014/main" id="{1B367B4D-2E51-0144-979A-0CD6626D8538}"/>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2402406" y="12005585"/>
            <a:ext cx="1329209" cy="1329209"/>
          </a:xfrm>
          <a:prstGeom prst="rect">
            <a:avLst/>
          </a:prstGeom>
        </p:spPr>
      </p:pic>
    </p:spTree>
    <p:extLst>
      <p:ext uri="{BB962C8B-B14F-4D97-AF65-F5344CB8AC3E}">
        <p14:creationId xmlns:p14="http://schemas.microsoft.com/office/powerpoint/2010/main" val="132246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B83A12-2413-884A-8BD0-C6E3C841EFB1}"/>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dirty="0">
                <a:latin typeface="+mj-lt"/>
              </a:rPr>
              <a:t>Statutory Requirements for Initial Contract (1)</a:t>
            </a:r>
          </a:p>
        </p:txBody>
      </p:sp>
      <p:sp>
        <p:nvSpPr>
          <p:cNvPr id="2" name="Content Placeholder 1">
            <a:extLst>
              <a:ext uri="{FF2B5EF4-FFF2-40B4-BE49-F238E27FC236}">
                <a16:creationId xmlns:a16="http://schemas.microsoft.com/office/drawing/2014/main" id="{F40A39DF-8DDB-724A-931C-39349BF52C29}"/>
              </a:ext>
            </a:extLst>
          </p:cNvPr>
          <p:cNvSpPr>
            <a:spLocks noGrp="1"/>
          </p:cNvSpPr>
          <p:nvPr>
            <p:ph sz="quarter" idx="13"/>
          </p:nvPr>
        </p:nvSpPr>
        <p:spPr>
          <a:xfrm>
            <a:off x="1052504" y="3248024"/>
            <a:ext cx="11141083" cy="8562965"/>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b="0" dirty="0">
                <a:solidFill>
                  <a:schemeClr val="tx1"/>
                </a:solidFill>
                <a:latin typeface="+mn-lt"/>
              </a:rPr>
              <a:t>C.R.S. § </a:t>
            </a:r>
            <a:r>
              <a:rPr lang="en-US" b="0" dirty="0">
                <a:solidFill>
                  <a:schemeClr val="tx1"/>
                </a:solidFill>
              </a:rPr>
              <a:t>22-30.5-105</a:t>
            </a:r>
            <a:endParaRPr lang="en-US" b="0" dirty="0">
              <a:solidFill>
                <a:schemeClr val="tx1"/>
              </a:solidFill>
              <a:latin typeface="+mn-lt"/>
            </a:endParaRPr>
          </a:p>
          <a:p>
            <a:pPr marL="1035050" indent="-577850" defTabSz="914400">
              <a:lnSpc>
                <a:spcPct val="90000"/>
              </a:lnSpc>
              <a:buFont typeface="Arial" panose="020B0604020202020204" pitchFamily="34" charset="0"/>
              <a:buChar char="•"/>
            </a:pPr>
            <a:r>
              <a:rPr lang="en-US" b="0" dirty="0">
                <a:solidFill>
                  <a:schemeClr val="tx1"/>
                </a:solidFill>
                <a:latin typeface="+mn-lt"/>
              </a:rPr>
              <a:t>An approved application serves as the basis of the contract </a:t>
            </a:r>
          </a:p>
          <a:p>
            <a:pPr marL="1035050" indent="-577850" defTabSz="914400">
              <a:lnSpc>
                <a:spcPct val="90000"/>
              </a:lnSpc>
              <a:buFont typeface="Arial" panose="020B0604020202020204" pitchFamily="34" charset="0"/>
              <a:buChar char="•"/>
            </a:pPr>
            <a:r>
              <a:rPr lang="en-US" b="0" dirty="0">
                <a:solidFill>
                  <a:schemeClr val="tx1"/>
                </a:solidFill>
                <a:latin typeface="+mn-lt"/>
              </a:rPr>
              <a:t>A contract should:</a:t>
            </a:r>
          </a:p>
          <a:p>
            <a:pPr marL="1922463" lvl="1" indent="-550863" defTabSz="914400">
              <a:lnSpc>
                <a:spcPct val="90000"/>
              </a:lnSpc>
              <a:buFont typeface="Arial" panose="020B0604020202020204" pitchFamily="34" charset="0"/>
              <a:buChar char="•"/>
            </a:pPr>
            <a:r>
              <a:rPr lang="en-US" sz="3800" b="0" dirty="0">
                <a:solidFill>
                  <a:schemeClr val="tx1"/>
                </a:solidFill>
                <a:latin typeface="+mn-lt"/>
              </a:rPr>
              <a:t>reflect all agreements between the school and board, reflecting the release of the school from district policies </a:t>
            </a:r>
          </a:p>
          <a:p>
            <a:pPr marL="1922463" lvl="1" indent="-550863" defTabSz="914400">
              <a:lnSpc>
                <a:spcPct val="90000"/>
              </a:lnSpc>
              <a:buFont typeface="Arial" panose="020B0604020202020204" pitchFamily="34" charset="0"/>
              <a:buChar char="•"/>
            </a:pPr>
            <a:r>
              <a:rPr lang="en-US" sz="3800" b="0" dirty="0">
                <a:solidFill>
                  <a:schemeClr val="tx1"/>
                </a:solidFill>
                <a:latin typeface="+mn-lt"/>
              </a:rPr>
              <a:t>include automatic and non-automatic waivers from state statute</a:t>
            </a:r>
          </a:p>
          <a:p>
            <a:pPr marL="1922463" lvl="1" indent="-550863" defTabSz="914400">
              <a:lnSpc>
                <a:spcPct val="90000"/>
              </a:lnSpc>
              <a:buFont typeface="Arial" panose="020B0604020202020204" pitchFamily="34" charset="0"/>
              <a:buChar char="•"/>
            </a:pPr>
            <a:r>
              <a:rPr lang="en-US" sz="3800" b="0" dirty="0">
                <a:solidFill>
                  <a:schemeClr val="tx1"/>
                </a:solidFill>
                <a:latin typeface="+mn-lt"/>
              </a:rPr>
              <a:t>specify start-up or long-term facility needs</a:t>
            </a:r>
          </a:p>
        </p:txBody>
      </p:sp>
      <p:pic>
        <p:nvPicPr>
          <p:cNvPr id="6" name="Picture 5">
            <a:extLst>
              <a:ext uri="{FF2B5EF4-FFF2-40B4-BE49-F238E27FC236}">
                <a16:creationId xmlns:a16="http://schemas.microsoft.com/office/drawing/2014/main" id="{D7DD636D-19AC-014D-870B-8EFBABF71414}"/>
              </a:ext>
              <a:ext uri="{C183D7F6-B498-43B3-948B-1728B52AA6E4}">
                <adec:decorative xmlns:adec="http://schemas.microsoft.com/office/drawing/2017/decorative" val="1"/>
              </a:ext>
            </a:extLst>
          </p:cNvPr>
          <p:cNvPicPr>
            <a:picLocks noChangeAspect="1"/>
          </p:cNvPicPr>
          <p:nvPr/>
        </p:nvPicPr>
        <p:blipFill rotWithShape="1">
          <a:blip r:embed="rId3"/>
          <a:srcRect l="856"/>
          <a:stretch/>
        </p:blipFill>
        <p:spPr>
          <a:xfrm>
            <a:off x="15900370" y="3416454"/>
            <a:ext cx="5989320" cy="8226116"/>
          </a:xfrm>
          <a:prstGeom prst="rect">
            <a:avLst/>
          </a:prstGeom>
          <a:effectLst/>
        </p:spPr>
      </p:pic>
    </p:spTree>
    <p:extLst>
      <p:ext uri="{BB962C8B-B14F-4D97-AF65-F5344CB8AC3E}">
        <p14:creationId xmlns:p14="http://schemas.microsoft.com/office/powerpoint/2010/main" val="745073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B83A12-2413-884A-8BD0-C6E3C841EFB1}"/>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dirty="0">
                <a:latin typeface="+mj-lt"/>
              </a:rPr>
              <a:t>Statutory Process for Initial Contract (2)</a:t>
            </a:r>
          </a:p>
        </p:txBody>
      </p:sp>
      <p:sp>
        <p:nvSpPr>
          <p:cNvPr id="7" name="TextBox 6">
            <a:extLst>
              <a:ext uri="{FF2B5EF4-FFF2-40B4-BE49-F238E27FC236}">
                <a16:creationId xmlns:a16="http://schemas.microsoft.com/office/drawing/2014/main" id="{A873DC02-2F52-FF47-86A4-87ACBBEDA9FE}"/>
              </a:ext>
            </a:extLst>
          </p:cNvPr>
          <p:cNvSpPr txBox="1"/>
          <p:nvPr/>
        </p:nvSpPr>
        <p:spPr>
          <a:xfrm>
            <a:off x="17223599" y="2869521"/>
            <a:ext cx="6107186" cy="954107"/>
          </a:xfrm>
          <a:prstGeom prst="rect">
            <a:avLst/>
          </a:prstGeom>
        </p:spPr>
        <p:txBody>
          <a:bodyPr wrap="square" rtlCol="0">
            <a:spAutoFit/>
          </a:bodyPr>
          <a:lstStyle/>
          <a:p>
            <a:r>
              <a:rPr lang="en-US" sz="3800" dirty="0"/>
              <a:t>C.R.S § 22-30.5-110</a:t>
            </a:r>
          </a:p>
          <a:p>
            <a:pPr algn="l"/>
            <a:endParaRPr lang="en-US" dirty="0"/>
          </a:p>
        </p:txBody>
      </p:sp>
      <p:pic>
        <p:nvPicPr>
          <p:cNvPr id="19" name="Content Placeholder 18" descr="A picture of the three steps of the statutory process for initial contract: propose initial contract, negotiate 90-day timeline, provide contract to school.">
            <a:extLst>
              <a:ext uri="{FF2B5EF4-FFF2-40B4-BE49-F238E27FC236}">
                <a16:creationId xmlns:a16="http://schemas.microsoft.com/office/drawing/2014/main" id="{CF9B13C7-CB7A-B44C-9FF9-EE452439CDC6}"/>
              </a:ext>
            </a:extLst>
          </p:cNvPr>
          <p:cNvPicPr>
            <a:picLocks noGrp="1" noChangeAspect="1"/>
          </p:cNvPicPr>
          <p:nvPr>
            <p:ph sz="quarter" idx="13"/>
          </p:nvPr>
        </p:nvPicPr>
        <p:blipFill rotWithShape="1">
          <a:blip r:embed="rId3"/>
          <a:srcRect t="25150" b="23231"/>
          <a:stretch/>
        </p:blipFill>
        <p:spPr>
          <a:xfrm>
            <a:off x="1052504" y="3684125"/>
            <a:ext cx="21232451" cy="5715908"/>
          </a:xfrm>
        </p:spPr>
      </p:pic>
      <p:sp>
        <p:nvSpPr>
          <p:cNvPr id="8" name="TextBox 7">
            <a:extLst>
              <a:ext uri="{FF2B5EF4-FFF2-40B4-BE49-F238E27FC236}">
                <a16:creationId xmlns:a16="http://schemas.microsoft.com/office/drawing/2014/main" id="{60FD7A92-9319-CB4E-8F6F-3A18AD66E995}"/>
              </a:ext>
            </a:extLst>
          </p:cNvPr>
          <p:cNvSpPr txBox="1"/>
          <p:nvPr/>
        </p:nvSpPr>
        <p:spPr>
          <a:xfrm>
            <a:off x="2172462" y="9400033"/>
            <a:ext cx="20112493" cy="2169825"/>
          </a:xfrm>
          <a:prstGeom prst="rect">
            <a:avLst/>
          </a:prstGeom>
        </p:spPr>
        <p:txBody>
          <a:bodyPr wrap="square" lIns="91440" tIns="45720" rIns="91440" bIns="45720" rtlCol="0" anchor="t">
            <a:spAutoFit/>
          </a:bodyPr>
          <a:lstStyle/>
          <a:p>
            <a:pPr marL="685800" indent="-685800" algn="l">
              <a:buFont typeface="Arial" panose="020B0604020202020204" pitchFamily="34" charset="0"/>
              <a:buChar char="•"/>
            </a:pPr>
            <a:r>
              <a:rPr lang="en-US" sz="4500" dirty="0"/>
              <a:t>A new charter school is authorized for a period of at least four years.</a:t>
            </a:r>
          </a:p>
          <a:p>
            <a:pPr marL="685800" indent="-685800" algn="l">
              <a:buFont typeface="Arial" panose="020B0604020202020204" pitchFamily="34" charset="0"/>
              <a:buChar char="•"/>
            </a:pPr>
            <a:r>
              <a:rPr lang="en-US" sz="4500" dirty="0"/>
              <a:t>As best practice, initial contracts should be for a period of 5 years and renewal contracts should be no longer than 5 years.</a:t>
            </a:r>
            <a:endParaRPr lang="en-US" dirty="0"/>
          </a:p>
        </p:txBody>
      </p:sp>
      <p:pic>
        <p:nvPicPr>
          <p:cNvPr id="11" name="Graphic 10">
            <a:extLst>
              <a:ext uri="{FF2B5EF4-FFF2-40B4-BE49-F238E27FC236}">
                <a16:creationId xmlns:a16="http://schemas.microsoft.com/office/drawing/2014/main" id="{A109330A-22BE-EF4F-9FE2-6E6772BEA7C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6908" y="5544342"/>
            <a:ext cx="1824493" cy="1824493"/>
          </a:xfrm>
          <a:prstGeom prst="rect">
            <a:avLst/>
          </a:prstGeom>
        </p:spPr>
      </p:pic>
      <p:pic>
        <p:nvPicPr>
          <p:cNvPr id="13" name="Graphic 12">
            <a:extLst>
              <a:ext uri="{FF2B5EF4-FFF2-40B4-BE49-F238E27FC236}">
                <a16:creationId xmlns:a16="http://schemas.microsoft.com/office/drawing/2014/main" id="{96BFAA94-47CE-DD4B-8AAA-39EA164FB4C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94465" y="5521700"/>
            <a:ext cx="1824492" cy="1824492"/>
          </a:xfrm>
          <a:prstGeom prst="rect">
            <a:avLst/>
          </a:prstGeom>
        </p:spPr>
      </p:pic>
      <p:pic>
        <p:nvPicPr>
          <p:cNvPr id="15" name="Graphic 14">
            <a:extLst>
              <a:ext uri="{FF2B5EF4-FFF2-40B4-BE49-F238E27FC236}">
                <a16:creationId xmlns:a16="http://schemas.microsoft.com/office/drawing/2014/main" id="{CCE6EB8D-7BDF-DA43-B2F9-0DAD8EBD7A2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888969" y="5523496"/>
            <a:ext cx="1824492" cy="1824492"/>
          </a:xfrm>
          <a:prstGeom prst="rect">
            <a:avLst/>
          </a:prstGeom>
        </p:spPr>
      </p:pic>
    </p:spTree>
    <p:extLst>
      <p:ext uri="{BB962C8B-B14F-4D97-AF65-F5344CB8AC3E}">
        <p14:creationId xmlns:p14="http://schemas.microsoft.com/office/powerpoint/2010/main" val="3404916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42315-B9C3-A547-8C63-87C573A5BE5D}"/>
              </a:ext>
            </a:extLst>
          </p:cNvPr>
          <p:cNvSpPr>
            <a:spLocks noGrp="1"/>
          </p:cNvSpPr>
          <p:nvPr>
            <p:ph type="title"/>
          </p:nvPr>
        </p:nvSpPr>
        <p:spPr/>
        <p:txBody>
          <a:bodyPr/>
          <a:lstStyle/>
          <a:p>
            <a:r>
              <a:rPr lang="en-US" dirty="0"/>
              <a:t>Statutory Process for Waivers</a:t>
            </a:r>
          </a:p>
        </p:txBody>
      </p:sp>
      <p:sp>
        <p:nvSpPr>
          <p:cNvPr id="6" name="Content Placeholder 5">
            <a:extLst>
              <a:ext uri="{FF2B5EF4-FFF2-40B4-BE49-F238E27FC236}">
                <a16:creationId xmlns:a16="http://schemas.microsoft.com/office/drawing/2014/main" id="{AF25DD9A-09DD-9540-9DF5-464648276AD8}"/>
              </a:ext>
            </a:extLst>
          </p:cNvPr>
          <p:cNvSpPr>
            <a:spLocks noGrp="1"/>
          </p:cNvSpPr>
          <p:nvPr>
            <p:ph sz="quarter" idx="13"/>
          </p:nvPr>
        </p:nvSpPr>
        <p:spPr/>
        <p:txBody>
          <a:bodyPr/>
          <a:lstStyle/>
          <a:p>
            <a:pPr marL="571500" indent="-571500">
              <a:buFont typeface="Arial" panose="020B0604020202020204" pitchFamily="34" charset="0"/>
              <a:buChar char="•"/>
            </a:pPr>
            <a:r>
              <a:rPr lang="en-US" dirty="0"/>
              <a:t>An initial charter contract must include:</a:t>
            </a:r>
          </a:p>
          <a:p>
            <a:pPr marL="1485900" lvl="1" indent="-571500">
              <a:buFont typeface="Arial" panose="020B0604020202020204" pitchFamily="34" charset="0"/>
              <a:buChar char="•"/>
            </a:pPr>
            <a:r>
              <a:rPr lang="en-US" sz="3800" dirty="0"/>
              <a:t>List of automatic waivers the charter is invoking</a:t>
            </a:r>
          </a:p>
          <a:p>
            <a:pPr marL="1485900" lvl="1" indent="-571500">
              <a:buFont typeface="Arial" panose="020B0604020202020204" pitchFamily="34" charset="0"/>
              <a:buChar char="•"/>
            </a:pPr>
            <a:r>
              <a:rPr lang="en-US" sz="3800" dirty="0"/>
              <a:t>All requests for the release of the charter school from state statutes and board rules that are not automatic waivers as well as a rationale and a replacement plan for each non-automatic waiver </a:t>
            </a:r>
          </a:p>
          <a:p>
            <a:pPr marL="571500" indent="-571500">
              <a:buFont typeface="Arial" panose="020B0604020202020204" pitchFamily="34" charset="0"/>
              <a:buChar char="•"/>
            </a:pPr>
            <a:r>
              <a:rPr lang="en-US" dirty="0"/>
              <a:t>Within 10 days after the contract is approved, the local board delivers any requests to the state by submitting a signed copy of the contract</a:t>
            </a:r>
          </a:p>
          <a:p>
            <a:pPr marL="571500" indent="-571500">
              <a:buFont typeface="Arial" panose="020B0604020202020204" pitchFamily="34" charset="0"/>
              <a:buChar char="•"/>
            </a:pPr>
            <a:r>
              <a:rPr lang="en-US" dirty="0"/>
              <a:t>Within 45 days of the request for release, the state board shall grant or deny the request </a:t>
            </a:r>
          </a:p>
        </p:txBody>
      </p:sp>
      <p:sp>
        <p:nvSpPr>
          <p:cNvPr id="7" name="TextBox 6">
            <a:extLst>
              <a:ext uri="{FF2B5EF4-FFF2-40B4-BE49-F238E27FC236}">
                <a16:creationId xmlns:a16="http://schemas.microsoft.com/office/drawing/2014/main" id="{FA8C0530-2918-234D-BA9F-723369F60935}"/>
              </a:ext>
            </a:extLst>
          </p:cNvPr>
          <p:cNvSpPr txBox="1"/>
          <p:nvPr/>
        </p:nvSpPr>
        <p:spPr>
          <a:xfrm>
            <a:off x="17260794" y="1397572"/>
            <a:ext cx="6107186" cy="677108"/>
          </a:xfrm>
          <a:prstGeom prst="rect">
            <a:avLst/>
          </a:prstGeom>
        </p:spPr>
        <p:txBody>
          <a:bodyPr wrap="square" rtlCol="0">
            <a:spAutoFit/>
          </a:bodyPr>
          <a:lstStyle/>
          <a:p>
            <a:r>
              <a:rPr lang="en-US" sz="3800" dirty="0"/>
              <a:t>C.R.S § 22-30.5(3)</a:t>
            </a:r>
          </a:p>
        </p:txBody>
      </p:sp>
    </p:spTree>
    <p:extLst>
      <p:ext uri="{BB962C8B-B14F-4D97-AF65-F5344CB8AC3E}">
        <p14:creationId xmlns:p14="http://schemas.microsoft.com/office/powerpoint/2010/main" val="114747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F9C03-6ED5-AF45-B9FE-0A966B8A2FB0}"/>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dirty="0">
                <a:latin typeface="+mj-lt"/>
              </a:rPr>
              <a:t>CACSA</a:t>
            </a:r>
            <a:r>
              <a:rPr lang="en-US" kern="1200" dirty="0">
                <a:solidFill>
                  <a:schemeClr val="tx1"/>
                </a:solidFill>
                <a:latin typeface="+mj-lt"/>
                <a:ea typeface="+mj-ea"/>
                <a:cs typeface="+mj-cs"/>
              </a:rPr>
              <a:t> Standard Charter Contract </a:t>
            </a:r>
          </a:p>
        </p:txBody>
      </p:sp>
      <p:pic>
        <p:nvPicPr>
          <p:cNvPr id="10" name="Content Placeholder 9" descr="CACSA Standard Charter Contract list of sections: introduction and recitals, establishment of school, enrollment, educational program, academically exceptional students, special education, school performance standards and evaluation, district-school relationship, intervention and revocation, charter renewal, school closure, operational powers, employment, facilities, funding, dispute resolution.">
            <a:extLst>
              <a:ext uri="{FF2B5EF4-FFF2-40B4-BE49-F238E27FC236}">
                <a16:creationId xmlns:a16="http://schemas.microsoft.com/office/drawing/2014/main" id="{93DAD374-EB10-4742-B619-3805DFCF96E8}"/>
              </a:ext>
            </a:extLst>
          </p:cNvPr>
          <p:cNvPicPr>
            <a:picLocks noGrp="1" noChangeAspect="1"/>
          </p:cNvPicPr>
          <p:nvPr>
            <p:ph sz="quarter" idx="13"/>
          </p:nvPr>
        </p:nvPicPr>
        <p:blipFill>
          <a:blip r:embed="rId3"/>
          <a:stretch>
            <a:fillRect/>
          </a:stretch>
        </p:blipFill>
        <p:spPr>
          <a:xfrm>
            <a:off x="1052504" y="2732606"/>
            <a:ext cx="17110658" cy="10844784"/>
          </a:xfrm>
        </p:spPr>
      </p:pic>
      <p:pic>
        <p:nvPicPr>
          <p:cNvPr id="12" name="Picture 2" descr="CASCA - Colorado Association of Charter School Authorizers">
            <a:extLst>
              <a:ext uri="{FF2B5EF4-FFF2-40B4-BE49-F238E27FC236}">
                <a16:creationId xmlns:a16="http://schemas.microsoft.com/office/drawing/2014/main" id="{F2D36F0B-910B-A94B-B493-CD6784899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20697" y="6038286"/>
            <a:ext cx="3725971" cy="163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429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F9C03-6ED5-AF45-B9FE-0A966B8A2FB0}"/>
              </a:ext>
            </a:extLst>
          </p:cNvPr>
          <p:cNvSpPr>
            <a:spLocks noGrp="1"/>
          </p:cNvSpPr>
          <p:nvPr>
            <p:ph type="title"/>
          </p:nvPr>
        </p:nvSpPr>
        <p:spPr/>
        <p:txBody>
          <a:bodyPr vert="horz" lIns="91440" tIns="45720" rIns="91440" bIns="45720" rtlCol="0" anchor="ctr">
            <a:normAutofit fontScale="90000"/>
          </a:bodyPr>
          <a:lstStyle/>
          <a:p>
            <a:pPr defTabSz="914400">
              <a:lnSpc>
                <a:spcPct val="90000"/>
              </a:lnSpc>
            </a:pPr>
            <a:r>
              <a:rPr lang="en-US" dirty="0">
                <a:latin typeface="+mj-lt"/>
              </a:rPr>
              <a:t>CACSA</a:t>
            </a:r>
            <a:r>
              <a:rPr lang="en-US" kern="1200" dirty="0">
                <a:latin typeface="+mj-lt"/>
                <a:ea typeface="+mj-ea"/>
                <a:cs typeface="+mj-cs"/>
              </a:rPr>
              <a:t> Standard Charter Contract: Pur</a:t>
            </a:r>
            <a:r>
              <a:rPr lang="en-US" dirty="0">
                <a:latin typeface="+mj-lt"/>
              </a:rPr>
              <a:t>pose</a:t>
            </a:r>
            <a:r>
              <a:rPr lang="en-US" kern="1200" dirty="0">
                <a:latin typeface="+mj-lt"/>
                <a:ea typeface="+mj-ea"/>
                <a:cs typeface="+mj-cs"/>
              </a:rPr>
              <a:t> </a:t>
            </a:r>
          </a:p>
        </p:txBody>
      </p:sp>
      <p:sp>
        <p:nvSpPr>
          <p:cNvPr id="2" name="Content Placeholder 1">
            <a:extLst>
              <a:ext uri="{FF2B5EF4-FFF2-40B4-BE49-F238E27FC236}">
                <a16:creationId xmlns:a16="http://schemas.microsoft.com/office/drawing/2014/main" id="{3CC19648-170F-B94E-9304-8DD63A76D0D6}"/>
              </a:ext>
            </a:extLst>
          </p:cNvPr>
          <p:cNvSpPr>
            <a:spLocks noGrp="1"/>
          </p:cNvSpPr>
          <p:nvPr>
            <p:ph sz="quarter" idx="13"/>
          </p:nvPr>
        </p:nvSpPr>
        <p:spPr/>
        <p:txBody>
          <a:bodyPr/>
          <a:lstStyle/>
          <a:p>
            <a:pPr marL="725488" indent="-725488">
              <a:buFont typeface="Arial" panose="020B0604020202020204" pitchFamily="34" charset="0"/>
              <a:buChar char="•"/>
            </a:pPr>
            <a:r>
              <a:rPr lang="en-US" dirty="0"/>
              <a:t>This contract draws from years of experience by Colorado authorizers and has been vetted with charter school and district attorneys and other stakeholders.  </a:t>
            </a:r>
          </a:p>
          <a:p>
            <a:pPr marL="725488" indent="-725488">
              <a:buFont typeface="Arial" panose="020B0604020202020204" pitchFamily="34" charset="0"/>
              <a:buChar char="•"/>
            </a:pPr>
            <a:r>
              <a:rPr lang="en-US" dirty="0"/>
              <a:t>The contract addresses emerging challenges in the field and the latest strategies that districts are implementing to improve charter and district relationships. </a:t>
            </a:r>
          </a:p>
          <a:p>
            <a:endParaRPr lang="en-US" dirty="0"/>
          </a:p>
        </p:txBody>
      </p:sp>
    </p:spTree>
    <p:extLst>
      <p:ext uri="{BB962C8B-B14F-4D97-AF65-F5344CB8AC3E}">
        <p14:creationId xmlns:p14="http://schemas.microsoft.com/office/powerpoint/2010/main" val="1496328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F9C03-6ED5-AF45-B9FE-0A966B8A2FB0}"/>
              </a:ext>
            </a:extLst>
          </p:cNvPr>
          <p:cNvSpPr>
            <a:spLocks noGrp="1"/>
          </p:cNvSpPr>
          <p:nvPr>
            <p:ph type="title"/>
          </p:nvPr>
        </p:nvSpPr>
        <p:spPr/>
        <p:txBody>
          <a:bodyPr vert="horz" lIns="91440" tIns="45720" rIns="91440" bIns="45720" rtlCol="0" anchor="ctr">
            <a:noAutofit/>
          </a:bodyPr>
          <a:lstStyle/>
          <a:p>
            <a:pPr defTabSz="914400">
              <a:lnSpc>
                <a:spcPct val="90000"/>
              </a:lnSpc>
            </a:pPr>
            <a:r>
              <a:rPr lang="en-US" dirty="0">
                <a:latin typeface="+mj-lt"/>
              </a:rPr>
              <a:t>CACSA</a:t>
            </a:r>
            <a:r>
              <a:rPr lang="en-US" kern="1200" dirty="0">
                <a:latin typeface="+mj-lt"/>
                <a:ea typeface="+mj-ea"/>
                <a:cs typeface="+mj-cs"/>
              </a:rPr>
              <a:t> Standard Charter Contract: How to Use </a:t>
            </a:r>
          </a:p>
        </p:txBody>
      </p:sp>
      <p:sp>
        <p:nvSpPr>
          <p:cNvPr id="2" name="Content Placeholder 1">
            <a:extLst>
              <a:ext uri="{FF2B5EF4-FFF2-40B4-BE49-F238E27FC236}">
                <a16:creationId xmlns:a16="http://schemas.microsoft.com/office/drawing/2014/main" id="{8264C497-F516-2C47-9369-DAD1F2A2E727}"/>
              </a:ext>
            </a:extLst>
          </p:cNvPr>
          <p:cNvSpPr>
            <a:spLocks noGrp="1"/>
          </p:cNvSpPr>
          <p:nvPr>
            <p:ph sz="quarter" idx="13"/>
          </p:nvPr>
        </p:nvSpPr>
        <p:spPr/>
        <p:txBody>
          <a:bodyPr/>
          <a:lstStyle/>
          <a:p>
            <a:pPr marL="762000" indent="-762000">
              <a:spcBef>
                <a:spcPts val="1200"/>
              </a:spcBef>
              <a:spcAft>
                <a:spcPts val="600"/>
              </a:spcAft>
              <a:buFont typeface="Arial" panose="020B0604020202020204" pitchFamily="34" charset="0"/>
              <a:buChar char="•"/>
            </a:pPr>
            <a:r>
              <a:rPr lang="en-US" dirty="0"/>
              <a:t>Contract template is customizable for each district</a:t>
            </a:r>
          </a:p>
          <a:p>
            <a:pPr marL="762000" indent="-762000">
              <a:spcBef>
                <a:spcPts val="1200"/>
              </a:spcBef>
              <a:spcAft>
                <a:spcPts val="600"/>
              </a:spcAft>
              <a:buFont typeface="Arial" panose="020B0604020202020204" pitchFamily="34" charset="0"/>
              <a:buChar char="•"/>
            </a:pPr>
            <a:r>
              <a:rPr lang="en-US" dirty="0"/>
              <a:t>Placeholders </a:t>
            </a:r>
            <a:r>
              <a:rPr lang="en-US" dirty="0">
                <a:highlight>
                  <a:srgbClr val="FFFF00"/>
                </a:highlight>
              </a:rPr>
              <a:t>highlighted in yellow </a:t>
            </a:r>
            <a:r>
              <a:rPr lang="en-US" dirty="0"/>
              <a:t>for dates, names, and other areas of differentiation between districts  </a:t>
            </a:r>
          </a:p>
          <a:p>
            <a:pPr marL="762000" indent="-762000">
              <a:spcBef>
                <a:spcPts val="1200"/>
              </a:spcBef>
              <a:spcAft>
                <a:spcPts val="600"/>
              </a:spcAft>
              <a:buFont typeface="Arial" panose="020B0604020202020204" pitchFamily="34" charset="0"/>
              <a:buChar char="•"/>
            </a:pPr>
            <a:r>
              <a:rPr lang="en-US" dirty="0">
                <a:cs typeface="Arial"/>
              </a:rPr>
              <a:t>Some sections offer multiple options for language to use, depending on the needs of the school and authorizer</a:t>
            </a:r>
            <a:endParaRPr lang="en-US" dirty="0"/>
          </a:p>
          <a:p>
            <a:pPr marL="762000" indent="-762000">
              <a:spcBef>
                <a:spcPts val="1200"/>
              </a:spcBef>
              <a:spcAft>
                <a:spcPts val="600"/>
              </a:spcAft>
              <a:buFont typeface="Arial" panose="020B0604020202020204" pitchFamily="34" charset="0"/>
              <a:buChar char="•"/>
            </a:pPr>
            <a:r>
              <a:rPr lang="en-US" dirty="0"/>
              <a:t>Details in the contract should align to the charter application that was approved</a:t>
            </a:r>
          </a:p>
        </p:txBody>
      </p:sp>
    </p:spTree>
    <p:extLst>
      <p:ext uri="{BB962C8B-B14F-4D97-AF65-F5344CB8AC3E}">
        <p14:creationId xmlns:p14="http://schemas.microsoft.com/office/powerpoint/2010/main" val="3757765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1D246C-0453-7149-B592-B78AA8291771}"/>
              </a:ext>
            </a:extLst>
          </p:cNvPr>
          <p:cNvSpPr>
            <a:spLocks noGrp="1"/>
          </p:cNvSpPr>
          <p:nvPr>
            <p:ph type="title"/>
          </p:nvPr>
        </p:nvSpPr>
        <p:spPr/>
        <p:txBody>
          <a:bodyPr vert="horz" lIns="91440" tIns="45720" rIns="91440" bIns="45720" rtlCol="0" anchor="b">
            <a:normAutofit/>
          </a:bodyPr>
          <a:lstStyle/>
          <a:p>
            <a:pPr defTabSz="914400">
              <a:lnSpc>
                <a:spcPct val="90000"/>
              </a:lnSpc>
            </a:pPr>
            <a:r>
              <a:rPr lang="en-US" dirty="0">
                <a:latin typeface="+mj-lt"/>
              </a:rPr>
              <a:t>Authorizer Discussion</a:t>
            </a:r>
          </a:p>
        </p:txBody>
      </p:sp>
      <p:sp>
        <p:nvSpPr>
          <p:cNvPr id="2" name="Content Placeholder 1">
            <a:extLst>
              <a:ext uri="{FF2B5EF4-FFF2-40B4-BE49-F238E27FC236}">
                <a16:creationId xmlns:a16="http://schemas.microsoft.com/office/drawing/2014/main" id="{8714B53A-8301-784F-8F67-0075881E23B8}"/>
              </a:ext>
            </a:extLst>
          </p:cNvPr>
          <p:cNvSpPr>
            <a:spLocks noGrp="1"/>
          </p:cNvSpPr>
          <p:nvPr>
            <p:ph sz="quarter" idx="13"/>
          </p:nvPr>
        </p:nvSpPr>
        <p:spPr>
          <a:xfrm>
            <a:off x="1052504" y="3248024"/>
            <a:ext cx="12238953" cy="8562965"/>
          </a:xfrm>
        </p:spPr>
        <p:txBody>
          <a:bodyPr vert="horz" lIns="91440" tIns="45720" rIns="91440" bIns="45720" rtlCol="0">
            <a:normAutofit/>
          </a:bodyPr>
          <a:lstStyle/>
          <a:p>
            <a:pPr marL="571500" indent="-571500" defTabSz="914400">
              <a:lnSpc>
                <a:spcPct val="90000"/>
              </a:lnSpc>
              <a:buFont typeface="Arial" panose="020B0604020202020204" pitchFamily="34" charset="0"/>
              <a:buChar char="•"/>
            </a:pPr>
            <a:r>
              <a:rPr lang="en-US" dirty="0">
                <a:latin typeface="+mn-lt"/>
              </a:rPr>
              <a:t>Can you provide an overview of the contracting process in your district?</a:t>
            </a:r>
          </a:p>
          <a:p>
            <a:pPr marL="571500" indent="-571500" defTabSz="914400">
              <a:lnSpc>
                <a:spcPct val="90000"/>
              </a:lnSpc>
              <a:buFont typeface="Arial" panose="020B0604020202020204" pitchFamily="34" charset="0"/>
              <a:buChar char="•"/>
            </a:pPr>
            <a:r>
              <a:rPr lang="en-US" dirty="0">
                <a:latin typeface="+mn-lt"/>
              </a:rPr>
              <a:t>What modifications are included in your charter contracts for individual schools in your portfolio?</a:t>
            </a:r>
          </a:p>
        </p:txBody>
      </p:sp>
      <p:pic>
        <p:nvPicPr>
          <p:cNvPr id="7" name="Picture 6">
            <a:extLst>
              <a:ext uri="{FF2B5EF4-FFF2-40B4-BE49-F238E27FC236}">
                <a16:creationId xmlns:a16="http://schemas.microsoft.com/office/drawing/2014/main" id="{900D6B35-2117-E546-8F76-06ADC63822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423748" y="403834"/>
            <a:ext cx="7574672" cy="12156881"/>
          </a:xfrm>
          <a:prstGeom prst="rect">
            <a:avLst/>
          </a:prstGeom>
        </p:spPr>
      </p:pic>
      <p:pic>
        <p:nvPicPr>
          <p:cNvPr id="5" name="Graphic 4" descr="An icon indicating that an authorizer will share an example.">
            <a:extLst>
              <a:ext uri="{FF2B5EF4-FFF2-40B4-BE49-F238E27FC236}">
                <a16:creationId xmlns:a16="http://schemas.microsoft.com/office/drawing/2014/main" id="{EEC6C043-D32F-5048-A695-84E3069FB0F1}"/>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21420713" y="12085720"/>
            <a:ext cx="1106777" cy="1106777"/>
          </a:xfrm>
          <a:prstGeom prst="rect">
            <a:avLst/>
          </a:prstGeom>
        </p:spPr>
      </p:pic>
    </p:spTree>
    <p:extLst>
      <p:ext uri="{BB962C8B-B14F-4D97-AF65-F5344CB8AC3E}">
        <p14:creationId xmlns:p14="http://schemas.microsoft.com/office/powerpoint/2010/main" val="1887064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Pre-Opening Requirements</a:t>
            </a:r>
          </a:p>
        </p:txBody>
      </p:sp>
      <p:sp>
        <p:nvSpPr>
          <p:cNvPr id="9" name="TextBox 8">
            <a:extLst>
              <a:ext uri="{FF2B5EF4-FFF2-40B4-BE49-F238E27FC236}">
                <a16:creationId xmlns:a16="http://schemas.microsoft.com/office/drawing/2014/main" id="{086B1BDB-FD5A-4E45-AFBD-E5AE15C6731B}"/>
              </a:ext>
            </a:extLst>
          </p:cNvPr>
          <p:cNvSpPr txBox="1"/>
          <p:nvPr/>
        </p:nvSpPr>
        <p:spPr>
          <a:xfrm>
            <a:off x="1052504" y="3396343"/>
            <a:ext cx="21284981" cy="6001643"/>
          </a:xfrm>
          <a:prstGeom prst="rect">
            <a:avLst/>
          </a:prstGeom>
        </p:spPr>
        <p:txBody>
          <a:bodyPr wrap="square" rtlCol="0">
            <a:spAutoFit/>
          </a:bodyPr>
          <a:lstStyle/>
          <a:p>
            <a:pPr lvl="0">
              <a:spcBef>
                <a:spcPts val="1200"/>
              </a:spcBef>
              <a:spcAft>
                <a:spcPts val="600"/>
              </a:spcAft>
            </a:pPr>
            <a:endParaRPr lang="en-US" sz="3800" b="1" dirty="0">
              <a:solidFill>
                <a:schemeClr val="accent3"/>
              </a:solidFill>
            </a:endParaRPr>
          </a:p>
          <a:p>
            <a:pPr lvl="0">
              <a:spcBef>
                <a:spcPts val="1200"/>
              </a:spcBef>
              <a:spcAft>
                <a:spcPts val="600"/>
              </a:spcAft>
            </a:pPr>
            <a:r>
              <a:rPr lang="en-US" sz="3800" b="1" dirty="0">
                <a:solidFill>
                  <a:schemeClr val="accent3"/>
                </a:solidFill>
              </a:rPr>
              <a:t>A set of actions that a school must complete before opening</a:t>
            </a:r>
          </a:p>
          <a:p>
            <a:pPr marL="1028700" lvl="1" indent="-571500">
              <a:spcBef>
                <a:spcPts val="1200"/>
              </a:spcBef>
              <a:spcAft>
                <a:spcPts val="600"/>
              </a:spcAft>
              <a:buFont typeface="Arial" panose="020B0604020202020204" pitchFamily="34" charset="0"/>
              <a:buChar char="•"/>
            </a:pPr>
            <a:r>
              <a:rPr lang="en-US" sz="3800" dirty="0"/>
              <a:t>Ensures schools are ready to serve students on day one</a:t>
            </a:r>
          </a:p>
          <a:p>
            <a:pPr marL="1028700" lvl="1" indent="-571500">
              <a:spcBef>
                <a:spcPts val="1200"/>
              </a:spcBef>
              <a:spcAft>
                <a:spcPts val="600"/>
              </a:spcAft>
              <a:buFont typeface="Arial" panose="020B0604020202020204" pitchFamily="34" charset="0"/>
              <a:buChar char="•"/>
            </a:pPr>
            <a:r>
              <a:rPr lang="en-US" sz="3800" dirty="0"/>
              <a:t>Authorizers should formally adopt a set of pre-opening requirements that all new schools must meet</a:t>
            </a:r>
          </a:p>
          <a:p>
            <a:pPr lvl="0">
              <a:spcBef>
                <a:spcPts val="1200"/>
              </a:spcBef>
              <a:spcAft>
                <a:spcPts val="600"/>
              </a:spcAft>
            </a:pPr>
            <a:endParaRPr lang="en-US" sz="3800" b="1" dirty="0">
              <a:solidFill>
                <a:schemeClr val="accent3"/>
              </a:solidFill>
            </a:endParaRPr>
          </a:p>
          <a:p>
            <a:pPr lvl="0">
              <a:spcBef>
                <a:spcPts val="1200"/>
              </a:spcBef>
              <a:spcAft>
                <a:spcPts val="600"/>
              </a:spcAft>
            </a:pPr>
            <a:r>
              <a:rPr lang="en-US" sz="3800" dirty="0">
                <a:solidFill>
                  <a:schemeClr val="accent3"/>
                </a:solidFill>
              </a:rPr>
              <a:t>NACSA, Core Pre-Opening Monitoring Guidance and Sample Pre-Opening Requirements</a:t>
            </a:r>
          </a:p>
          <a:p>
            <a:pPr algn="l"/>
            <a:endParaRPr lang="en-US" sz="3800" b="1" dirty="0">
              <a:solidFill>
                <a:schemeClr val="accent3"/>
              </a:solidFill>
            </a:endParaRPr>
          </a:p>
        </p:txBody>
      </p:sp>
    </p:spTree>
    <p:extLst>
      <p:ext uri="{BB962C8B-B14F-4D97-AF65-F5344CB8AC3E}">
        <p14:creationId xmlns:p14="http://schemas.microsoft.com/office/powerpoint/2010/main" val="1585635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Monitoring Pre-Opening Requirements</a:t>
            </a:r>
          </a:p>
        </p:txBody>
      </p:sp>
      <p:sp>
        <p:nvSpPr>
          <p:cNvPr id="2" name="TextBox 1">
            <a:extLst>
              <a:ext uri="{FF2B5EF4-FFF2-40B4-BE49-F238E27FC236}">
                <a16:creationId xmlns:a16="http://schemas.microsoft.com/office/drawing/2014/main" id="{0132F582-6746-194A-854F-6A1215C497E4}"/>
              </a:ext>
            </a:extLst>
          </p:cNvPr>
          <p:cNvSpPr txBox="1"/>
          <p:nvPr/>
        </p:nvSpPr>
        <p:spPr>
          <a:xfrm>
            <a:off x="1338944" y="3006213"/>
            <a:ext cx="20018828" cy="9818072"/>
          </a:xfrm>
          <a:prstGeom prst="rect">
            <a:avLst/>
          </a:prstGeom>
        </p:spPr>
        <p:txBody>
          <a:bodyPr wrap="square" rtlCol="0">
            <a:spAutoFit/>
          </a:bodyPr>
          <a:lstStyle/>
          <a:p>
            <a:pPr lvl="0"/>
            <a:endParaRPr lang="en-US" sz="3800" b="1" dirty="0">
              <a:solidFill>
                <a:schemeClr val="accent3"/>
              </a:solidFill>
            </a:endParaRPr>
          </a:p>
          <a:p>
            <a:pPr marL="571500" lvl="0" indent="-571500">
              <a:spcBef>
                <a:spcPts val="600"/>
              </a:spcBef>
              <a:spcAft>
                <a:spcPts val="600"/>
              </a:spcAft>
              <a:buFont typeface="Arial" panose="020B0604020202020204" pitchFamily="34" charset="0"/>
              <a:buChar char="•"/>
            </a:pPr>
            <a:r>
              <a:rPr lang="en-US" sz="3800" b="1" dirty="0">
                <a:solidFill>
                  <a:schemeClr val="accent3"/>
                </a:solidFill>
              </a:rPr>
              <a:t>Authorizers should have a pre-opening checklist for schools to submit</a:t>
            </a:r>
          </a:p>
          <a:p>
            <a:pPr marL="571500" lvl="0" indent="-571500">
              <a:spcBef>
                <a:spcPts val="600"/>
              </a:spcBef>
              <a:spcAft>
                <a:spcPts val="600"/>
              </a:spcAft>
              <a:buFont typeface="Arial" panose="020B0604020202020204" pitchFamily="34" charset="0"/>
              <a:buChar char="•"/>
            </a:pPr>
            <a:r>
              <a:rPr lang="en-US" sz="3800" b="1" dirty="0">
                <a:solidFill>
                  <a:schemeClr val="accent3"/>
                </a:solidFill>
              </a:rPr>
              <a:t>The checklist should include key components in areas such as </a:t>
            </a:r>
          </a:p>
          <a:p>
            <a:pPr marL="1595438" lvl="1" indent="-652463">
              <a:spcBef>
                <a:spcPts val="600"/>
              </a:spcBef>
              <a:spcAft>
                <a:spcPts val="600"/>
              </a:spcAft>
              <a:buClr>
                <a:schemeClr val="accent2"/>
              </a:buClr>
              <a:buFont typeface="Arial" panose="020B0604020202020204" pitchFamily="34" charset="0"/>
              <a:buChar char="•"/>
            </a:pPr>
            <a:r>
              <a:rPr lang="en-US" sz="3800" dirty="0"/>
              <a:t>Operations</a:t>
            </a:r>
          </a:p>
          <a:p>
            <a:pPr marL="1595438" lvl="1" indent="-652463">
              <a:spcBef>
                <a:spcPts val="600"/>
              </a:spcBef>
              <a:spcAft>
                <a:spcPts val="600"/>
              </a:spcAft>
              <a:buClr>
                <a:schemeClr val="accent2"/>
              </a:buClr>
              <a:buFont typeface="Arial" panose="020B0604020202020204" pitchFamily="34" charset="0"/>
              <a:buChar char="•"/>
            </a:pPr>
            <a:r>
              <a:rPr lang="en-US" sz="3800" dirty="0"/>
              <a:t>Finance</a:t>
            </a:r>
          </a:p>
          <a:p>
            <a:pPr marL="1595438" lvl="1" indent="-652463">
              <a:spcBef>
                <a:spcPts val="600"/>
              </a:spcBef>
              <a:spcAft>
                <a:spcPts val="600"/>
              </a:spcAft>
              <a:buClr>
                <a:schemeClr val="accent2"/>
              </a:buClr>
              <a:buFont typeface="Arial" panose="020B0604020202020204" pitchFamily="34" charset="0"/>
              <a:buChar char="•"/>
            </a:pPr>
            <a:r>
              <a:rPr lang="en-US" sz="3800" dirty="0"/>
              <a:t>Staff</a:t>
            </a:r>
          </a:p>
          <a:p>
            <a:pPr marL="1595438" lvl="1" indent="-652463">
              <a:spcBef>
                <a:spcPts val="600"/>
              </a:spcBef>
              <a:spcAft>
                <a:spcPts val="600"/>
              </a:spcAft>
              <a:buClr>
                <a:schemeClr val="accent2"/>
              </a:buClr>
              <a:buFont typeface="Arial" panose="020B0604020202020204" pitchFamily="34" charset="0"/>
              <a:buChar char="•"/>
            </a:pPr>
            <a:r>
              <a:rPr lang="en-US" sz="3800" dirty="0"/>
              <a:t>Safety</a:t>
            </a:r>
          </a:p>
          <a:p>
            <a:pPr marL="1595438" lvl="1" indent="-652463">
              <a:spcBef>
                <a:spcPts val="600"/>
              </a:spcBef>
              <a:spcAft>
                <a:spcPts val="600"/>
              </a:spcAft>
              <a:buClr>
                <a:schemeClr val="accent2"/>
              </a:buClr>
              <a:buFont typeface="Arial" panose="020B0604020202020204" pitchFamily="34" charset="0"/>
              <a:buChar char="•"/>
            </a:pPr>
            <a:r>
              <a:rPr lang="en-US" sz="3800" dirty="0"/>
              <a:t>Academics</a:t>
            </a:r>
          </a:p>
          <a:p>
            <a:pPr marL="571500" lvl="0" indent="-571500">
              <a:spcBef>
                <a:spcPts val="600"/>
              </a:spcBef>
              <a:spcAft>
                <a:spcPts val="600"/>
              </a:spcAft>
              <a:buFont typeface="Arial" panose="020B0604020202020204" pitchFamily="34" charset="0"/>
              <a:buChar char="•"/>
            </a:pPr>
            <a:r>
              <a:rPr lang="en-US" sz="3800" b="1" dirty="0">
                <a:solidFill>
                  <a:schemeClr val="accent3"/>
                </a:solidFill>
              </a:rPr>
              <a:t>The checklist should also include due dates</a:t>
            </a:r>
          </a:p>
          <a:p>
            <a:pPr marL="571500" lvl="0" indent="-571500">
              <a:spcBef>
                <a:spcPts val="600"/>
              </a:spcBef>
              <a:spcAft>
                <a:spcPts val="600"/>
              </a:spcAft>
              <a:buFont typeface="Arial" panose="020B0604020202020204" pitchFamily="34" charset="0"/>
              <a:buChar char="•"/>
            </a:pPr>
            <a:r>
              <a:rPr lang="en-US" sz="3800" b="1" dirty="0">
                <a:solidFill>
                  <a:schemeClr val="accent3"/>
                </a:solidFill>
              </a:rPr>
              <a:t>Schools will need to submit compliance documentation</a:t>
            </a:r>
          </a:p>
          <a:p>
            <a:pPr marL="571500" lvl="0" indent="-571500">
              <a:spcBef>
                <a:spcPts val="600"/>
              </a:spcBef>
              <a:spcAft>
                <a:spcPts val="600"/>
              </a:spcAft>
              <a:buFont typeface="Arial" panose="020B0604020202020204" pitchFamily="34" charset="0"/>
              <a:buChar char="•"/>
            </a:pPr>
            <a:r>
              <a:rPr lang="en-US" sz="3800" b="1" dirty="0">
                <a:solidFill>
                  <a:schemeClr val="accent3"/>
                </a:solidFill>
              </a:rPr>
              <a:t>Authorizers may also choose to do site visits</a:t>
            </a:r>
          </a:p>
          <a:p>
            <a:pPr lvl="0"/>
            <a:endParaRPr lang="en-US" sz="3800" b="1" dirty="0">
              <a:solidFill>
                <a:schemeClr val="accent3"/>
              </a:solidFill>
            </a:endParaRPr>
          </a:p>
          <a:p>
            <a:pPr lvl="0"/>
            <a:r>
              <a:rPr lang="en-US" sz="3800" dirty="0">
                <a:solidFill>
                  <a:schemeClr val="accent3"/>
                </a:solidFill>
              </a:rPr>
              <a:t>NACSA, Core Pre-Opening Monitoring Guidance and Sample Pre-Opening Requirements</a:t>
            </a:r>
          </a:p>
          <a:p>
            <a:pPr algn="l"/>
            <a:endParaRPr lang="en-US" sz="3800" b="1" dirty="0">
              <a:solidFill>
                <a:schemeClr val="accent3"/>
              </a:solidFill>
            </a:endParaRPr>
          </a:p>
        </p:txBody>
      </p:sp>
    </p:spTree>
    <p:extLst>
      <p:ext uri="{BB962C8B-B14F-4D97-AF65-F5344CB8AC3E}">
        <p14:creationId xmlns:p14="http://schemas.microsoft.com/office/powerpoint/2010/main" val="401457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80326" y="1280160"/>
            <a:ext cx="13790946" cy="7132320"/>
          </a:xfrm>
        </p:spPr>
        <p:txBody>
          <a:bodyPr vert="horz" lIns="91440" tIns="45720" rIns="91440" bIns="45720" rtlCol="0" anchor="b">
            <a:normAutofit/>
          </a:bodyPr>
          <a:lstStyle/>
          <a:p>
            <a:pPr defTabSz="914400">
              <a:lnSpc>
                <a:spcPct val="90000"/>
              </a:lnSpc>
            </a:pPr>
            <a:r>
              <a:rPr lang="en-US" sz="13200">
                <a:latin typeface="+mj-lt"/>
              </a:rPr>
              <a:t>Questions? Reactions? Ideas?</a:t>
            </a:r>
          </a:p>
        </p:txBody>
      </p:sp>
      <p:pic>
        <p:nvPicPr>
          <p:cNvPr id="6" name="Picture 5">
            <a:extLst>
              <a:ext uri="{FF2B5EF4-FFF2-40B4-BE49-F238E27FC236}">
                <a16:creationId xmlns:a16="http://schemas.microsoft.com/office/drawing/2014/main" id="{9D224E69-EAA5-EB4A-B038-D2A38C23E9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19176" y="2741967"/>
            <a:ext cx="5550408" cy="8232066"/>
          </a:xfrm>
          <a:prstGeom prst="rect">
            <a:avLst/>
          </a:prstGeom>
        </p:spPr>
      </p:pic>
    </p:spTree>
    <p:extLst>
      <p:ext uri="{BB962C8B-B14F-4D97-AF65-F5344CB8AC3E}">
        <p14:creationId xmlns:p14="http://schemas.microsoft.com/office/powerpoint/2010/main" val="2218113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052504" y="1155285"/>
            <a:ext cx="22315476" cy="1577321"/>
          </a:xfrm>
        </p:spPr>
        <p:txBody>
          <a:bodyPr vert="horz" lIns="91440" tIns="45720" rIns="91440" bIns="45720" rtlCol="0" anchor="t">
            <a:normAutofit/>
          </a:bodyPr>
          <a:lstStyle/>
          <a:p>
            <a:pPr>
              <a:tabLst>
                <a:tab pos="7837488" algn="l"/>
              </a:tabLst>
            </a:pPr>
            <a:r>
              <a:rPr lang="en-US" dirty="0"/>
              <a:t>Today’s 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052504" y="2732606"/>
            <a:ext cx="19658656" cy="8651674"/>
          </a:xfrm>
        </p:spPr>
        <p:txBody>
          <a:bodyPr vert="horz" lIns="91440" tIns="45720" rIns="91440" bIns="45720" rtlCol="0">
            <a:normAutofit/>
          </a:bodyPr>
          <a:lstStyle/>
          <a:p>
            <a:pPr marL="571500" indent="-571500">
              <a:buFont typeface="Arial" panose="020B0604020202020204" pitchFamily="34" charset="0"/>
              <a:buChar char="•"/>
            </a:pPr>
            <a:r>
              <a:rPr lang="en-US" dirty="0"/>
              <a:t>12:00 – 12:35pm – CACSA Model Contract</a:t>
            </a:r>
          </a:p>
          <a:p>
            <a:pPr marL="571500" indent="-571500">
              <a:buFont typeface="Arial" panose="020B0604020202020204" pitchFamily="34" charset="0"/>
              <a:buChar char="•"/>
            </a:pPr>
            <a:r>
              <a:rPr lang="en-US" dirty="0"/>
              <a:t>12:35 – 1:10 – Contract Negotiations </a:t>
            </a:r>
          </a:p>
          <a:p>
            <a:pPr marL="571500" indent="-571500">
              <a:buFont typeface="Arial" panose="020B0604020202020204" pitchFamily="34" charset="0"/>
              <a:buChar char="•"/>
            </a:pPr>
            <a:r>
              <a:rPr lang="en-US" dirty="0"/>
              <a:t>1:10 – 1:20pm – BREAK</a:t>
            </a:r>
          </a:p>
          <a:p>
            <a:pPr marL="571500" indent="-571500">
              <a:buFont typeface="Arial" panose="020B0604020202020204" pitchFamily="34" charset="0"/>
              <a:buChar char="•"/>
            </a:pPr>
            <a:r>
              <a:rPr lang="en-US" dirty="0"/>
              <a:t>1:20– 2:00 pm – Compliance Monitoring </a:t>
            </a:r>
          </a:p>
          <a:p>
            <a:pPr marL="457200" lvl="1" indent="0">
              <a:buNone/>
            </a:pPr>
            <a:endParaRPr lang="en-US" dirty="0"/>
          </a:p>
        </p:txBody>
      </p:sp>
      <p:pic>
        <p:nvPicPr>
          <p:cNvPr id="5" name="Picture 4">
            <a:extLst>
              <a:ext uri="{FF2B5EF4-FFF2-40B4-BE49-F238E27FC236}">
                <a16:creationId xmlns:a16="http://schemas.microsoft.com/office/drawing/2014/main" id="{406F4123-5309-6E45-916A-77EA549CBB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78084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lstStyle/>
          <a:p>
            <a:r>
              <a:rPr lang="en-US"/>
              <a:t>CACSA Model </a:t>
            </a:r>
            <a:r>
              <a:rPr lang="en-US" dirty="0"/>
              <a:t>Charter Contract</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004627"/>
            <a:ext cx="21277862" cy="3000958"/>
          </a:xfrm>
        </p:spPr>
        <p:txBody>
          <a:bodyPr lIns="91440" tIns="45720" rIns="91440" bIns="45720" anchor="t">
            <a:noAutofit/>
          </a:bodyPr>
          <a:lstStyle/>
          <a:p>
            <a:r>
              <a:rPr lang="en-US" dirty="0">
                <a:latin typeface="Helvetica"/>
                <a:cs typeface="Helvetica"/>
              </a:rPr>
              <a:t>Colorado Authorizer Bootcamp</a:t>
            </a:r>
          </a:p>
        </p:txBody>
      </p:sp>
    </p:spTree>
    <p:extLst>
      <p:ext uri="{BB962C8B-B14F-4D97-AF65-F5344CB8AC3E}">
        <p14:creationId xmlns:p14="http://schemas.microsoft.com/office/powerpoint/2010/main" val="1740502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FE730-4FEC-404E-AA8A-8E3B9AABCA25}"/>
              </a:ext>
            </a:extLst>
          </p:cNvPr>
          <p:cNvSpPr>
            <a:spLocks noGrp="1"/>
          </p:cNvSpPr>
          <p:nvPr>
            <p:ph type="title"/>
          </p:nvPr>
        </p:nvSpPr>
        <p:spPr/>
        <p:txBody>
          <a:bodyPr/>
          <a:lstStyle/>
          <a:p>
            <a:r>
              <a:rPr lang="en-US" dirty="0"/>
              <a:t>Bootcamp Norms</a:t>
            </a:r>
          </a:p>
        </p:txBody>
      </p:sp>
      <p:pic>
        <p:nvPicPr>
          <p:cNvPr id="12" name="Content Placeholder 11" descr="Mute speaker with solid fill">
            <a:extLst>
              <a:ext uri="{FF2B5EF4-FFF2-40B4-BE49-F238E27FC236}">
                <a16:creationId xmlns:a16="http://schemas.microsoft.com/office/drawing/2014/main" id="{497C8CAC-AD4B-2546-805B-2E9B69B46462}"/>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2114667" y="4430532"/>
            <a:ext cx="4114800" cy="4114800"/>
          </a:xfrm>
          <a:prstGeom prst="ellipse">
            <a:avLst/>
          </a:prstGeom>
          <a:solidFill>
            <a:schemeClr val="tx1"/>
          </a:solidFill>
        </p:spPr>
      </p:pic>
      <p:sp>
        <p:nvSpPr>
          <p:cNvPr id="8" name="Content Placeholder 7">
            <a:extLst>
              <a:ext uri="{FF2B5EF4-FFF2-40B4-BE49-F238E27FC236}">
                <a16:creationId xmlns:a16="http://schemas.microsoft.com/office/drawing/2014/main" id="{601317E5-23FB-EE4B-8C8C-95599C731BED}"/>
              </a:ext>
            </a:extLst>
          </p:cNvPr>
          <p:cNvSpPr>
            <a:spLocks noGrp="1"/>
          </p:cNvSpPr>
          <p:nvPr>
            <p:ph sz="quarter" idx="16"/>
          </p:nvPr>
        </p:nvSpPr>
        <p:spPr>
          <a:xfrm>
            <a:off x="1179264" y="8075221"/>
            <a:ext cx="5985605" cy="4211174"/>
          </a:xfrm>
        </p:spPr>
        <p:txBody>
          <a:bodyPr anchor="ctr"/>
          <a:lstStyle/>
          <a:p>
            <a:pPr algn="ctr"/>
            <a:r>
              <a:rPr lang="en-US" sz="4000" dirty="0"/>
              <a:t>Remember to mute yourself</a:t>
            </a:r>
          </a:p>
          <a:p>
            <a:endParaRPr lang="en-US" dirty="0"/>
          </a:p>
        </p:txBody>
      </p:sp>
      <p:pic>
        <p:nvPicPr>
          <p:cNvPr id="14" name="Content Placeholder 13" descr="Chat with solid fill">
            <a:extLst>
              <a:ext uri="{FF2B5EF4-FFF2-40B4-BE49-F238E27FC236}">
                <a16:creationId xmlns:a16="http://schemas.microsoft.com/office/drawing/2014/main" id="{D0B52C72-868C-1A49-B4F4-93CAC6D6C258}"/>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10152842" y="4430532"/>
            <a:ext cx="4114800" cy="4114800"/>
          </a:xfrm>
          <a:prstGeom prst="ellipse">
            <a:avLst/>
          </a:prstGeom>
          <a:solidFill>
            <a:schemeClr val="tx1"/>
          </a:solidFill>
        </p:spPr>
      </p:pic>
      <p:sp>
        <p:nvSpPr>
          <p:cNvPr id="9" name="Content Placeholder 8">
            <a:extLst>
              <a:ext uri="{FF2B5EF4-FFF2-40B4-BE49-F238E27FC236}">
                <a16:creationId xmlns:a16="http://schemas.microsoft.com/office/drawing/2014/main" id="{3C02AE2F-248E-D84B-880A-3FA0D3137B87}"/>
              </a:ext>
            </a:extLst>
          </p:cNvPr>
          <p:cNvSpPr>
            <a:spLocks noGrp="1"/>
          </p:cNvSpPr>
          <p:nvPr>
            <p:ph sz="quarter" idx="17"/>
          </p:nvPr>
        </p:nvSpPr>
        <p:spPr>
          <a:xfrm>
            <a:off x="8558881" y="8075221"/>
            <a:ext cx="7302721" cy="4211174"/>
          </a:xfrm>
        </p:spPr>
        <p:txBody>
          <a:bodyPr anchor="ctr"/>
          <a:lstStyle/>
          <a:p>
            <a:pPr algn="ctr"/>
            <a:r>
              <a:rPr lang="en-US" sz="4000" dirty="0"/>
              <a:t>Utilize the chat for questions and comments</a:t>
            </a:r>
          </a:p>
          <a:p>
            <a:endParaRPr lang="en-US" dirty="0"/>
          </a:p>
        </p:txBody>
      </p:sp>
      <p:pic>
        <p:nvPicPr>
          <p:cNvPr id="16" name="Content Placeholder 15" descr="Checklist with solid fill">
            <a:extLst>
              <a:ext uri="{FF2B5EF4-FFF2-40B4-BE49-F238E27FC236}">
                <a16:creationId xmlns:a16="http://schemas.microsoft.com/office/drawing/2014/main" id="{4314097B-27A3-A94A-AE15-3F705441EA96}"/>
              </a:ext>
            </a:extLst>
          </p:cNvPr>
          <p:cNvPicPr>
            <a:picLocks noGrp="1" noChangeAspect="1"/>
          </p:cNvPicPr>
          <p:nvPr>
            <p:ph sz="quarter" idx="15"/>
          </p:nvPr>
        </p:nvPicPr>
        <p:blipFill>
          <a:blip r:embed="rId7">
            <a:extLst>
              <a:ext uri="{96DAC541-7B7A-43D3-8B79-37D633B846F1}">
                <asvg:svgBlip xmlns:asvg="http://schemas.microsoft.com/office/drawing/2016/SVG/main" r:embed="rId8"/>
              </a:ext>
            </a:extLst>
          </a:blip>
          <a:stretch>
            <a:fillRect/>
          </a:stretch>
        </p:blipFill>
        <p:spPr>
          <a:xfrm>
            <a:off x="18191017" y="4430532"/>
            <a:ext cx="4114800" cy="4114800"/>
          </a:xfrm>
          <a:prstGeom prst="ellipse">
            <a:avLst/>
          </a:prstGeom>
          <a:solidFill>
            <a:schemeClr val="tx1"/>
          </a:solidFill>
        </p:spPr>
      </p:pic>
      <p:sp>
        <p:nvSpPr>
          <p:cNvPr id="10" name="Content Placeholder 9">
            <a:extLst>
              <a:ext uri="{FF2B5EF4-FFF2-40B4-BE49-F238E27FC236}">
                <a16:creationId xmlns:a16="http://schemas.microsoft.com/office/drawing/2014/main" id="{C62F7196-BFD6-D948-BDAA-A001EBC4BE79}"/>
              </a:ext>
            </a:extLst>
          </p:cNvPr>
          <p:cNvSpPr>
            <a:spLocks noGrp="1"/>
          </p:cNvSpPr>
          <p:nvPr>
            <p:ph sz="quarter" idx="18"/>
          </p:nvPr>
        </p:nvSpPr>
        <p:spPr>
          <a:xfrm>
            <a:off x="17255614" y="8075221"/>
            <a:ext cx="5985605" cy="4211174"/>
          </a:xfrm>
        </p:spPr>
        <p:txBody>
          <a:bodyPr anchor="ctr"/>
          <a:lstStyle/>
          <a:p>
            <a:pPr algn="ctr"/>
            <a:r>
              <a:rPr lang="en-US" sz="4000" dirty="0"/>
              <a:t>Respond to the survey</a:t>
            </a:r>
          </a:p>
          <a:p>
            <a:endParaRPr lang="en-US" dirty="0"/>
          </a:p>
        </p:txBody>
      </p:sp>
    </p:spTree>
    <p:extLst>
      <p:ext uri="{BB962C8B-B14F-4D97-AF65-F5344CB8AC3E}">
        <p14:creationId xmlns:p14="http://schemas.microsoft.com/office/powerpoint/2010/main" val="2917225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C7FDBE-C212-FC40-94F3-4216EA85AA7A}"/>
              </a:ext>
            </a:extLst>
          </p:cNvPr>
          <p:cNvSpPr>
            <a:spLocks noGrp="1"/>
          </p:cNvSpPr>
          <p:nvPr>
            <p:ph type="title"/>
          </p:nvPr>
        </p:nvSpPr>
        <p:spPr/>
        <p:txBody>
          <a:bodyPr/>
          <a:lstStyle/>
          <a:p>
            <a:r>
              <a:rPr lang="en-US" dirty="0"/>
              <a:t>Bootcamp Engagement</a:t>
            </a:r>
          </a:p>
        </p:txBody>
      </p:sp>
      <p:sp>
        <p:nvSpPr>
          <p:cNvPr id="13" name="Content Placeholder 12">
            <a:extLst>
              <a:ext uri="{FF2B5EF4-FFF2-40B4-BE49-F238E27FC236}">
                <a16:creationId xmlns:a16="http://schemas.microsoft.com/office/drawing/2014/main" id="{50D15298-B2F2-3847-AE88-2BD25FA3CA5A}"/>
              </a:ext>
            </a:extLst>
          </p:cNvPr>
          <p:cNvSpPr>
            <a:spLocks noGrp="1"/>
          </p:cNvSpPr>
          <p:nvPr>
            <p:ph sz="quarter" idx="21"/>
          </p:nvPr>
        </p:nvSpPr>
        <p:spPr>
          <a:xfrm>
            <a:off x="1884526" y="3455109"/>
            <a:ext cx="19751675" cy="1345491"/>
          </a:xfrm>
        </p:spPr>
        <p:txBody>
          <a:bodyPr/>
          <a:lstStyle/>
          <a:p>
            <a:pPr algn="ctr"/>
            <a:r>
              <a:rPr lang="en-US" sz="5400" dirty="0"/>
              <a:t>We want you to be an active participant!</a:t>
            </a:r>
          </a:p>
        </p:txBody>
      </p:sp>
      <p:pic>
        <p:nvPicPr>
          <p:cNvPr id="15" name="Content Placeholder 14" descr="Meeting with solid fill">
            <a:extLst>
              <a:ext uri="{FF2B5EF4-FFF2-40B4-BE49-F238E27FC236}">
                <a16:creationId xmlns:a16="http://schemas.microsoft.com/office/drawing/2014/main" id="{BBBBA09E-3839-F34B-A575-F575B6C042DE}"/>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1455804" y="6869801"/>
            <a:ext cx="4114800" cy="4114800"/>
          </a:xfrm>
        </p:spPr>
      </p:pic>
      <p:sp>
        <p:nvSpPr>
          <p:cNvPr id="8" name="Content Placeholder 7">
            <a:extLst>
              <a:ext uri="{FF2B5EF4-FFF2-40B4-BE49-F238E27FC236}">
                <a16:creationId xmlns:a16="http://schemas.microsoft.com/office/drawing/2014/main" id="{A834A196-F6BF-7A42-ABDE-4882AC1C54D8}"/>
              </a:ext>
            </a:extLst>
          </p:cNvPr>
          <p:cNvSpPr>
            <a:spLocks noGrp="1"/>
          </p:cNvSpPr>
          <p:nvPr>
            <p:ph sz="quarter" idx="16"/>
          </p:nvPr>
        </p:nvSpPr>
        <p:spPr/>
        <p:txBody>
          <a:bodyPr anchor="ctr"/>
          <a:lstStyle/>
          <a:p>
            <a:pPr algn="ctr"/>
            <a:r>
              <a:rPr lang="en-US" dirty="0"/>
              <a:t>Group Discussion</a:t>
            </a:r>
          </a:p>
        </p:txBody>
      </p:sp>
      <p:pic>
        <p:nvPicPr>
          <p:cNvPr id="17" name="Content Placeholder 16" descr="Bar chart with solid fill">
            <a:extLst>
              <a:ext uri="{FF2B5EF4-FFF2-40B4-BE49-F238E27FC236}">
                <a16:creationId xmlns:a16="http://schemas.microsoft.com/office/drawing/2014/main" id="{7C3FF9DB-F360-6547-AFBC-C87CED7E0DD9}"/>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6988657" y="4800600"/>
            <a:ext cx="4114800" cy="4114800"/>
          </a:xfrm>
        </p:spPr>
      </p:pic>
      <p:sp>
        <p:nvSpPr>
          <p:cNvPr id="9" name="Content Placeholder 8">
            <a:extLst>
              <a:ext uri="{FF2B5EF4-FFF2-40B4-BE49-F238E27FC236}">
                <a16:creationId xmlns:a16="http://schemas.microsoft.com/office/drawing/2014/main" id="{DCE9034D-B685-DA44-A085-428E0DBBE3AF}"/>
              </a:ext>
            </a:extLst>
          </p:cNvPr>
          <p:cNvSpPr>
            <a:spLocks noGrp="1"/>
          </p:cNvSpPr>
          <p:nvPr>
            <p:ph sz="quarter" idx="17"/>
          </p:nvPr>
        </p:nvSpPr>
        <p:spPr>
          <a:xfrm>
            <a:off x="6540813" y="6773427"/>
            <a:ext cx="4891097" cy="4211174"/>
          </a:xfrm>
        </p:spPr>
        <p:txBody>
          <a:bodyPr anchor="ctr"/>
          <a:lstStyle/>
          <a:p>
            <a:pPr algn="ctr"/>
            <a:r>
              <a:rPr lang="en-US" dirty="0"/>
              <a:t>Poll Question</a:t>
            </a:r>
          </a:p>
        </p:txBody>
      </p:sp>
      <p:pic>
        <p:nvPicPr>
          <p:cNvPr id="19" name="Content Placeholder 18" descr="Radio microphone with solid fill">
            <a:extLst>
              <a:ext uri="{FF2B5EF4-FFF2-40B4-BE49-F238E27FC236}">
                <a16:creationId xmlns:a16="http://schemas.microsoft.com/office/drawing/2014/main" id="{D1320885-231E-9247-AA48-74CA95D43B36}"/>
              </a:ext>
            </a:extLst>
          </p:cNvPr>
          <p:cNvPicPr>
            <a:picLocks noGrp="1" noChangeAspect="1"/>
          </p:cNvPicPr>
          <p:nvPr>
            <p:ph sz="quarter" idx="15"/>
          </p:nvPr>
        </p:nvPicPr>
        <p:blipFill>
          <a:blip r:embed="rId7">
            <a:extLst>
              <a:ext uri="{96DAC541-7B7A-43D3-8B79-37D633B846F1}">
                <asvg:svgBlip xmlns:asvg="http://schemas.microsoft.com/office/drawing/2016/SVG/main" r:embed="rId8"/>
              </a:ext>
            </a:extLst>
          </a:blip>
          <a:stretch>
            <a:fillRect/>
          </a:stretch>
        </p:blipFill>
        <p:spPr>
          <a:xfrm>
            <a:off x="12732613" y="5964418"/>
            <a:ext cx="4114800" cy="4114800"/>
          </a:xfrm>
        </p:spPr>
      </p:pic>
      <p:sp>
        <p:nvSpPr>
          <p:cNvPr id="10" name="Content Placeholder 9">
            <a:extLst>
              <a:ext uri="{FF2B5EF4-FFF2-40B4-BE49-F238E27FC236}">
                <a16:creationId xmlns:a16="http://schemas.microsoft.com/office/drawing/2014/main" id="{765955D2-E278-6D4E-977A-26FBF3DF2311}"/>
              </a:ext>
            </a:extLst>
          </p:cNvPr>
          <p:cNvSpPr>
            <a:spLocks noGrp="1"/>
          </p:cNvSpPr>
          <p:nvPr>
            <p:ph sz="quarter" idx="18"/>
          </p:nvPr>
        </p:nvSpPr>
        <p:spPr>
          <a:xfrm>
            <a:off x="12344464" y="8349541"/>
            <a:ext cx="4891097" cy="4211174"/>
          </a:xfrm>
        </p:spPr>
        <p:txBody>
          <a:bodyPr anchor="ctr"/>
          <a:lstStyle/>
          <a:p>
            <a:r>
              <a:rPr lang="en-US" dirty="0"/>
              <a:t>Authorizer Example</a:t>
            </a:r>
          </a:p>
        </p:txBody>
      </p:sp>
      <p:pic>
        <p:nvPicPr>
          <p:cNvPr id="21" name="Content Placeholder 20" descr="Chat with solid fill">
            <a:extLst>
              <a:ext uri="{FF2B5EF4-FFF2-40B4-BE49-F238E27FC236}">
                <a16:creationId xmlns:a16="http://schemas.microsoft.com/office/drawing/2014/main" id="{278E843A-9753-AB45-A2D8-3237386F3B38}"/>
              </a:ext>
            </a:extLst>
          </p:cNvPr>
          <p:cNvPicPr>
            <a:picLocks noGrp="1" noChangeAspect="1"/>
          </p:cNvPicPr>
          <p:nvPr>
            <p:ph sz="quarter" idx="19"/>
          </p:nvPr>
        </p:nvPicPr>
        <p:blipFill>
          <a:blip r:embed="rId9">
            <a:extLst>
              <a:ext uri="{96DAC541-7B7A-43D3-8B79-37D633B846F1}">
                <asvg:svgBlip xmlns:asvg="http://schemas.microsoft.com/office/drawing/2016/SVG/main" r:embed="rId10"/>
              </a:ext>
            </a:extLst>
          </a:blip>
          <a:stretch>
            <a:fillRect/>
          </a:stretch>
        </p:blipFill>
        <p:spPr>
          <a:xfrm>
            <a:off x="18672835" y="4934849"/>
            <a:ext cx="4114800" cy="4114800"/>
          </a:xfrm>
        </p:spPr>
      </p:pic>
      <p:sp>
        <p:nvSpPr>
          <p:cNvPr id="12" name="Content Placeholder 11">
            <a:extLst>
              <a:ext uri="{FF2B5EF4-FFF2-40B4-BE49-F238E27FC236}">
                <a16:creationId xmlns:a16="http://schemas.microsoft.com/office/drawing/2014/main" id="{EAF06D36-7E4C-1F4B-BDBC-B3553F8DD04B}"/>
              </a:ext>
            </a:extLst>
          </p:cNvPr>
          <p:cNvSpPr>
            <a:spLocks noGrp="1"/>
          </p:cNvSpPr>
          <p:nvPr>
            <p:ph sz="quarter" idx="20"/>
          </p:nvPr>
        </p:nvSpPr>
        <p:spPr>
          <a:xfrm>
            <a:off x="18476883" y="6414589"/>
            <a:ext cx="4891097" cy="4211174"/>
          </a:xfrm>
        </p:spPr>
        <p:txBody>
          <a:bodyPr anchor="ctr"/>
          <a:lstStyle/>
          <a:p>
            <a:pPr algn="ctr"/>
            <a:r>
              <a:rPr lang="en-US" dirty="0"/>
              <a:t>Chat Question</a:t>
            </a:r>
          </a:p>
        </p:txBody>
      </p:sp>
    </p:spTree>
    <p:extLst>
      <p:ext uri="{BB962C8B-B14F-4D97-AF65-F5344CB8AC3E}">
        <p14:creationId xmlns:p14="http://schemas.microsoft.com/office/powerpoint/2010/main" val="109720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Session 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7" y="3191723"/>
            <a:ext cx="10776407" cy="8702676"/>
          </a:xfrm>
        </p:spPr>
        <p:txBody>
          <a:bodyPr vert="horz" lIns="91440" tIns="45720" rIns="91440" bIns="45720" rtlCol="0">
            <a:normAutofit/>
          </a:bodyPr>
          <a:lstStyle/>
          <a:p>
            <a:pPr marL="542925" indent="-771525" defTabSz="914400">
              <a:lnSpc>
                <a:spcPct val="100000"/>
              </a:lnSpc>
              <a:spcAft>
                <a:spcPts val="1600"/>
              </a:spcAft>
              <a:buFont typeface="Arial" panose="020B0604020202020204" pitchFamily="34" charset="0"/>
              <a:buChar char="•"/>
            </a:pPr>
            <a:r>
              <a:rPr lang="en-US" dirty="0">
                <a:latin typeface="+mn-lt"/>
              </a:rPr>
              <a:t>Contract Statutory Requirements </a:t>
            </a:r>
          </a:p>
          <a:p>
            <a:pPr marL="542925" indent="-771525" defTabSz="914400">
              <a:lnSpc>
                <a:spcPct val="100000"/>
              </a:lnSpc>
              <a:spcAft>
                <a:spcPts val="1600"/>
              </a:spcAft>
              <a:buFont typeface="Arial" panose="020B0604020202020204" pitchFamily="34" charset="0"/>
              <a:buChar char="•"/>
            </a:pPr>
            <a:r>
              <a:rPr lang="en-US" dirty="0">
                <a:latin typeface="+mn-lt"/>
              </a:rPr>
              <a:t>CACSA 2020 Model Contract Components </a:t>
            </a:r>
          </a:p>
          <a:p>
            <a:pPr marL="542925" indent="-771525" defTabSz="914400">
              <a:lnSpc>
                <a:spcPct val="100000"/>
              </a:lnSpc>
              <a:buFont typeface="Arial" panose="020B0604020202020204" pitchFamily="34" charset="0"/>
              <a:buChar char="•"/>
            </a:pPr>
            <a:r>
              <a:rPr lang="en-US" dirty="0">
                <a:latin typeface="+mn-lt"/>
              </a:rPr>
              <a:t>Pre-opening Requirements </a:t>
            </a:r>
          </a:p>
        </p:txBody>
      </p:sp>
      <p:pic>
        <p:nvPicPr>
          <p:cNvPr id="5" name="Picture 4">
            <a:extLst>
              <a:ext uri="{FF2B5EF4-FFF2-40B4-BE49-F238E27FC236}">
                <a16:creationId xmlns:a16="http://schemas.microsoft.com/office/drawing/2014/main" id="{516F31CA-D16E-1149-AD6C-86161E7F3C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19352"/>
            <a:ext cx="8229600" cy="8229600"/>
          </a:xfrm>
          <a:prstGeom prst="rect">
            <a:avLst/>
          </a:prstGeom>
        </p:spPr>
      </p:pic>
    </p:spTree>
    <p:extLst>
      <p:ext uri="{BB962C8B-B14F-4D97-AF65-F5344CB8AC3E}">
        <p14:creationId xmlns:p14="http://schemas.microsoft.com/office/powerpoint/2010/main" val="2715823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BD85E9-F7E6-8A4D-84B8-D86932311F14}"/>
              </a:ext>
            </a:extLst>
          </p:cNvPr>
          <p:cNvSpPr>
            <a:spLocks noGrp="1"/>
          </p:cNvSpPr>
          <p:nvPr>
            <p:ph type="title"/>
          </p:nvPr>
        </p:nvSpPr>
        <p:spPr/>
        <p:txBody>
          <a:bodyPr/>
          <a:lstStyle/>
          <a:p>
            <a:r>
              <a:rPr lang="en-US" sz="5200" dirty="0"/>
              <a:t>Bootcamp Overview</a:t>
            </a:r>
          </a:p>
        </p:txBody>
      </p:sp>
      <p:sp>
        <p:nvSpPr>
          <p:cNvPr id="6" name="Text Placeholder 5">
            <a:extLst>
              <a:ext uri="{FF2B5EF4-FFF2-40B4-BE49-F238E27FC236}">
                <a16:creationId xmlns:a16="http://schemas.microsoft.com/office/drawing/2014/main" id="{C7614143-D163-3744-A685-52199201DF2A}"/>
              </a:ext>
            </a:extLst>
          </p:cNvPr>
          <p:cNvSpPr>
            <a:spLocks noGrp="1"/>
          </p:cNvSpPr>
          <p:nvPr>
            <p:ph type="body" sz="quarter" idx="11"/>
          </p:nvPr>
        </p:nvSpPr>
        <p:spPr>
          <a:xfrm>
            <a:off x="3013528" y="4577927"/>
            <a:ext cx="5207678" cy="590931"/>
          </a:xfrm>
        </p:spPr>
        <p:txBody>
          <a:bodyPr/>
          <a:lstStyle/>
          <a:p>
            <a:r>
              <a:rPr lang="en-US" dirty="0"/>
              <a:t>Review Process</a:t>
            </a:r>
          </a:p>
        </p:txBody>
      </p:sp>
      <p:sp>
        <p:nvSpPr>
          <p:cNvPr id="7" name="Text Placeholder 6">
            <a:extLst>
              <a:ext uri="{FF2B5EF4-FFF2-40B4-BE49-F238E27FC236}">
                <a16:creationId xmlns:a16="http://schemas.microsoft.com/office/drawing/2014/main" id="{63E05734-59C8-CB43-BC93-2C6956A24F01}"/>
              </a:ext>
            </a:extLst>
          </p:cNvPr>
          <p:cNvSpPr>
            <a:spLocks noGrp="1"/>
          </p:cNvSpPr>
          <p:nvPr>
            <p:ph type="body" sz="quarter" idx="12"/>
          </p:nvPr>
        </p:nvSpPr>
        <p:spPr>
          <a:xfrm>
            <a:off x="9589748" y="4328629"/>
            <a:ext cx="5207678" cy="1089529"/>
          </a:xfrm>
        </p:spPr>
        <p:txBody>
          <a:bodyPr/>
          <a:lstStyle/>
          <a:p>
            <a:pPr algn="ctr"/>
            <a:r>
              <a:rPr lang="en-US" dirty="0"/>
              <a:t>Contract Negotiation &amp; Finalization</a:t>
            </a:r>
          </a:p>
        </p:txBody>
      </p:sp>
      <p:sp>
        <p:nvSpPr>
          <p:cNvPr id="8" name="Text Placeholder 7">
            <a:extLst>
              <a:ext uri="{FF2B5EF4-FFF2-40B4-BE49-F238E27FC236}">
                <a16:creationId xmlns:a16="http://schemas.microsoft.com/office/drawing/2014/main" id="{F57E0F75-4BA3-D94F-9FD2-183325711C40}"/>
              </a:ext>
            </a:extLst>
          </p:cNvPr>
          <p:cNvSpPr>
            <a:spLocks noGrp="1"/>
          </p:cNvSpPr>
          <p:nvPr>
            <p:ph type="body" sz="quarter" idx="13"/>
          </p:nvPr>
        </p:nvSpPr>
        <p:spPr>
          <a:xfrm>
            <a:off x="16593586" y="4280403"/>
            <a:ext cx="5207678" cy="1089529"/>
          </a:xfrm>
        </p:spPr>
        <p:txBody>
          <a:bodyPr/>
          <a:lstStyle/>
          <a:p>
            <a:pPr algn="ctr"/>
            <a:r>
              <a:rPr lang="en-US" dirty="0"/>
              <a:t>Annual Report &amp; Site Visits</a:t>
            </a:r>
          </a:p>
        </p:txBody>
      </p:sp>
      <p:sp>
        <p:nvSpPr>
          <p:cNvPr id="139" name="Freeform 19" title="star icon">
            <a:extLst>
              <a:ext uri="{FF2B5EF4-FFF2-40B4-BE49-F238E27FC236}">
                <a16:creationId xmlns:a16="http://schemas.microsoft.com/office/drawing/2014/main" id="{25111175-8623-4B6F-BDD9-20603BA75ED9}"/>
              </a:ext>
            </a:extLst>
          </p:cNvPr>
          <p:cNvSpPr>
            <a:spLocks noChangeArrowheads="1"/>
          </p:cNvSpPr>
          <p:nvPr/>
        </p:nvSpPr>
        <p:spPr bwMode="auto">
          <a:xfrm>
            <a:off x="10239585" y="3300973"/>
            <a:ext cx="879499" cy="969470"/>
          </a:xfrm>
          <a:custGeom>
            <a:avLst/>
            <a:gdLst>
              <a:gd name="T0" fmla="*/ 217915650 w 1691"/>
              <a:gd name="T1" fmla="*/ 79529845 h 1610"/>
              <a:gd name="T2" fmla="*/ 134617743 w 1691"/>
              <a:gd name="T3" fmla="*/ 79529845 h 1610"/>
              <a:gd name="T4" fmla="*/ 109344775 w 1691"/>
              <a:gd name="T5" fmla="*/ 0 h 1610"/>
              <a:gd name="T6" fmla="*/ 83169163 w 1691"/>
              <a:gd name="T7" fmla="*/ 79141154 h 1610"/>
              <a:gd name="T8" fmla="*/ 0 w 1691"/>
              <a:gd name="T9" fmla="*/ 78882026 h 1610"/>
              <a:gd name="T10" fmla="*/ 773542 w 1691"/>
              <a:gd name="T11" fmla="*/ 79529845 h 1610"/>
              <a:gd name="T12" fmla="*/ 0 w 1691"/>
              <a:gd name="T13" fmla="*/ 79529845 h 1610"/>
              <a:gd name="T14" fmla="*/ 67308872 w 1691"/>
              <a:gd name="T15" fmla="*/ 128491276 h 1610"/>
              <a:gd name="T16" fmla="*/ 41778056 w 1691"/>
              <a:gd name="T17" fmla="*/ 208150325 h 1610"/>
              <a:gd name="T18" fmla="*/ 109086928 w 1691"/>
              <a:gd name="T19" fmla="*/ 159059690 h 1610"/>
              <a:gd name="T20" fmla="*/ 175880105 w 1691"/>
              <a:gd name="T21" fmla="*/ 208409453 h 1610"/>
              <a:gd name="T22" fmla="*/ 150478034 w 1691"/>
              <a:gd name="T23" fmla="*/ 128750044 h 1610"/>
              <a:gd name="T24" fmla="*/ 217915650 w 1691"/>
              <a:gd name="T25" fmla="*/ 79529845 h 1610"/>
              <a:gd name="T26" fmla="*/ 153185609 w 1691"/>
              <a:gd name="T27" fmla="*/ 177064016 h 1610"/>
              <a:gd name="T28" fmla="*/ 108829081 w 1691"/>
              <a:gd name="T29" fmla="*/ 144422942 h 1610"/>
              <a:gd name="T30" fmla="*/ 64214347 w 1691"/>
              <a:gd name="T31" fmla="*/ 177064016 h 1610"/>
              <a:gd name="T32" fmla="*/ 81363874 w 1691"/>
              <a:gd name="T33" fmla="*/ 124346315 h 1610"/>
              <a:gd name="T34" fmla="*/ 36749140 w 1691"/>
              <a:gd name="T35" fmla="*/ 91705241 h 1610"/>
              <a:gd name="T36" fmla="*/ 37264834 w 1691"/>
              <a:gd name="T37" fmla="*/ 91705241 h 1610"/>
              <a:gd name="T38" fmla="*/ 36491293 w 1691"/>
              <a:gd name="T39" fmla="*/ 91187346 h 1610"/>
              <a:gd name="T40" fmla="*/ 91679195 w 1691"/>
              <a:gd name="T41" fmla="*/ 91446473 h 1610"/>
              <a:gd name="T42" fmla="*/ 109086928 w 1691"/>
              <a:gd name="T43" fmla="*/ 38728772 h 1610"/>
              <a:gd name="T44" fmla="*/ 125978608 w 1691"/>
              <a:gd name="T45" fmla="*/ 91705241 h 1610"/>
              <a:gd name="T46" fmla="*/ 181424716 w 1691"/>
              <a:gd name="T47" fmla="*/ 91705241 h 1610"/>
              <a:gd name="T48" fmla="*/ 136552135 w 1691"/>
              <a:gd name="T49" fmla="*/ 124605443 h 1610"/>
              <a:gd name="T50" fmla="*/ 153185609 w 1691"/>
              <a:gd name="T51" fmla="*/ 177064016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tx1"/>
          </a:solidFill>
          <a:ln>
            <a:noFill/>
          </a:ln>
          <a:effectLst/>
        </p:spPr>
        <p:txBody>
          <a:bodyPr wrap="none" anchor="ctr"/>
          <a:lstStyle/>
          <a:p>
            <a:endParaRPr lang="en-US" sz="3602" dirty="0"/>
          </a:p>
        </p:txBody>
      </p:sp>
      <p:sp>
        <p:nvSpPr>
          <p:cNvPr id="12" name="Text Placeholder 11">
            <a:extLst>
              <a:ext uri="{FF2B5EF4-FFF2-40B4-BE49-F238E27FC236}">
                <a16:creationId xmlns:a16="http://schemas.microsoft.com/office/drawing/2014/main" id="{DA0CE12E-8EB9-6744-A3CE-DE96ED6267E5}"/>
              </a:ext>
            </a:extLst>
          </p:cNvPr>
          <p:cNvSpPr>
            <a:spLocks noGrp="1"/>
          </p:cNvSpPr>
          <p:nvPr>
            <p:ph type="body" sz="quarter" idx="17"/>
          </p:nvPr>
        </p:nvSpPr>
        <p:spPr>
          <a:xfrm>
            <a:off x="38262" y="11106663"/>
            <a:ext cx="5207678" cy="590931"/>
          </a:xfrm>
        </p:spPr>
        <p:txBody>
          <a:bodyPr/>
          <a:lstStyle/>
          <a:p>
            <a:r>
              <a:rPr lang="en-US" dirty="0"/>
              <a:t>Application Stage</a:t>
            </a:r>
          </a:p>
        </p:txBody>
      </p:sp>
      <p:sp>
        <p:nvSpPr>
          <p:cNvPr id="11" name="Text Placeholder 10">
            <a:extLst>
              <a:ext uri="{FF2B5EF4-FFF2-40B4-BE49-F238E27FC236}">
                <a16:creationId xmlns:a16="http://schemas.microsoft.com/office/drawing/2014/main" id="{4C25123C-E948-054C-93CE-217777472DF2}"/>
              </a:ext>
            </a:extLst>
          </p:cNvPr>
          <p:cNvSpPr>
            <a:spLocks noGrp="1"/>
          </p:cNvSpPr>
          <p:nvPr>
            <p:ph type="body" sz="quarter" idx="16"/>
          </p:nvPr>
        </p:nvSpPr>
        <p:spPr>
          <a:xfrm>
            <a:off x="6636661" y="11251761"/>
            <a:ext cx="5207678" cy="590931"/>
          </a:xfrm>
        </p:spPr>
        <p:txBody>
          <a:bodyPr/>
          <a:lstStyle/>
          <a:p>
            <a:r>
              <a:rPr lang="en-US" dirty="0"/>
              <a:t>Decision Making </a:t>
            </a:r>
          </a:p>
        </p:txBody>
      </p:sp>
      <p:sp>
        <p:nvSpPr>
          <p:cNvPr id="10" name="Text Placeholder 9">
            <a:extLst>
              <a:ext uri="{FF2B5EF4-FFF2-40B4-BE49-F238E27FC236}">
                <a16:creationId xmlns:a16="http://schemas.microsoft.com/office/drawing/2014/main" id="{619F4475-0472-F948-999F-6389B0D36C2B}"/>
              </a:ext>
            </a:extLst>
          </p:cNvPr>
          <p:cNvSpPr>
            <a:spLocks noGrp="1"/>
          </p:cNvSpPr>
          <p:nvPr>
            <p:ph type="body" sz="quarter" idx="15"/>
          </p:nvPr>
        </p:nvSpPr>
        <p:spPr>
          <a:xfrm>
            <a:off x="13524199" y="11247963"/>
            <a:ext cx="5207678" cy="590931"/>
          </a:xfrm>
        </p:spPr>
        <p:txBody>
          <a:bodyPr/>
          <a:lstStyle/>
          <a:p>
            <a:r>
              <a:rPr lang="en-US" dirty="0"/>
              <a:t>Ongoing Monitoring</a:t>
            </a:r>
          </a:p>
        </p:txBody>
      </p:sp>
      <p:sp>
        <p:nvSpPr>
          <p:cNvPr id="9" name="Text Placeholder 8">
            <a:extLst>
              <a:ext uri="{FF2B5EF4-FFF2-40B4-BE49-F238E27FC236}">
                <a16:creationId xmlns:a16="http://schemas.microsoft.com/office/drawing/2014/main" id="{139378A1-5B7D-864B-9FD7-49894EFDAA38}"/>
              </a:ext>
            </a:extLst>
          </p:cNvPr>
          <p:cNvSpPr>
            <a:spLocks noGrp="1"/>
          </p:cNvSpPr>
          <p:nvPr>
            <p:ph type="body" sz="quarter" idx="14"/>
          </p:nvPr>
        </p:nvSpPr>
        <p:spPr>
          <a:xfrm>
            <a:off x="20411737" y="11208679"/>
            <a:ext cx="5207678" cy="590931"/>
          </a:xfrm>
        </p:spPr>
        <p:txBody>
          <a:bodyPr/>
          <a:lstStyle/>
          <a:p>
            <a:r>
              <a:rPr lang="en-US" dirty="0"/>
              <a:t>Renewal Process </a:t>
            </a:r>
          </a:p>
        </p:txBody>
      </p:sp>
      <p:sp>
        <p:nvSpPr>
          <p:cNvPr id="23" name="TextBox 22">
            <a:extLst>
              <a:ext uri="{FF2B5EF4-FFF2-40B4-BE49-F238E27FC236}">
                <a16:creationId xmlns:a16="http://schemas.microsoft.com/office/drawing/2014/main" id="{7732029E-B54A-1A43-9429-B9810F362611}"/>
              </a:ext>
            </a:extLst>
          </p:cNvPr>
          <p:cNvSpPr txBox="1"/>
          <p:nvPr/>
        </p:nvSpPr>
        <p:spPr>
          <a:xfrm>
            <a:off x="11119084" y="3668139"/>
            <a:ext cx="3487508" cy="553998"/>
          </a:xfrm>
          <a:prstGeom prst="rect">
            <a:avLst/>
          </a:prstGeom>
        </p:spPr>
        <p:txBody>
          <a:bodyPr wrap="square" rtlCol="0">
            <a:spAutoFit/>
          </a:bodyPr>
          <a:lstStyle/>
          <a:p>
            <a:pPr algn="l"/>
            <a:r>
              <a:rPr lang="en-US" sz="3000" i="1" dirty="0"/>
              <a:t>You are here</a:t>
            </a:r>
          </a:p>
        </p:txBody>
      </p:sp>
      <p:sp>
        <p:nvSpPr>
          <p:cNvPr id="2" name="TextBox 1">
            <a:extLst>
              <a:ext uri="{FF2B5EF4-FFF2-40B4-BE49-F238E27FC236}">
                <a16:creationId xmlns:a16="http://schemas.microsoft.com/office/drawing/2014/main" id="{6DFA2D39-1183-FB4C-BCFF-90A25C741850}"/>
              </a:ext>
            </a:extLst>
          </p:cNvPr>
          <p:cNvSpPr txBox="1"/>
          <p:nvPr/>
        </p:nvSpPr>
        <p:spPr>
          <a:xfrm>
            <a:off x="800100" y="7583899"/>
            <a:ext cx="571500" cy="1092607"/>
          </a:xfrm>
          <a:prstGeom prst="rect">
            <a:avLst/>
          </a:prstGeom>
        </p:spPr>
        <p:txBody>
          <a:bodyPr wrap="square" rtlCol="0">
            <a:spAutoFit/>
          </a:bodyPr>
          <a:lstStyle/>
          <a:p>
            <a:pPr algn="l"/>
            <a:r>
              <a:rPr lang="en-US" sz="6500" b="1" dirty="0">
                <a:solidFill>
                  <a:schemeClr val="bg1"/>
                </a:solidFill>
              </a:rPr>
              <a:t>1</a:t>
            </a:r>
          </a:p>
        </p:txBody>
      </p:sp>
      <p:sp>
        <p:nvSpPr>
          <p:cNvPr id="3" name="Rectangle 2">
            <a:extLst>
              <a:ext uri="{FF2B5EF4-FFF2-40B4-BE49-F238E27FC236}">
                <a16:creationId xmlns:a16="http://schemas.microsoft.com/office/drawing/2014/main" id="{1F80FAF6-D9B5-FE40-BA07-0A7C8821D2D5}"/>
              </a:ext>
            </a:extLst>
          </p:cNvPr>
          <p:cNvSpPr/>
          <p:nvPr/>
        </p:nvSpPr>
        <p:spPr>
          <a:xfrm>
            <a:off x="12037135" y="6673334"/>
            <a:ext cx="312906" cy="369332"/>
          </a:xfrm>
          <a:prstGeom prst="rect">
            <a:avLst/>
          </a:prstGeom>
        </p:spPr>
        <p:txBody>
          <a:bodyPr wrap="square">
            <a:spAutoFit/>
          </a:bodyPr>
          <a:lstStyle/>
          <a:p>
            <a:r>
              <a:rPr lang="en-US" b="1" dirty="0">
                <a:solidFill>
                  <a:schemeClr val="bg1"/>
                </a:solidFill>
              </a:rPr>
              <a:t>1</a:t>
            </a:r>
            <a:endParaRPr lang="en-US" dirty="0"/>
          </a:p>
        </p:txBody>
      </p:sp>
      <p:sp>
        <p:nvSpPr>
          <p:cNvPr id="14" name="TextBox 13">
            <a:extLst>
              <a:ext uri="{FF2B5EF4-FFF2-40B4-BE49-F238E27FC236}">
                <a16:creationId xmlns:a16="http://schemas.microsoft.com/office/drawing/2014/main" id="{2CAC6A82-B251-C244-A45C-52A3FD93F005}"/>
              </a:ext>
            </a:extLst>
          </p:cNvPr>
          <p:cNvSpPr txBox="1"/>
          <p:nvPr/>
        </p:nvSpPr>
        <p:spPr>
          <a:xfrm>
            <a:off x="4510653" y="7583898"/>
            <a:ext cx="571500" cy="1092607"/>
          </a:xfrm>
          <a:prstGeom prst="rect">
            <a:avLst/>
          </a:prstGeom>
        </p:spPr>
        <p:txBody>
          <a:bodyPr wrap="square" rtlCol="0">
            <a:spAutoFit/>
          </a:bodyPr>
          <a:lstStyle/>
          <a:p>
            <a:pPr algn="l"/>
            <a:r>
              <a:rPr lang="en-US" sz="6500" b="1" dirty="0">
                <a:solidFill>
                  <a:schemeClr val="bg1"/>
                </a:solidFill>
              </a:rPr>
              <a:t>2</a:t>
            </a:r>
          </a:p>
        </p:txBody>
      </p:sp>
      <p:sp>
        <p:nvSpPr>
          <p:cNvPr id="15" name="TextBox 14">
            <a:extLst>
              <a:ext uri="{FF2B5EF4-FFF2-40B4-BE49-F238E27FC236}">
                <a16:creationId xmlns:a16="http://schemas.microsoft.com/office/drawing/2014/main" id="{52AAC35E-D4C4-CF48-9A09-CA8C7DF45C10}"/>
              </a:ext>
            </a:extLst>
          </p:cNvPr>
          <p:cNvSpPr txBox="1"/>
          <p:nvPr/>
        </p:nvSpPr>
        <p:spPr>
          <a:xfrm>
            <a:off x="8221206" y="7648803"/>
            <a:ext cx="571500" cy="1092607"/>
          </a:xfrm>
          <a:prstGeom prst="rect">
            <a:avLst/>
          </a:prstGeom>
        </p:spPr>
        <p:txBody>
          <a:bodyPr wrap="square" rtlCol="0">
            <a:spAutoFit/>
          </a:bodyPr>
          <a:lstStyle/>
          <a:p>
            <a:pPr algn="l"/>
            <a:r>
              <a:rPr lang="en-US" sz="6500" b="1" dirty="0">
                <a:solidFill>
                  <a:schemeClr val="bg1"/>
                </a:solidFill>
              </a:rPr>
              <a:t>3</a:t>
            </a:r>
          </a:p>
        </p:txBody>
      </p:sp>
      <p:sp>
        <p:nvSpPr>
          <p:cNvPr id="16" name="TextBox 15">
            <a:extLst>
              <a:ext uri="{FF2B5EF4-FFF2-40B4-BE49-F238E27FC236}">
                <a16:creationId xmlns:a16="http://schemas.microsoft.com/office/drawing/2014/main" id="{70B9E8AF-777A-9044-9C88-9C682135D32B}"/>
              </a:ext>
            </a:extLst>
          </p:cNvPr>
          <p:cNvSpPr txBox="1"/>
          <p:nvPr/>
        </p:nvSpPr>
        <p:spPr>
          <a:xfrm>
            <a:off x="11844339" y="7623997"/>
            <a:ext cx="571500" cy="1092607"/>
          </a:xfrm>
          <a:prstGeom prst="rect">
            <a:avLst/>
          </a:prstGeom>
        </p:spPr>
        <p:txBody>
          <a:bodyPr wrap="square" rtlCol="0">
            <a:spAutoFit/>
          </a:bodyPr>
          <a:lstStyle/>
          <a:p>
            <a:pPr algn="l"/>
            <a:r>
              <a:rPr lang="en-US" sz="6500" b="1" dirty="0">
                <a:solidFill>
                  <a:schemeClr val="bg1"/>
                </a:solidFill>
              </a:rPr>
              <a:t>4</a:t>
            </a:r>
          </a:p>
        </p:txBody>
      </p:sp>
      <p:sp>
        <p:nvSpPr>
          <p:cNvPr id="17" name="TextBox 16">
            <a:extLst>
              <a:ext uri="{FF2B5EF4-FFF2-40B4-BE49-F238E27FC236}">
                <a16:creationId xmlns:a16="http://schemas.microsoft.com/office/drawing/2014/main" id="{FFD6292F-DB24-4E40-91A7-C35E53C624E1}"/>
              </a:ext>
            </a:extLst>
          </p:cNvPr>
          <p:cNvSpPr txBox="1"/>
          <p:nvPr/>
        </p:nvSpPr>
        <p:spPr>
          <a:xfrm>
            <a:off x="15594470" y="7618469"/>
            <a:ext cx="571500" cy="1092607"/>
          </a:xfrm>
          <a:prstGeom prst="rect">
            <a:avLst/>
          </a:prstGeom>
        </p:spPr>
        <p:txBody>
          <a:bodyPr wrap="square" rtlCol="0">
            <a:spAutoFit/>
          </a:bodyPr>
          <a:lstStyle/>
          <a:p>
            <a:pPr algn="l"/>
            <a:r>
              <a:rPr lang="en-US" sz="6500" b="1" dirty="0">
                <a:solidFill>
                  <a:schemeClr val="bg1"/>
                </a:solidFill>
              </a:rPr>
              <a:t>5</a:t>
            </a:r>
          </a:p>
        </p:txBody>
      </p:sp>
      <p:sp>
        <p:nvSpPr>
          <p:cNvPr id="19" name="TextBox 18">
            <a:extLst>
              <a:ext uri="{FF2B5EF4-FFF2-40B4-BE49-F238E27FC236}">
                <a16:creationId xmlns:a16="http://schemas.microsoft.com/office/drawing/2014/main" id="{73461730-0B76-D942-A5C9-06BC09C94F6D}"/>
              </a:ext>
            </a:extLst>
          </p:cNvPr>
          <p:cNvSpPr txBox="1"/>
          <p:nvPr/>
        </p:nvSpPr>
        <p:spPr>
          <a:xfrm>
            <a:off x="19197425" y="7583899"/>
            <a:ext cx="571500" cy="1092607"/>
          </a:xfrm>
          <a:prstGeom prst="rect">
            <a:avLst/>
          </a:prstGeom>
        </p:spPr>
        <p:txBody>
          <a:bodyPr wrap="square" rtlCol="0">
            <a:spAutoFit/>
          </a:bodyPr>
          <a:lstStyle/>
          <a:p>
            <a:pPr algn="l"/>
            <a:r>
              <a:rPr lang="en-US" sz="6500" b="1" dirty="0">
                <a:solidFill>
                  <a:schemeClr val="bg1"/>
                </a:solidFill>
              </a:rPr>
              <a:t>6</a:t>
            </a:r>
          </a:p>
        </p:txBody>
      </p:sp>
      <p:sp>
        <p:nvSpPr>
          <p:cNvPr id="20" name="TextBox 19">
            <a:extLst>
              <a:ext uri="{FF2B5EF4-FFF2-40B4-BE49-F238E27FC236}">
                <a16:creationId xmlns:a16="http://schemas.microsoft.com/office/drawing/2014/main" id="{780AC913-27FB-3847-9C46-0E4976BCE4B1}"/>
              </a:ext>
            </a:extLst>
          </p:cNvPr>
          <p:cNvSpPr txBox="1"/>
          <p:nvPr/>
        </p:nvSpPr>
        <p:spPr>
          <a:xfrm>
            <a:off x="23015576" y="7583899"/>
            <a:ext cx="571500" cy="1092607"/>
          </a:xfrm>
          <a:prstGeom prst="rect">
            <a:avLst/>
          </a:prstGeom>
        </p:spPr>
        <p:txBody>
          <a:bodyPr wrap="square" rtlCol="0">
            <a:spAutoFit/>
          </a:bodyPr>
          <a:lstStyle/>
          <a:p>
            <a:pPr algn="l"/>
            <a:r>
              <a:rPr lang="en-US" sz="6500" b="1" dirty="0">
                <a:solidFill>
                  <a:schemeClr val="bg1"/>
                </a:solidFill>
              </a:rPr>
              <a:t>7</a:t>
            </a:r>
          </a:p>
        </p:txBody>
      </p:sp>
    </p:spTree>
    <p:extLst>
      <p:ext uri="{BB962C8B-B14F-4D97-AF65-F5344CB8AC3E}">
        <p14:creationId xmlns:p14="http://schemas.microsoft.com/office/powerpoint/2010/main" val="3915290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8" y="3651250"/>
            <a:ext cx="10788126" cy="8702676"/>
          </a:xfrm>
        </p:spPr>
        <p:txBody>
          <a:bodyPr vert="horz" lIns="91440" tIns="45720" rIns="91440" bIns="45720" rtlCol="0">
            <a:normAutofit/>
          </a:bodyPr>
          <a:lstStyle/>
          <a:p>
            <a:pPr marL="833438" indent="-490538" defTabSz="914400">
              <a:lnSpc>
                <a:spcPct val="90000"/>
              </a:lnSpc>
              <a:buFont typeface="Arial" panose="020B0604020202020204" pitchFamily="34" charset="0"/>
              <a:buChar char="•"/>
            </a:pPr>
            <a:r>
              <a:rPr lang="en-US" dirty="0">
                <a:latin typeface="+mn-lt"/>
              </a:rPr>
              <a:t>Authorizers will begin to understand the statutory requirements for establishing an initial contract with charter schools in Colorado.</a:t>
            </a:r>
          </a:p>
          <a:p>
            <a:pPr marL="833438" indent="-490538" defTabSz="914400">
              <a:lnSpc>
                <a:spcPct val="90000"/>
              </a:lnSpc>
              <a:buFont typeface="Arial" panose="020B0604020202020204" pitchFamily="34" charset="0"/>
              <a:buChar char="•"/>
            </a:pPr>
            <a:r>
              <a:rPr lang="en-US" dirty="0">
                <a:latin typeface="+mn-lt"/>
              </a:rPr>
              <a:t>Authorizers will become familiar with the CACSA 2020 model contract.</a:t>
            </a:r>
          </a:p>
          <a:p>
            <a:pPr marL="833438" indent="-490538" defTabSz="914400">
              <a:lnSpc>
                <a:spcPct val="90000"/>
              </a:lnSpc>
              <a:buFont typeface="Arial" panose="020B0604020202020204" pitchFamily="34" charset="0"/>
              <a:buChar char="•"/>
            </a:pPr>
            <a:r>
              <a:rPr lang="en-US" dirty="0"/>
              <a:t>Authorizers will understand some of the key components that need to be in place before schools are ready to open.</a:t>
            </a:r>
          </a:p>
          <a:p>
            <a:pPr marL="571500" indent="-228600" defTabSz="914400">
              <a:lnSpc>
                <a:spcPct val="90000"/>
              </a:lnSpc>
              <a:buFont typeface="Arial" panose="020B0604020202020204" pitchFamily="34" charset="0"/>
              <a:buChar char="•"/>
            </a:pPr>
            <a:endParaRPr lang="en-US" dirty="0">
              <a:latin typeface="+mn-lt"/>
            </a:endParaRP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465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5546B6-EFD3-7840-8E8C-0900EC07B35A}"/>
              </a:ext>
            </a:extLst>
          </p:cNvPr>
          <p:cNvSpPr>
            <a:spLocks noGrp="1"/>
          </p:cNvSpPr>
          <p:nvPr>
            <p:ph type="title"/>
          </p:nvPr>
        </p:nvSpPr>
        <p:spPr/>
        <p:txBody>
          <a:bodyPr/>
          <a:lstStyle/>
          <a:p>
            <a:r>
              <a:rPr lang="en-US" dirty="0"/>
              <a:t>Discussion</a:t>
            </a:r>
          </a:p>
        </p:txBody>
      </p:sp>
      <p:sp>
        <p:nvSpPr>
          <p:cNvPr id="5" name="Content Placeholder 4">
            <a:extLst>
              <a:ext uri="{FF2B5EF4-FFF2-40B4-BE49-F238E27FC236}">
                <a16:creationId xmlns:a16="http://schemas.microsoft.com/office/drawing/2014/main" id="{ED12C82E-F749-FC46-829F-0C26A8662DD7}"/>
              </a:ext>
            </a:extLst>
          </p:cNvPr>
          <p:cNvSpPr>
            <a:spLocks noGrp="1"/>
          </p:cNvSpPr>
          <p:nvPr>
            <p:ph sz="quarter" idx="13"/>
          </p:nvPr>
        </p:nvSpPr>
        <p:spPr>
          <a:xfrm>
            <a:off x="10012680" y="1363698"/>
            <a:ext cx="12416246" cy="4697457"/>
          </a:xfrm>
          <a:prstGeom prst="roundRect">
            <a:avLst/>
          </a:prstGeom>
          <a:solidFill>
            <a:srgbClr val="002055"/>
          </a:solidFill>
        </p:spPr>
        <p:txBody>
          <a:bodyPr anchor="ctr"/>
          <a:lstStyle/>
          <a:p>
            <a:r>
              <a:rPr lang="en-US" sz="6000" dirty="0">
                <a:solidFill>
                  <a:schemeClr val="bg1"/>
                </a:solidFill>
              </a:rPr>
              <a:t>What is the purpose of a contract?</a:t>
            </a:r>
          </a:p>
        </p:txBody>
      </p:sp>
      <p:sp>
        <p:nvSpPr>
          <p:cNvPr id="7" name="Content Placeholder 6">
            <a:extLst>
              <a:ext uri="{FF2B5EF4-FFF2-40B4-BE49-F238E27FC236}">
                <a16:creationId xmlns:a16="http://schemas.microsoft.com/office/drawing/2014/main" id="{250D941B-8C09-1E43-91D5-6E0417F76AC8}"/>
              </a:ext>
            </a:extLst>
          </p:cNvPr>
          <p:cNvSpPr txBox="1">
            <a:spLocks/>
          </p:cNvSpPr>
          <p:nvPr/>
        </p:nvSpPr>
        <p:spPr>
          <a:xfrm>
            <a:off x="10012680" y="6858000"/>
            <a:ext cx="12416246" cy="4697457"/>
          </a:xfrm>
          <a:prstGeom prst="roundRect">
            <a:avLst/>
          </a:prstGeom>
          <a:solidFill>
            <a:schemeClr val="accent5">
              <a:lumMod val="75000"/>
            </a:schemeClr>
          </a:solidFill>
        </p:spPr>
        <p:txBody>
          <a:bodyPr anchor="ct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6000" dirty="0">
                <a:solidFill>
                  <a:schemeClr val="bg1"/>
                </a:solidFill>
              </a:rPr>
              <a:t>Why is a contract important?</a:t>
            </a:r>
          </a:p>
        </p:txBody>
      </p:sp>
      <p:pic>
        <p:nvPicPr>
          <p:cNvPr id="9" name="Graphic 8" descr="An icon indicating that a group discussion will be held.">
            <a:extLst>
              <a:ext uri="{FF2B5EF4-FFF2-40B4-BE49-F238E27FC236}">
                <a16:creationId xmlns:a16="http://schemas.microsoft.com/office/drawing/2014/main" id="{B3E5AF72-CE7D-4F4A-B79A-99C79931B869}"/>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26528" y="11942064"/>
            <a:ext cx="1892583" cy="1892583"/>
          </a:xfrm>
          <a:prstGeom prst="rect">
            <a:avLst/>
          </a:prstGeom>
        </p:spPr>
      </p:pic>
    </p:spTree>
    <p:extLst>
      <p:ext uri="{BB962C8B-B14F-4D97-AF65-F5344CB8AC3E}">
        <p14:creationId xmlns:p14="http://schemas.microsoft.com/office/powerpoint/2010/main" val="1828579521"/>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58786</TotalTime>
  <Words>2319</Words>
  <Application>Microsoft Macintosh PowerPoint</Application>
  <PresentationFormat>Custom</PresentationFormat>
  <Paragraphs>195</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Courier New</vt:lpstr>
      <vt:lpstr>Geneva</vt:lpstr>
      <vt:lpstr>Helvetica</vt:lpstr>
      <vt:lpstr>System Font Regular</vt:lpstr>
      <vt:lpstr>Wingdings</vt:lpstr>
      <vt:lpstr>Office Theme</vt:lpstr>
      <vt:lpstr>Colorado Authorizer Bootcamp </vt:lpstr>
      <vt:lpstr>Today’s Agenda</vt:lpstr>
      <vt:lpstr>CACSA Model Charter Contract</vt:lpstr>
      <vt:lpstr>Bootcamp Norms</vt:lpstr>
      <vt:lpstr>Bootcamp Engagement</vt:lpstr>
      <vt:lpstr>Session Agenda</vt:lpstr>
      <vt:lpstr>Bootcamp Overview</vt:lpstr>
      <vt:lpstr>Objectives</vt:lpstr>
      <vt:lpstr>Discussion</vt:lpstr>
      <vt:lpstr>Statutory Requirements for Initial Contract (1)</vt:lpstr>
      <vt:lpstr>Statutory Process for Initial Contract (2)</vt:lpstr>
      <vt:lpstr>Statutory Process for Waivers</vt:lpstr>
      <vt:lpstr>CACSA Standard Charter Contract </vt:lpstr>
      <vt:lpstr>CACSA Standard Charter Contract: Purpose </vt:lpstr>
      <vt:lpstr>CACSA Standard Charter Contract: How to Use </vt:lpstr>
      <vt:lpstr>Authorizer Discussion</vt:lpstr>
      <vt:lpstr>Pre-Opening Requirements</vt:lpstr>
      <vt:lpstr>Monitoring Pre-Opening Requirements</vt:lpstr>
      <vt:lpstr>Questions? Reactions?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Robin Chait</cp:lastModifiedBy>
  <cp:revision>512</cp:revision>
  <cp:lastPrinted>2021-11-12T19:23:48Z</cp:lastPrinted>
  <dcterms:created xsi:type="dcterms:W3CDTF">2019-09-30T22:39:39Z</dcterms:created>
  <dcterms:modified xsi:type="dcterms:W3CDTF">2021-12-16T19:16:02Z</dcterms:modified>
</cp:coreProperties>
</file>