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handoutMasterIdLst>
    <p:handoutMasterId r:id="rId18"/>
  </p:handoutMasterIdLst>
  <p:sldIdLst>
    <p:sldId id="312" r:id="rId2"/>
    <p:sldId id="318" r:id="rId3"/>
    <p:sldId id="319" r:id="rId4"/>
    <p:sldId id="360" r:id="rId5"/>
    <p:sldId id="374" r:id="rId6"/>
    <p:sldId id="375" r:id="rId7"/>
    <p:sldId id="392" r:id="rId8"/>
    <p:sldId id="363" r:id="rId9"/>
    <p:sldId id="367" r:id="rId10"/>
    <p:sldId id="372" r:id="rId11"/>
    <p:sldId id="394" r:id="rId12"/>
    <p:sldId id="364" r:id="rId13"/>
    <p:sldId id="365" r:id="rId14"/>
    <p:sldId id="366" r:id="rId15"/>
    <p:sldId id="358" r:id="rId16"/>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3" clrIdx="1">
    <p:extLst>
      <p:ext uri="{19B8F6BF-5375-455C-9EA6-DF929625EA0E}">
        <p15:presenceInfo xmlns:p15="http://schemas.microsoft.com/office/powerpoint/2012/main" userId="S::kwynvee@wested.org::57258ccf-2ad8-491c-b114-b90608b36f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58AC8A-E6CC-4853-801E-C5EBC93E35FD}" v="2" dt="2021-10-05T19:2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62"/>
    <p:restoredTop sz="72789"/>
  </p:normalViewPr>
  <p:slideViewPr>
    <p:cSldViewPr snapToGrid="0" snapToObjects="1">
      <p:cViewPr varScale="1">
        <p:scale>
          <a:sx n="31" d="100"/>
          <a:sy n="31" d="100"/>
        </p:scale>
        <p:origin x="1085"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3/8/2022</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kern="1200" dirty="0">
                <a:solidFill>
                  <a:schemeClr val="tx1"/>
                </a:solidFill>
                <a:effectLst/>
                <a:latin typeface="+mn-lt"/>
                <a:ea typeface="+mn-ea"/>
                <a:cs typeface="+mn-cs"/>
              </a:rPr>
              <a:t>30-minute session</a:t>
            </a:r>
            <a:endParaRPr lang="en-US" dirty="0"/>
          </a:p>
          <a:p>
            <a:pPr marL="342900" indent="-342900">
              <a:buFont typeface="Arial" panose="020B0604020202020204" pitchFamily="34" charset="0"/>
              <a:buChar char="•"/>
            </a:pPr>
            <a:r>
              <a:rPr lang="en-US" dirty="0"/>
              <a:t>We spent time looking at the Colorado Principles and Standards today, which is a document that describes the beliefs and core responsibilities that authorizers must hold to be a quality authorizer in the state. These beliefs are grounded in a common understanding that we are in this work with a common mission. But what is that mission?</a:t>
            </a:r>
          </a:p>
          <a:p>
            <a:endParaRPr lang="en-US" dirty="0"/>
          </a:p>
          <a:p>
            <a:pPr marL="342900" indent="-342900">
              <a:buFont typeface="Arial" panose="020B0604020202020204" pitchFamily="34" charset="0"/>
              <a:buChar char="•"/>
            </a:pPr>
            <a:r>
              <a:rPr lang="en-US" dirty="0"/>
              <a:t>In this session we’re going to dig deeper into the mission and vision of the districts you all are coming from and talk about the mission and vision of your authorizing office. </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Next, we have Amelia or Paige</a:t>
            </a:r>
            <a:r>
              <a:rPr lang="en-US" sz="2400" kern="1200" dirty="0">
                <a:solidFill>
                  <a:schemeClr val="tx1"/>
                </a:solidFill>
                <a:effectLst/>
                <a:highlight>
                  <a:srgbClr val="FFFF00"/>
                </a:highlight>
                <a:latin typeface="+mn-lt"/>
                <a:ea typeface="+mn-ea"/>
                <a:cs typeface="+mn-cs"/>
              </a:rPr>
              <a:t> </a:t>
            </a:r>
            <a:r>
              <a:rPr lang="en-US" sz="2400" kern="1200" dirty="0">
                <a:solidFill>
                  <a:schemeClr val="tx1"/>
                </a:solidFill>
                <a:effectLst/>
                <a:latin typeface="+mn-lt"/>
                <a:ea typeface="+mn-ea"/>
                <a:cs typeface="+mn-cs"/>
              </a:rPr>
              <a:t>from Aurora Public Schools, if they are on the call. </a:t>
            </a:r>
          </a:p>
          <a:p>
            <a:r>
              <a:rPr lang="en-US" sz="2400" kern="1200" dirty="0">
                <a:solidFill>
                  <a:schemeClr val="tx1"/>
                </a:solidFill>
                <a:effectLst/>
                <a:latin typeface="+mn-lt"/>
                <a:ea typeface="+mn-ea"/>
                <a:cs typeface="+mn-cs"/>
              </a:rPr>
              <a:t>(5 minutes)  </a:t>
            </a: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What is the mission of your district?</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How does this mission impact the mission of your authorizing office?</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Do you have an established authorizing office mission? If so, how was this mission developed?</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What does it look like in practice?</a:t>
            </a:r>
            <a:endParaRPr lang="en-US" sz="24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kern="1200" dirty="0">
                <a:solidFill>
                  <a:schemeClr val="tx1"/>
                </a:solidFill>
                <a:effectLst/>
                <a:latin typeface="+mn-lt"/>
                <a:ea typeface="+mn-ea"/>
                <a:cs typeface="+mn-cs"/>
              </a:rPr>
              <a:t>How does this mission guide you in the decision-making process?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3810490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Here is an example outside of Colorado of an authorizing office specific mission. Hillsborough County Public Schools, located in Florida, went through a process to develop an established authorizing office mission, which is related to their district’s overall mission.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This mission is published on their website and available to the public. </a:t>
            </a:r>
          </a:p>
          <a:p>
            <a:pPr marL="342900" lvl="0" indent="-342900">
              <a:buFont typeface="Arial" panose="020B0604020202020204" pitchFamily="34" charset="0"/>
              <a:buChar char="•"/>
            </a:pPr>
            <a:endParaRPr lang="en-US" sz="24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3810490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From here, we are going to move into some smaller groups to discuss your own district and how the mission and vision of your district impacts your work. Kathy will launch us into breakout rooms for about 10 minutes. </a:t>
            </a:r>
          </a:p>
          <a:p>
            <a:r>
              <a:rPr lang="en-US" sz="2400" kern="1200" dirty="0">
                <a:solidFill>
                  <a:schemeClr val="tx1"/>
                </a:solidFill>
                <a:effectLst/>
                <a:latin typeface="+mn-lt"/>
                <a:ea typeface="+mn-ea"/>
                <a:cs typeface="+mn-cs"/>
              </a:rPr>
              <a:t> </a:t>
            </a:r>
          </a:p>
          <a:p>
            <a:r>
              <a:rPr lang="en-US" sz="2400" b="1" kern="1200" dirty="0">
                <a:solidFill>
                  <a:schemeClr val="tx1"/>
                </a:solidFill>
                <a:effectLst/>
                <a:latin typeface="+mn-lt"/>
                <a:ea typeface="+mn-ea"/>
                <a:cs typeface="+mn-cs"/>
              </a:rPr>
              <a:t>Breakout Room Discussion</a:t>
            </a:r>
          </a:p>
          <a:p>
            <a:r>
              <a:rPr lang="en-US" sz="2400" b="1" kern="1200" dirty="0">
                <a:solidFill>
                  <a:schemeClr val="tx1"/>
                </a:solidFill>
                <a:effectLst/>
                <a:latin typeface="+mn-lt"/>
                <a:ea typeface="+mn-ea"/>
                <a:cs typeface="+mn-cs"/>
              </a:rPr>
              <a:t>(10 minutes)</a:t>
            </a:r>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Facilitators to ask:</a:t>
            </a:r>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Step 1: Identify if your district has an established mission and/or vison.</a:t>
            </a:r>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Step 2: Identify if your authorizing office has an established mission and vision. </a:t>
            </a:r>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Questions to consider:</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How should the mission of the district align with the mission of the authorizing office? How should they differ?</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What is the “why” of your work? </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How can your mission serve as your north star?</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What stakeholders should be involved in establishing your mission? </a:t>
            </a:r>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1870498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Whole group discussion – Steve to facilitate, keeping an eye on time</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188529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Review NACSA resources for authorizers to use with their team.</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(CHAT: Here are the links to resources mentioned on this slide - https://</a:t>
            </a:r>
            <a:r>
              <a:rPr lang="en-US" sz="2400" kern="1200" dirty="0" err="1">
                <a:solidFill>
                  <a:schemeClr val="tx1"/>
                </a:solidFill>
                <a:effectLst/>
                <a:latin typeface="+mn-lt"/>
                <a:ea typeface="+mn-ea"/>
                <a:cs typeface="+mn-cs"/>
              </a:rPr>
              <a:t>www.qualitycharters.org</a:t>
            </a:r>
            <a:r>
              <a:rPr lang="en-US" sz="2400" kern="1200" dirty="0">
                <a:solidFill>
                  <a:schemeClr val="tx1"/>
                </a:solidFill>
                <a:effectLst/>
                <a:latin typeface="+mn-lt"/>
                <a:ea typeface="+mn-ea"/>
                <a:cs typeface="+mn-cs"/>
              </a:rPr>
              <a:t>/for-authorizers/12-essential-practices/</a:t>
            </a:r>
            <a:r>
              <a:rPr lang="en-US" dirty="0">
                <a:effectLst/>
              </a:rPr>
              <a:t> )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326162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questions or reactions</a:t>
            </a:r>
          </a:p>
          <a:p>
            <a:endParaRPr lang="en-US" dirty="0"/>
          </a:p>
          <a:p>
            <a:r>
              <a:rPr lang="en-US" sz="2400" b="1" kern="1200">
                <a:solidFill>
                  <a:schemeClr val="tx1"/>
                </a:solidFill>
                <a:effectLst/>
                <a:latin typeface="+mn-lt"/>
                <a:ea typeface="+mn-ea"/>
                <a:cs typeface="+mn-cs"/>
              </a:rPr>
              <a:t>(</a:t>
            </a:r>
            <a:r>
              <a:rPr lang="en-US" sz="2400" b="1" kern="1200" dirty="0">
                <a:solidFill>
                  <a:schemeClr val="tx1"/>
                </a:solidFill>
                <a:effectLst/>
                <a:latin typeface="+mn-lt"/>
                <a:ea typeface="+mn-ea"/>
                <a:cs typeface="+mn-cs"/>
              </a:rPr>
              <a:t>Next session – Robin: Principles and Standards for CO Authorizing, starts at 1:30 MST)</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124719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agenda </a:t>
            </a: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1876390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a:p>
            <a:endParaRPr lang="en-US" dirty="0"/>
          </a:p>
          <a:p>
            <a:pPr marL="342900" indent="-342900">
              <a:buFont typeface="Arial" panose="020B0604020202020204" pitchFamily="34" charset="0"/>
              <a:buChar char="•"/>
            </a:pPr>
            <a:r>
              <a:rPr lang="en-US" dirty="0"/>
              <a:t>By the end of this session, we hope that you will understand the value it brings to you and your team to have a mission and vision for your authorizing office.  </a:t>
            </a:r>
          </a:p>
          <a:p>
            <a:pPr marL="342900" indent="-342900">
              <a:buFont typeface="Arial" panose="020B0604020202020204" pitchFamily="34" charset="0"/>
              <a:buChar char="•"/>
            </a:pPr>
            <a:r>
              <a:rPr lang="en-US" dirty="0"/>
              <a:t>We will spend time looking at the mission of your district as a whole and you will begin to understand the steps you may need to take to create a mission that is specific to your authorizing office. </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269375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Let’s start by talking about the why – Why establish a mission and vision for authorizing? </a:t>
            </a:r>
            <a:r>
              <a:rPr lang="en-US" sz="2400" kern="1200" dirty="0">
                <a:solidFill>
                  <a:schemeClr val="tx1"/>
                </a:solidFill>
                <a:effectLst/>
                <a:latin typeface="+mn-lt"/>
                <a:ea typeface="+mn-ea"/>
                <a:cs typeface="+mn-cs"/>
              </a:rPr>
              <a:t>We’re going to dive into this question on the next slide.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357403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a mission is common to any organization, whether we are talking about an authorizing office or a corporate business. </a:t>
            </a:r>
          </a:p>
          <a:p>
            <a:endParaRPr lang="en-US" dirty="0"/>
          </a:p>
          <a:p>
            <a:r>
              <a:rPr lang="en-US" dirty="0"/>
              <a:t>Quick discussion: (5mn)</a:t>
            </a:r>
          </a:p>
          <a:p>
            <a:r>
              <a:rPr lang="en-US" dirty="0"/>
              <a:t>-Why is it important to set a mission and vision for your work (regardless of where you work)?</a:t>
            </a:r>
          </a:p>
          <a:p>
            <a:r>
              <a:rPr lang="en-US" dirty="0"/>
              <a:t>-Who needs to be involved in the process of setting a mission and vision for an organization? </a:t>
            </a:r>
          </a:p>
          <a:p>
            <a:r>
              <a:rPr lang="en-US" dirty="0"/>
              <a:t>-How does having an established mission and vision impact the work you do?</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4035251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During the next session we will talk about NACSA and discuss how the Colorado Principles and Standards are based on the NACSA Principles and Standards. </a:t>
            </a:r>
          </a:p>
          <a:p>
            <a:pPr marL="342900" indent="-342900">
              <a:buFont typeface="Arial" panose="020B0604020202020204" pitchFamily="34" charset="0"/>
              <a:buChar char="•"/>
            </a:pPr>
            <a:r>
              <a:rPr lang="en-US" dirty="0"/>
              <a:t>NACSA has also developed 12 essential practices for quality authorizing. These practices were developed based on the Principles and Standards and reflect the basic, minimum expectations for successful authorizing.</a:t>
            </a:r>
          </a:p>
          <a:p>
            <a:pPr marL="342900" indent="-342900">
              <a:buFont typeface="Arial" panose="020B0604020202020204" pitchFamily="34" charset="0"/>
              <a:buChar char="•"/>
            </a:pPr>
            <a:r>
              <a:rPr lang="en-US" dirty="0"/>
              <a:t>Of these practices, the first essential practice is titled “mission.” All authorizers should have a published and available mission for quality authorizing. </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3246115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NACSA discusses in more detail the rationale for having an established mission for an authorizing office. </a:t>
            </a:r>
          </a:p>
          <a:p>
            <a:pPr marL="342900" indent="-342900">
              <a:buFont typeface="Arial" panose="020B0604020202020204" pitchFamily="34" charset="0"/>
              <a:buChar char="•"/>
            </a:pPr>
            <a:r>
              <a:rPr lang="en-US" dirty="0"/>
              <a:t>First, a mission reminds you of the “why” you are in this work, which is to expand educational opportunities for students. No matter what district you are coming from or political party you align with, we are all at this table because we believe children should have the opportunity to have an excellent education. </a:t>
            </a:r>
          </a:p>
          <a:p>
            <a:pPr marL="342900" indent="-342900">
              <a:buFont typeface="Arial" panose="020B0604020202020204" pitchFamily="34" charset="0"/>
              <a:buChar char="•"/>
            </a:pPr>
            <a:r>
              <a:rPr lang="en-US" dirty="0"/>
              <a:t>Second, a mission serves as a ”North Star” to help guide decisions, especially when those decisions become tough. </a:t>
            </a:r>
          </a:p>
          <a:p>
            <a:pPr marL="342900" indent="-342900">
              <a:buFont typeface="Arial" panose="020B0604020202020204" pitchFamily="34" charset="0"/>
              <a:buChar char="•"/>
            </a:pPr>
            <a:r>
              <a:rPr lang="en-US" dirty="0"/>
              <a:t>Finally, having an established and published mission communicates your core purpose to the public.</a:t>
            </a:r>
          </a:p>
          <a:p>
            <a:endParaRPr lang="en-US" dirty="0"/>
          </a:p>
          <a:p>
            <a:r>
              <a:rPr lang="en-US" dirty="0"/>
              <a:t>Source: https://</a:t>
            </a:r>
            <a:r>
              <a:rPr lang="en-US" dirty="0" err="1"/>
              <a:t>www.qualitycharters.org</a:t>
            </a:r>
            <a:r>
              <a:rPr lang="en-US" dirty="0"/>
              <a:t>/wp-content/uploads/2015/08/Spotlight-on-12-EPS.pdf</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166381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by looking at some established mission statements. We’ll begin by looking at the mission of some of the districts around Colorado, and then zoom in to see how it aligns with mission of the authorizing unit within that district.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295148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Let’s first hear from Max </a:t>
            </a:r>
            <a:r>
              <a:rPr lang="en-US" sz="2400" kern="1200" dirty="0" err="1">
                <a:solidFill>
                  <a:schemeClr val="tx1"/>
                </a:solidFill>
                <a:effectLst/>
                <a:latin typeface="+mn-lt"/>
                <a:ea typeface="+mn-ea"/>
                <a:cs typeface="+mn-cs"/>
              </a:rPr>
              <a:t>Tweten</a:t>
            </a:r>
            <a:r>
              <a:rPr lang="en-US" sz="2400" kern="1200" dirty="0">
                <a:solidFill>
                  <a:schemeClr val="tx1"/>
                </a:solidFill>
                <a:effectLst/>
                <a:latin typeface="+mn-lt"/>
                <a:ea typeface="+mn-ea"/>
                <a:cs typeface="+mn-cs"/>
              </a:rPr>
              <a:t> from Denver Public Schools.  </a:t>
            </a:r>
          </a:p>
          <a:p>
            <a:r>
              <a:rPr lang="en-US" sz="2400" kern="1200" dirty="0">
                <a:solidFill>
                  <a:schemeClr val="tx1"/>
                </a:solidFill>
                <a:effectLst/>
                <a:latin typeface="+mn-lt"/>
                <a:ea typeface="+mn-ea"/>
                <a:cs typeface="+mn-cs"/>
              </a:rPr>
              <a:t>(5 minutes)</a:t>
            </a: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What is the mission of your district?</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How does this mission impact the mission of your authorizing office?</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Do you have an established authorizing office mission? If so, how was this mission developed?</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What does it look like in practice?</a:t>
            </a:r>
            <a:endParaRPr lang="en-US" sz="24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kern="1200" dirty="0">
                <a:solidFill>
                  <a:schemeClr val="tx1"/>
                </a:solidFill>
                <a:effectLst/>
                <a:latin typeface="+mn-lt"/>
                <a:ea typeface="+mn-ea"/>
                <a:cs typeface="+mn-cs"/>
              </a:rPr>
              <a:t>How does this mission guide you in the decision-making process?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22250353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A6CDB10-CF07-8546-BA6F-9B45AA892F27}"/>
              </a:ext>
            </a:extLst>
          </p:cNvPr>
          <p:cNvPicPr>
            <a:picLocks noChangeAspect="1"/>
          </p:cNvPicPr>
          <p:nvPr userDrawn="1"/>
        </p:nvPicPr>
        <p:blipFill>
          <a:blip r:embed="rId4"/>
          <a:stretch>
            <a:fillRect/>
          </a:stretch>
        </p:blipFill>
        <p:spPr>
          <a:xfrm>
            <a:off x="18625803" y="758660"/>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488202"/>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18715A5-6BFD-B043-B7E7-1611DE6A7977}"/>
              </a:ext>
            </a:extLst>
          </p:cNvPr>
          <p:cNvPicPr>
            <a:picLocks noChangeAspect="1"/>
          </p:cNvPicPr>
          <p:nvPr userDrawn="1"/>
        </p:nvPicPr>
        <p:blipFill>
          <a:blip r:embed="rId4"/>
          <a:stretch>
            <a:fillRect/>
          </a:stretch>
        </p:blipFill>
        <p:spPr>
          <a:xfrm>
            <a:off x="18625803" y="758660"/>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250EEDA-0297-0642-979B-ADA6BA8BF481}"/>
              </a:ext>
            </a:extLst>
          </p:cNvPr>
          <p:cNvPicPr>
            <a:picLocks noChangeAspect="1"/>
          </p:cNvPicPr>
          <p:nvPr userDrawn="1"/>
        </p:nvPicPr>
        <p:blipFill>
          <a:blip r:embed="rId4"/>
          <a:stretch>
            <a:fillRect/>
          </a:stretch>
        </p:blipFill>
        <p:spPr>
          <a:xfrm>
            <a:off x="18625803" y="758660"/>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32F7F51-0937-0940-B76C-1C61647349BE}"/>
              </a:ext>
            </a:extLst>
          </p:cNvPr>
          <p:cNvPicPr>
            <a:picLocks noChangeAspect="1"/>
          </p:cNvPicPr>
          <p:nvPr userDrawn="1"/>
        </p:nvPicPr>
        <p:blipFill>
          <a:blip r:embed="rId4"/>
          <a:stretch>
            <a:fillRect/>
          </a:stretch>
        </p:blipFill>
        <p:spPr>
          <a:xfrm>
            <a:off x="18625803" y="758660"/>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CCD4350-BA41-6F44-A9BA-A1B043D18D70}"/>
              </a:ext>
            </a:extLst>
          </p:cNvPr>
          <p:cNvPicPr>
            <a:picLocks noChangeAspect="1"/>
          </p:cNvPicPr>
          <p:nvPr userDrawn="1"/>
        </p:nvPicPr>
        <p:blipFill>
          <a:blip r:embed="rId4"/>
          <a:stretch>
            <a:fillRect/>
          </a:stretch>
        </p:blipFill>
        <p:spPr>
          <a:xfrm>
            <a:off x="18625803" y="758660"/>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C1EFFC8-3009-364E-8274-453D24B5E7C0}"/>
              </a:ext>
            </a:extLst>
          </p:cNvPr>
          <p:cNvPicPr>
            <a:picLocks noChangeAspect="1"/>
          </p:cNvPicPr>
          <p:nvPr userDrawn="1"/>
        </p:nvPicPr>
        <p:blipFill>
          <a:blip r:embed="rId4"/>
          <a:stretch>
            <a:fillRect/>
          </a:stretch>
        </p:blipFill>
        <p:spPr>
          <a:xfrm>
            <a:off x="18625803" y="758660"/>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BBC87A-8FBA-0245-8A8D-298433ACE0A1}"/>
              </a:ext>
            </a:extLst>
          </p:cNvPr>
          <p:cNvPicPr>
            <a:picLocks noChangeAspect="1"/>
          </p:cNvPicPr>
          <p:nvPr userDrawn="1"/>
        </p:nvPicPr>
        <p:blipFill>
          <a:blip r:embed="rId4"/>
          <a:stretch>
            <a:fillRect/>
          </a:stretch>
        </p:blipFill>
        <p:spPr>
          <a:xfrm>
            <a:off x="18625803" y="758660"/>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54DDF3A-94EB-C64A-B21D-4498A9877B3C}"/>
              </a:ext>
            </a:extLst>
          </p:cNvPr>
          <p:cNvPicPr>
            <a:picLocks noChangeAspect="1"/>
          </p:cNvPicPr>
          <p:nvPr userDrawn="1"/>
        </p:nvPicPr>
        <p:blipFill>
          <a:blip r:embed="rId4"/>
          <a:stretch>
            <a:fillRect/>
          </a:stretch>
        </p:blipFill>
        <p:spPr>
          <a:xfrm>
            <a:off x="18625803" y="758660"/>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68ECA4FE-882A-9B48-A92D-F0B7CA206E87}"/>
              </a:ext>
            </a:extLst>
          </p:cNvPr>
          <p:cNvPicPr>
            <a:picLocks noChangeAspect="1"/>
          </p:cNvPicPr>
          <p:nvPr userDrawn="1"/>
        </p:nvPicPr>
        <p:blipFill>
          <a:blip r:embed="rId4"/>
          <a:stretch>
            <a:fillRect/>
          </a:stretch>
        </p:blipFill>
        <p:spPr>
          <a:xfrm>
            <a:off x="18727249" y="488202"/>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F556807F-71E2-4C42-B015-1C3225B69949}"/>
              </a:ext>
            </a:extLst>
          </p:cNvPr>
          <p:cNvPicPr>
            <a:picLocks noChangeAspect="1"/>
          </p:cNvPicPr>
          <p:nvPr userDrawn="1"/>
        </p:nvPicPr>
        <p:blipFill>
          <a:blip r:embed="rId4"/>
          <a:stretch>
            <a:fillRect/>
          </a:stretch>
        </p:blipFill>
        <p:spPr>
          <a:xfrm>
            <a:off x="18727249" y="488202"/>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4245914-F038-0F40-B506-E18707BF41E7}"/>
              </a:ext>
            </a:extLst>
          </p:cNvPr>
          <p:cNvPicPr>
            <a:picLocks noChangeAspect="1"/>
          </p:cNvPicPr>
          <p:nvPr userDrawn="1"/>
        </p:nvPicPr>
        <p:blipFill>
          <a:blip r:embed="rId4"/>
          <a:stretch>
            <a:fillRect/>
          </a:stretch>
        </p:blipFill>
        <p:spPr>
          <a:xfrm>
            <a:off x="18727249" y="488202"/>
            <a:ext cx="5080000" cy="2235200"/>
          </a:xfrm>
          <a:prstGeom prst="rect">
            <a:avLst/>
          </a:prstGeom>
        </p:spPr>
      </p:pic>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14" name="Picture 13" descr="Logo&#10;&#10;Description automatically generated">
            <a:extLst>
              <a:ext uri="{FF2B5EF4-FFF2-40B4-BE49-F238E27FC236}">
                <a16:creationId xmlns:a16="http://schemas.microsoft.com/office/drawing/2014/main" id="{58269C9E-6823-8746-AEE1-31189BDCBC94}"/>
              </a:ext>
            </a:extLst>
          </p:cNvPr>
          <p:cNvPicPr>
            <a:picLocks noChangeAspect="1"/>
          </p:cNvPicPr>
          <p:nvPr userDrawn="1"/>
        </p:nvPicPr>
        <p:blipFill>
          <a:blip r:embed="rId4"/>
          <a:stretch>
            <a:fillRect/>
          </a:stretch>
        </p:blipFill>
        <p:spPr>
          <a:xfrm>
            <a:off x="18727249" y="488202"/>
            <a:ext cx="5080000" cy="2235200"/>
          </a:xfrm>
          <a:prstGeom prst="rect">
            <a:avLst/>
          </a:prstGeom>
        </p:spPr>
      </p:pic>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pic>
        <p:nvPicPr>
          <p:cNvPr id="13" name="Picture 12" descr="Logo&#10;&#10;Description automatically generated">
            <a:extLst>
              <a:ext uri="{FF2B5EF4-FFF2-40B4-BE49-F238E27FC236}">
                <a16:creationId xmlns:a16="http://schemas.microsoft.com/office/drawing/2014/main" id="{EDD451ED-3B81-8E49-B1DF-3E082A1CD462}"/>
              </a:ext>
            </a:extLst>
          </p:cNvPr>
          <p:cNvPicPr>
            <a:picLocks noChangeAspect="1"/>
          </p:cNvPicPr>
          <p:nvPr userDrawn="1"/>
        </p:nvPicPr>
        <p:blipFill>
          <a:blip r:embed="rId4"/>
          <a:stretch>
            <a:fillRect/>
          </a:stretch>
        </p:blipFill>
        <p:spPr>
          <a:xfrm>
            <a:off x="18727249" y="488202"/>
            <a:ext cx="5080000" cy="2235200"/>
          </a:xfrm>
          <a:prstGeom prst="rect">
            <a:avLst/>
          </a:prstGeom>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DB3D9357-CDCE-2E40-812E-0211B0D02AE7}"/>
              </a:ext>
            </a:extLst>
          </p:cNvPr>
          <p:cNvPicPr>
            <a:picLocks noChangeAspect="1"/>
          </p:cNvPicPr>
          <p:nvPr userDrawn="1"/>
        </p:nvPicPr>
        <p:blipFill>
          <a:blip r:embed="rId4"/>
          <a:stretch>
            <a:fillRect/>
          </a:stretch>
        </p:blipFill>
        <p:spPr>
          <a:xfrm>
            <a:off x="18727249" y="488202"/>
            <a:ext cx="5080000" cy="2235200"/>
          </a:xfrm>
          <a:prstGeom prst="rect">
            <a:avLst/>
          </a:prstGeom>
        </p:spPr>
      </p:pic>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838CBCE0-FBE2-2347-AB96-0E921F28E6B5}"/>
              </a:ext>
            </a:extLst>
          </p:cNvPr>
          <p:cNvPicPr>
            <a:picLocks noChangeAspect="1"/>
          </p:cNvPicPr>
          <p:nvPr userDrawn="1"/>
        </p:nvPicPr>
        <p:blipFill>
          <a:blip r:embed="rId4"/>
          <a:stretch>
            <a:fillRect/>
          </a:stretch>
        </p:blipFill>
        <p:spPr>
          <a:xfrm>
            <a:off x="18727249" y="488202"/>
            <a:ext cx="5080000" cy="2235200"/>
          </a:xfrm>
          <a:prstGeom prst="rect">
            <a:avLst/>
          </a:prstGeom>
        </p:spPr>
      </p:pic>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E7983CFD-B99D-A04C-8B90-BAAFA7B5E63F}"/>
              </a:ext>
            </a:extLst>
          </p:cNvPr>
          <p:cNvPicPr>
            <a:picLocks noChangeAspect="1"/>
          </p:cNvPicPr>
          <p:nvPr userDrawn="1"/>
        </p:nvPicPr>
        <p:blipFill>
          <a:blip r:embed="rId4"/>
          <a:stretch>
            <a:fillRect/>
          </a:stretch>
        </p:blipFill>
        <p:spPr>
          <a:xfrm>
            <a:off x="727075" y="581136"/>
            <a:ext cx="5080000" cy="22352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5C31A9BA-B54A-4843-B1EA-F17AF7B75366}"/>
              </a:ext>
            </a:extLst>
          </p:cNvPr>
          <p:cNvPicPr>
            <a:picLocks noChangeAspect="1"/>
          </p:cNvPicPr>
          <p:nvPr userDrawn="1"/>
        </p:nvPicPr>
        <p:blipFill>
          <a:blip r:embed="rId4"/>
          <a:stretch>
            <a:fillRect/>
          </a:stretch>
        </p:blipFill>
        <p:spPr>
          <a:xfrm>
            <a:off x="727075" y="581136"/>
            <a:ext cx="5080000" cy="22352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7FBA27BE-8985-7A4E-8BFB-92ADD8BB46F3}"/>
              </a:ext>
            </a:extLst>
          </p:cNvPr>
          <p:cNvPicPr>
            <a:picLocks noChangeAspect="1"/>
          </p:cNvPicPr>
          <p:nvPr userDrawn="1"/>
        </p:nvPicPr>
        <p:blipFill>
          <a:blip r:embed="rId4"/>
          <a:stretch>
            <a:fillRect/>
          </a:stretch>
        </p:blipFill>
        <p:spPr>
          <a:xfrm>
            <a:off x="727075" y="581136"/>
            <a:ext cx="5080000" cy="22352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098395DC-92F5-7D4B-8FF9-E8EE650CDAB0}"/>
              </a:ext>
            </a:extLst>
          </p:cNvPr>
          <p:cNvPicPr>
            <a:picLocks noChangeAspect="1"/>
          </p:cNvPicPr>
          <p:nvPr userDrawn="1"/>
        </p:nvPicPr>
        <p:blipFill>
          <a:blip r:embed="rId4"/>
          <a:stretch>
            <a:fillRect/>
          </a:stretch>
        </p:blipFill>
        <p:spPr>
          <a:xfrm>
            <a:off x="727075" y="581136"/>
            <a:ext cx="5080000" cy="22352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9A672105-46B4-E84D-BA1D-FF99611D846C}"/>
              </a:ext>
            </a:extLst>
          </p:cNvPr>
          <p:cNvPicPr>
            <a:picLocks noChangeAspect="1"/>
          </p:cNvPicPr>
          <p:nvPr userDrawn="1"/>
        </p:nvPicPr>
        <p:blipFill>
          <a:blip r:embed="rId3"/>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descr="Logo&#10;&#10;Description automatically generated">
            <a:extLst>
              <a:ext uri="{FF2B5EF4-FFF2-40B4-BE49-F238E27FC236}">
                <a16:creationId xmlns:a16="http://schemas.microsoft.com/office/drawing/2014/main" id="{95812F67-EF59-8B4F-8AAC-9A6A7CC7CC2C}"/>
              </a:ext>
            </a:extLst>
          </p:cNvPr>
          <p:cNvPicPr>
            <a:picLocks noChangeAspect="1"/>
          </p:cNvPicPr>
          <p:nvPr userDrawn="1"/>
        </p:nvPicPr>
        <p:blipFill>
          <a:blip r:embed="rId4"/>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36D82FB6-6B91-0949-8AD3-3C7B6B768401}"/>
              </a:ext>
            </a:extLst>
          </p:cNvPr>
          <p:cNvPicPr>
            <a:picLocks noChangeAspect="1"/>
          </p:cNvPicPr>
          <p:nvPr userDrawn="1"/>
        </p:nvPicPr>
        <p:blipFill>
          <a:blip r:embed="rId4"/>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30C86FCC-A030-224B-A823-AE22B8A92C89}"/>
              </a:ext>
            </a:extLst>
          </p:cNvPr>
          <p:cNvPicPr>
            <a:picLocks noChangeAspect="1"/>
          </p:cNvPicPr>
          <p:nvPr userDrawn="1"/>
        </p:nvPicPr>
        <p:blipFill>
          <a:blip r:embed="rId4"/>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F0F51E37-6BF9-514E-B6F2-CF11B245B7FC}"/>
              </a:ext>
            </a:extLst>
          </p:cNvPr>
          <p:cNvPicPr>
            <a:picLocks noChangeAspect="1"/>
          </p:cNvPicPr>
          <p:nvPr userDrawn="1"/>
        </p:nvPicPr>
        <p:blipFill>
          <a:blip r:embed="rId4"/>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20A6A5FE-DAF9-4B4C-91B1-8720276C5DD7}"/>
              </a:ext>
            </a:extLst>
          </p:cNvPr>
          <p:cNvPicPr>
            <a:picLocks noChangeAspect="1"/>
          </p:cNvPicPr>
          <p:nvPr userDrawn="1"/>
        </p:nvPicPr>
        <p:blipFill>
          <a:blip r:embed="rId4"/>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ECA0D746-AA76-E947-BAF6-A69C83D1BE44}"/>
              </a:ext>
            </a:extLst>
          </p:cNvPr>
          <p:cNvPicPr>
            <a:picLocks noChangeAspect="1"/>
          </p:cNvPicPr>
          <p:nvPr userDrawn="1"/>
        </p:nvPicPr>
        <p:blipFill>
          <a:blip r:embed="rId4"/>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3C72A59A-5FC2-9C4D-A6BC-1BA989D87D0F}"/>
              </a:ext>
            </a:extLst>
          </p:cNvPr>
          <p:cNvPicPr>
            <a:picLocks noChangeAspect="1"/>
          </p:cNvPicPr>
          <p:nvPr userDrawn="1"/>
        </p:nvPicPr>
        <p:blipFill>
          <a:blip r:embed="rId4"/>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FE2793DC-F0AB-4D4F-915A-B6C057B79031}"/>
              </a:ext>
            </a:extLst>
          </p:cNvPr>
          <p:cNvPicPr>
            <a:picLocks noChangeAspect="1"/>
          </p:cNvPicPr>
          <p:nvPr userDrawn="1"/>
        </p:nvPicPr>
        <p:blipFill>
          <a:blip r:embed="rId4"/>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B85CBD51-1827-544F-A9BA-D89C75EAC161}"/>
              </a:ext>
            </a:extLst>
          </p:cNvPr>
          <p:cNvPicPr>
            <a:picLocks noChangeAspect="1"/>
          </p:cNvPicPr>
          <p:nvPr userDrawn="1"/>
        </p:nvPicPr>
        <p:blipFill>
          <a:blip r:embed="rId4"/>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D522953B-4C22-AD4E-9B1A-DBD267759706}"/>
              </a:ext>
            </a:extLst>
          </p:cNvPr>
          <p:cNvPicPr>
            <a:picLocks noChangeAspect="1"/>
          </p:cNvPicPr>
          <p:nvPr userDrawn="1"/>
        </p:nvPicPr>
        <p:blipFill>
          <a:blip r:embed="rId3"/>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E22F3BA8-8E56-634F-B5BA-3D2DF05E1838}"/>
              </a:ext>
            </a:extLst>
          </p:cNvPr>
          <p:cNvPicPr>
            <a:picLocks noChangeAspect="1"/>
          </p:cNvPicPr>
          <p:nvPr userDrawn="1"/>
        </p:nvPicPr>
        <p:blipFill>
          <a:blip r:embed="rId3"/>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A98454A1-4E26-5344-93B4-1F6539043E11}"/>
              </a:ext>
            </a:extLst>
          </p:cNvPr>
          <p:cNvPicPr>
            <a:picLocks noChangeAspect="1"/>
          </p:cNvPicPr>
          <p:nvPr userDrawn="1"/>
        </p:nvPicPr>
        <p:blipFill>
          <a:blip r:embed="rId3"/>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482E8A0-CCD7-0D48-B0DD-3FFEEDE787CD}"/>
              </a:ext>
            </a:extLst>
          </p:cNvPr>
          <p:cNvPicPr>
            <a:picLocks noChangeAspect="1"/>
          </p:cNvPicPr>
          <p:nvPr userDrawn="1"/>
        </p:nvPicPr>
        <p:blipFill>
          <a:blip r:embed="rId3"/>
          <a:stretch>
            <a:fillRect/>
          </a:stretch>
        </p:blipFill>
        <p:spPr>
          <a:xfrm>
            <a:off x="4331369" y="12090250"/>
            <a:ext cx="2754888" cy="1215392"/>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F914FF12-0ECC-E14F-A3F2-96E4D4AF83B0}"/>
              </a:ext>
            </a:extLst>
          </p:cNvPr>
          <p:cNvPicPr>
            <a:picLocks noChangeAspect="1"/>
          </p:cNvPicPr>
          <p:nvPr userDrawn="1"/>
        </p:nvPicPr>
        <p:blipFill>
          <a:blip r:embed="rId3"/>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C642587E-2040-A843-86BF-2D001DF84876}"/>
              </a:ext>
            </a:extLst>
          </p:cNvPr>
          <p:cNvPicPr>
            <a:picLocks noChangeAspect="1"/>
          </p:cNvPicPr>
          <p:nvPr userDrawn="1"/>
        </p:nvPicPr>
        <p:blipFill>
          <a:blip r:embed="rId3"/>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A7154478-90ED-A241-8801-D3D933A5F6AC}"/>
              </a:ext>
            </a:extLst>
          </p:cNvPr>
          <p:cNvPicPr>
            <a:picLocks noChangeAspect="1"/>
          </p:cNvPicPr>
          <p:nvPr userDrawn="1"/>
        </p:nvPicPr>
        <p:blipFill>
          <a:blip r:embed="rId3"/>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5B28BFC0-772E-034A-BCAB-3F2FBFBB8C6E}"/>
              </a:ext>
            </a:extLst>
          </p:cNvPr>
          <p:cNvPicPr>
            <a:picLocks noChangeAspect="1"/>
          </p:cNvPicPr>
          <p:nvPr userDrawn="1"/>
        </p:nvPicPr>
        <p:blipFill>
          <a:blip r:embed="rId3"/>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2CB492D3-1417-2444-A638-8E2A081A6AF2}"/>
              </a:ext>
            </a:extLst>
          </p:cNvPr>
          <p:cNvPicPr>
            <a:picLocks noChangeAspect="1"/>
          </p:cNvPicPr>
          <p:nvPr userDrawn="1"/>
        </p:nvPicPr>
        <p:blipFill>
          <a:blip r:embed="rId3"/>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274D4540-8B5C-6E46-8013-F260E1321662}"/>
              </a:ext>
            </a:extLst>
          </p:cNvPr>
          <p:cNvPicPr>
            <a:picLocks noChangeAspect="1"/>
          </p:cNvPicPr>
          <p:nvPr userDrawn="1"/>
        </p:nvPicPr>
        <p:blipFill>
          <a:blip r:embed="rId3"/>
          <a:stretch>
            <a:fillRect/>
          </a:stretch>
        </p:blipFill>
        <p:spPr>
          <a:xfrm>
            <a:off x="4331412" y="12132783"/>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81E71AA9-31E0-D04D-A7CB-17CC51C7BDEC}"/>
              </a:ext>
            </a:extLst>
          </p:cNvPr>
          <p:cNvPicPr>
            <a:picLocks noChangeAspect="1"/>
          </p:cNvPicPr>
          <p:nvPr userDrawn="1"/>
        </p:nvPicPr>
        <p:blipFill>
          <a:blip r:embed="rId4"/>
          <a:stretch>
            <a:fillRect/>
          </a:stretch>
        </p:blipFill>
        <p:spPr>
          <a:xfrm>
            <a:off x="17203351" y="316223"/>
            <a:ext cx="3023107" cy="1330167"/>
          </a:xfrm>
          <a:prstGeom prst="rect">
            <a:avLst/>
          </a:prstGeom>
        </p:spPr>
      </p:pic>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B1592F43-B6E1-EE44-859C-FC2FE5DDACC1}"/>
              </a:ext>
            </a:extLst>
          </p:cNvPr>
          <p:cNvPicPr>
            <a:picLocks noChangeAspect="1"/>
          </p:cNvPicPr>
          <p:nvPr userDrawn="1"/>
        </p:nvPicPr>
        <p:blipFill>
          <a:blip r:embed="rId3"/>
          <a:stretch>
            <a:fillRect/>
          </a:stretch>
        </p:blipFill>
        <p:spPr>
          <a:xfrm>
            <a:off x="17613884" y="322330"/>
            <a:ext cx="3023107" cy="1330167"/>
          </a:xfrm>
          <a:prstGeom prst="rect">
            <a:avLst/>
          </a:prstGeom>
        </p:spPr>
      </p:pic>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pic>
        <p:nvPicPr>
          <p:cNvPr id="13" name="Picture 12" descr="Logo&#10;&#10;Description automatically generated">
            <a:extLst>
              <a:ext uri="{FF2B5EF4-FFF2-40B4-BE49-F238E27FC236}">
                <a16:creationId xmlns:a16="http://schemas.microsoft.com/office/drawing/2014/main" id="{E059F066-4921-3148-8C06-657815141F47}"/>
              </a:ext>
            </a:extLst>
          </p:cNvPr>
          <p:cNvPicPr>
            <a:picLocks noChangeAspect="1"/>
          </p:cNvPicPr>
          <p:nvPr userDrawn="1"/>
        </p:nvPicPr>
        <p:blipFill>
          <a:blip r:embed="rId4"/>
          <a:stretch>
            <a:fillRect/>
          </a:stretch>
        </p:blipFill>
        <p:spPr>
          <a:xfrm>
            <a:off x="15960705" y="388625"/>
            <a:ext cx="3023107" cy="1330167"/>
          </a:xfrm>
          <a:prstGeom prst="rect">
            <a:avLst/>
          </a:prstGeom>
        </p:spPr>
      </p:pic>
    </p:spTree>
    <p:extLst>
      <p:ext uri="{BB962C8B-B14F-4D97-AF65-F5344CB8AC3E}">
        <p14:creationId xmlns:p14="http://schemas.microsoft.com/office/powerpoint/2010/main" val="629032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2841356" y="1363699"/>
            <a:ext cx="9587569" cy="30879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B31C2C6C-9E15-9143-95D8-FA1C20A98FA1}"/>
              </a:ext>
            </a:extLst>
          </p:cNvPr>
          <p:cNvSpPr>
            <a:spLocks noGrp="1"/>
          </p:cNvSpPr>
          <p:nvPr>
            <p:ph sz="quarter" idx="14"/>
          </p:nvPr>
        </p:nvSpPr>
        <p:spPr>
          <a:xfrm>
            <a:off x="12841356" y="4928996"/>
            <a:ext cx="9587570" cy="308798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a:extLst>
              <a:ext uri="{FF2B5EF4-FFF2-40B4-BE49-F238E27FC236}">
                <a16:creationId xmlns:a16="http://schemas.microsoft.com/office/drawing/2014/main" id="{5F8D0769-C925-EE4E-BD67-07E432F195D0}"/>
              </a:ext>
            </a:extLst>
          </p:cNvPr>
          <p:cNvSpPr>
            <a:spLocks noGrp="1"/>
          </p:cNvSpPr>
          <p:nvPr>
            <p:ph sz="quarter" idx="15"/>
          </p:nvPr>
        </p:nvSpPr>
        <p:spPr>
          <a:xfrm>
            <a:off x="12866974" y="8494295"/>
            <a:ext cx="9587570" cy="30879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a:extLst>
              <a:ext uri="{FF2B5EF4-FFF2-40B4-BE49-F238E27FC236}">
                <a16:creationId xmlns:a16="http://schemas.microsoft.com/office/drawing/2014/main" id="{6E7ABE70-B9E2-0043-BD82-05038FEC9A61}"/>
              </a:ext>
            </a:extLst>
          </p:cNvPr>
          <p:cNvSpPr>
            <a:spLocks noGrp="1"/>
          </p:cNvSpPr>
          <p:nvPr>
            <p:ph sz="quarter" idx="16"/>
          </p:nvPr>
        </p:nvSpPr>
        <p:spPr>
          <a:xfrm>
            <a:off x="9520135" y="1363699"/>
            <a:ext cx="2997336" cy="30879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13">
            <a:extLst>
              <a:ext uri="{FF2B5EF4-FFF2-40B4-BE49-F238E27FC236}">
                <a16:creationId xmlns:a16="http://schemas.microsoft.com/office/drawing/2014/main" id="{72A53C07-BB70-A24C-ACC0-CD50DEBCA315}"/>
              </a:ext>
            </a:extLst>
          </p:cNvPr>
          <p:cNvSpPr>
            <a:spLocks noGrp="1"/>
          </p:cNvSpPr>
          <p:nvPr>
            <p:ph sz="quarter" idx="17"/>
          </p:nvPr>
        </p:nvSpPr>
        <p:spPr>
          <a:xfrm>
            <a:off x="9500033" y="4928997"/>
            <a:ext cx="2997336" cy="30879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13">
            <a:extLst>
              <a:ext uri="{FF2B5EF4-FFF2-40B4-BE49-F238E27FC236}">
                <a16:creationId xmlns:a16="http://schemas.microsoft.com/office/drawing/2014/main" id="{A1BBD0B9-89CC-B349-A50E-381415002ECF}"/>
              </a:ext>
            </a:extLst>
          </p:cNvPr>
          <p:cNvSpPr>
            <a:spLocks noGrp="1"/>
          </p:cNvSpPr>
          <p:nvPr>
            <p:ph sz="quarter" idx="18"/>
          </p:nvPr>
        </p:nvSpPr>
        <p:spPr>
          <a:xfrm>
            <a:off x="9500033" y="8494295"/>
            <a:ext cx="2997336" cy="30879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23">
            <a:extLst>
              <a:ext uri="{FF2B5EF4-FFF2-40B4-BE49-F238E27FC236}">
                <a16:creationId xmlns:a16="http://schemas.microsoft.com/office/drawing/2014/main" id="{6B00AFBD-FAC0-DD46-8F72-0FBBEF37A8E0}"/>
              </a:ext>
            </a:extLst>
          </p:cNvPr>
          <p:cNvPicPr>
            <a:picLocks noChangeAspect="1"/>
          </p:cNvPicPr>
          <p:nvPr userDrawn="1"/>
        </p:nvPicPr>
        <p:blipFill>
          <a:blip r:embed="rId3"/>
          <a:stretch>
            <a:fillRect/>
          </a:stretch>
        </p:blipFill>
        <p:spPr>
          <a:xfrm>
            <a:off x="4440046" y="11994090"/>
            <a:ext cx="2620736" cy="1156207"/>
          </a:xfrm>
          <a:prstGeom prst="rect">
            <a:avLst/>
          </a:prstGeom>
        </p:spPr>
      </p:pic>
    </p:spTree>
    <p:extLst>
      <p:ext uri="{BB962C8B-B14F-4D97-AF65-F5344CB8AC3E}">
        <p14:creationId xmlns:p14="http://schemas.microsoft.com/office/powerpoint/2010/main" val="103778667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 id="2147483773" r:id="rId91"/>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81.xml"/><Relationship Id="rId4" Type="http://schemas.openxmlformats.org/officeDocument/2006/relationships/image" Target="../media/image8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https://www.qualitycharters.org/wp-content/uploads/2015/08/Spotlight-on-12-EPS.pdf" TargetMode="External"/><Relationship Id="rId2" Type="http://schemas.openxmlformats.org/officeDocument/2006/relationships/notesSlide" Target="../notesSlides/notesSlide14.xml"/><Relationship Id="rId1" Type="http://schemas.openxmlformats.org/officeDocument/2006/relationships/slideLayout" Target="../slideLayouts/slideLayout81.xml"/><Relationship Id="rId4" Type="http://schemas.openxmlformats.org/officeDocument/2006/relationships/hyperlink" Target="https://www.qualitycharters.org/wp-content/uploads/2015/08/Essential-Practices_WhyTheyMatter.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91.xml"/><Relationship Id="rId4" Type="http://schemas.openxmlformats.org/officeDocument/2006/relationships/image" Target="../media/image83.svg"/></Relationships>
</file>

<file path=ppt/slides/_rels/slide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91.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80.xml"/><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Mission and Vision </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a:lstStyle/>
          <a:p>
            <a:r>
              <a:rPr lang="en-US" dirty="0"/>
              <a:t>Colorado Authorizer Bootcamp</a:t>
            </a:r>
          </a:p>
        </p:txBody>
      </p:sp>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143CE8-AB8F-1949-90EE-60418468FD41}"/>
              </a:ext>
            </a:extLst>
          </p:cNvPr>
          <p:cNvSpPr>
            <a:spLocks noGrp="1"/>
          </p:cNvSpPr>
          <p:nvPr>
            <p:ph type="title"/>
          </p:nvPr>
        </p:nvSpPr>
        <p:spPr/>
        <p:txBody>
          <a:bodyPr vert="horz" lIns="91440" tIns="45720" rIns="91440" bIns="45720" rtlCol="0" anchor="t">
            <a:normAutofit/>
          </a:bodyPr>
          <a:lstStyle/>
          <a:p>
            <a:pPr defTabSz="914400">
              <a:lnSpc>
                <a:spcPct val="90000"/>
              </a:lnSpc>
            </a:pPr>
            <a:r>
              <a:rPr lang="en-US" sz="6800" dirty="0">
                <a:solidFill>
                  <a:srgbClr val="FFFFFF"/>
                </a:solidFill>
                <a:latin typeface="+mj-lt"/>
              </a:rPr>
              <a:t>Aurora Public Schools </a:t>
            </a:r>
            <a:endParaRPr lang="en-US" sz="6800" kern="1200" dirty="0">
              <a:solidFill>
                <a:srgbClr val="FFFFFF"/>
              </a:solidFill>
              <a:latin typeface="+mj-lt"/>
              <a:ea typeface="+mj-ea"/>
              <a:cs typeface="+mj-cs"/>
            </a:endParaRPr>
          </a:p>
        </p:txBody>
      </p:sp>
      <p:pic>
        <p:nvPicPr>
          <p:cNvPr id="1026" name="Picture 2" descr="Aurora Public Schools – Aurora, Colorado | 303-344-8060">
            <a:extLst>
              <a:ext uri="{FF2B5EF4-FFF2-40B4-BE49-F238E27FC236}">
                <a16:creationId xmlns:a16="http://schemas.microsoft.com/office/drawing/2014/main" id="{76891F39-1B94-4A47-8723-38749B602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1560" y="683016"/>
            <a:ext cx="51308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Vision and Mission of Aurora Public Schools. &#10;">
            <a:extLst>
              <a:ext uri="{FF2B5EF4-FFF2-40B4-BE49-F238E27FC236}">
                <a16:creationId xmlns:a16="http://schemas.microsoft.com/office/drawing/2014/main" id="{44062B25-3576-6049-8AEA-9837A85EBBA8}"/>
              </a:ext>
            </a:extLst>
          </p:cNvPr>
          <p:cNvPicPr>
            <a:picLocks noGrp="1" noChangeAspect="1"/>
          </p:cNvPicPr>
          <p:nvPr>
            <p:ph sz="quarter" idx="13"/>
          </p:nvPr>
        </p:nvPicPr>
        <p:blipFill>
          <a:blip r:embed="rId4"/>
          <a:stretch>
            <a:fillRect/>
          </a:stretch>
        </p:blipFill>
        <p:spPr>
          <a:xfrm>
            <a:off x="1837350" y="4702628"/>
            <a:ext cx="20712474" cy="5061857"/>
          </a:xfrm>
        </p:spPr>
      </p:pic>
    </p:spTree>
    <p:extLst>
      <p:ext uri="{BB962C8B-B14F-4D97-AF65-F5344CB8AC3E}">
        <p14:creationId xmlns:p14="http://schemas.microsoft.com/office/powerpoint/2010/main" val="2165504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143CE8-AB8F-1949-90EE-60418468FD41}"/>
              </a:ext>
            </a:extLst>
          </p:cNvPr>
          <p:cNvSpPr>
            <a:spLocks noGrp="1"/>
          </p:cNvSpPr>
          <p:nvPr>
            <p:ph type="title"/>
          </p:nvPr>
        </p:nvSpPr>
        <p:spPr>
          <a:xfrm>
            <a:off x="1052504" y="1363698"/>
            <a:ext cx="7477542" cy="4697463"/>
          </a:xfrm>
        </p:spPr>
        <p:txBody>
          <a:bodyPr vert="horz" lIns="91440" tIns="45720" rIns="91440" bIns="45720" rtlCol="0" anchor="t">
            <a:noAutofit/>
          </a:bodyPr>
          <a:lstStyle/>
          <a:p>
            <a:r>
              <a:rPr lang="en-US" dirty="0"/>
              <a:t>Hillsborough County Public Schools </a:t>
            </a:r>
          </a:p>
        </p:txBody>
      </p:sp>
      <p:sp>
        <p:nvSpPr>
          <p:cNvPr id="4" name="Content Placeholder 3">
            <a:extLst>
              <a:ext uri="{FF2B5EF4-FFF2-40B4-BE49-F238E27FC236}">
                <a16:creationId xmlns:a16="http://schemas.microsoft.com/office/drawing/2014/main" id="{32A1084C-303D-EF48-9391-CF5D54FA9BF0}"/>
              </a:ext>
            </a:extLst>
          </p:cNvPr>
          <p:cNvSpPr>
            <a:spLocks noGrp="1"/>
          </p:cNvSpPr>
          <p:nvPr>
            <p:ph sz="quarter" idx="13"/>
          </p:nvPr>
        </p:nvSpPr>
        <p:spPr>
          <a:xfrm>
            <a:off x="10012680" y="1363698"/>
            <a:ext cx="12416246" cy="9622386"/>
          </a:xfrm>
        </p:spPr>
        <p:txBody>
          <a:bodyPr/>
          <a:lstStyle/>
          <a:p>
            <a:r>
              <a:rPr lang="en-US" dirty="0"/>
              <a:t>Hillsborough County Charter Schools Office</a:t>
            </a:r>
          </a:p>
          <a:p>
            <a:r>
              <a:rPr lang="en-US" dirty="0"/>
              <a:t>Mission</a:t>
            </a:r>
          </a:p>
          <a:p>
            <a:r>
              <a:rPr lang="en-US" b="0" dirty="0"/>
              <a:t>The mission of the Charter Schools Office (CSO) is to develop, monitor, and support high-performing charter schools through quality authorizing, oversight practices, and meaningful collaboration among all stakeholders.</a:t>
            </a:r>
          </a:p>
          <a:p>
            <a:r>
              <a:rPr lang="en-US" dirty="0"/>
              <a:t>Vision</a:t>
            </a:r>
          </a:p>
          <a:p>
            <a:r>
              <a:rPr lang="en-US" b="0" dirty="0"/>
              <a:t>The vision of the CSO is to provide families with choices by authorizing the highest performing charter schools in the state.</a:t>
            </a:r>
          </a:p>
        </p:txBody>
      </p:sp>
    </p:spTree>
    <p:extLst>
      <p:ext uri="{BB962C8B-B14F-4D97-AF65-F5344CB8AC3E}">
        <p14:creationId xmlns:p14="http://schemas.microsoft.com/office/powerpoint/2010/main" val="1687550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0B2461-61E3-754A-9A5A-304D38FB1B85}"/>
              </a:ext>
            </a:extLst>
          </p:cNvPr>
          <p:cNvSpPr>
            <a:spLocks noGrp="1"/>
          </p:cNvSpPr>
          <p:nvPr>
            <p:ph type="title"/>
          </p:nvPr>
        </p:nvSpPr>
        <p:spPr/>
        <p:txBody>
          <a:bodyPr vert="horz" lIns="91440" tIns="45720" rIns="91440" bIns="45720" rtlCol="0" anchor="b">
            <a:normAutofit fontScale="90000"/>
          </a:bodyPr>
          <a:lstStyle/>
          <a:p>
            <a:pPr algn="r" defTabSz="914400">
              <a:lnSpc>
                <a:spcPct val="90000"/>
              </a:lnSpc>
            </a:pPr>
            <a:br>
              <a:rPr lang="en-US" sz="8000" kern="1200" dirty="0">
                <a:solidFill>
                  <a:srgbClr val="FFFFFF"/>
                </a:solidFill>
                <a:latin typeface="+mj-lt"/>
                <a:ea typeface="+mj-ea"/>
                <a:cs typeface="+mj-cs"/>
              </a:rPr>
            </a:br>
            <a:r>
              <a:rPr lang="en-US" sz="8000" dirty="0">
                <a:solidFill>
                  <a:srgbClr val="FFFFFF"/>
                </a:solidFill>
                <a:latin typeface="+mj-lt"/>
              </a:rPr>
              <a:t>Small Group Discussion:</a:t>
            </a:r>
            <a:br>
              <a:rPr lang="en-US" sz="8000" dirty="0">
                <a:solidFill>
                  <a:srgbClr val="FFFFFF"/>
                </a:solidFill>
                <a:latin typeface="+mj-lt"/>
              </a:rPr>
            </a:br>
            <a:r>
              <a:rPr lang="en-US" sz="8000" kern="1200" dirty="0">
                <a:solidFill>
                  <a:srgbClr val="FFFFFF"/>
                </a:solidFill>
                <a:latin typeface="+mj-lt"/>
                <a:ea typeface="+mj-ea"/>
                <a:cs typeface="+mj-cs"/>
              </a:rPr>
              <a:t>Your District’s Mission &amp; Vision </a:t>
            </a:r>
          </a:p>
        </p:txBody>
      </p:sp>
      <p:sp>
        <p:nvSpPr>
          <p:cNvPr id="15" name="Content Placeholder 1">
            <a:extLst>
              <a:ext uri="{FF2B5EF4-FFF2-40B4-BE49-F238E27FC236}">
                <a16:creationId xmlns:a16="http://schemas.microsoft.com/office/drawing/2014/main" id="{9D7DA821-EB4C-8947-98D8-D636433A62CA}"/>
              </a:ext>
            </a:extLst>
          </p:cNvPr>
          <p:cNvSpPr>
            <a:spLocks noGrp="1"/>
          </p:cNvSpPr>
          <p:nvPr>
            <p:ph sz="quarter" idx="13"/>
          </p:nvPr>
        </p:nvSpPr>
        <p:spPr/>
        <p:txBody>
          <a:bodyPr vert="horz" lIns="91440" tIns="45720" rIns="91440" bIns="45720" rtlCol="0" anchor="ctr">
            <a:normAutofit/>
          </a:bodyPr>
          <a:lstStyle/>
          <a:p>
            <a:pPr marL="342900" defTabSz="914400">
              <a:lnSpc>
                <a:spcPct val="90000"/>
              </a:lnSpc>
            </a:pPr>
            <a:r>
              <a:rPr lang="en-US" dirty="0">
                <a:latin typeface="+mn-lt"/>
              </a:rPr>
              <a:t>Step 1: Find out if your district has an established mission and/or vison</a:t>
            </a:r>
          </a:p>
          <a:p>
            <a:pPr marL="342900" defTabSz="914400">
              <a:lnSpc>
                <a:spcPct val="90000"/>
              </a:lnSpc>
            </a:pPr>
            <a:r>
              <a:rPr lang="en-US" dirty="0">
                <a:latin typeface="+mn-lt"/>
              </a:rPr>
              <a:t>Step 2: Find out if your authorizing office has an established mission and vision </a:t>
            </a:r>
          </a:p>
          <a:p>
            <a:pPr marL="571500" indent="-228600" defTabSz="914400">
              <a:lnSpc>
                <a:spcPct val="90000"/>
              </a:lnSpc>
              <a:buFont typeface="Arial" panose="020B0604020202020204" pitchFamily="34" charset="0"/>
              <a:buChar char="•"/>
            </a:pPr>
            <a:endParaRPr lang="en-US" dirty="0">
              <a:solidFill>
                <a:schemeClr val="tx1"/>
              </a:solidFill>
              <a:latin typeface="+mn-lt"/>
            </a:endParaRPr>
          </a:p>
          <a:p>
            <a:pPr defTabSz="914400">
              <a:lnSpc>
                <a:spcPct val="90000"/>
              </a:lnSpc>
            </a:pPr>
            <a:r>
              <a:rPr lang="en-US" dirty="0">
                <a:solidFill>
                  <a:schemeClr val="tx1"/>
                </a:solidFill>
                <a:latin typeface="+mn-lt"/>
              </a:rPr>
              <a:t>Questions to consider:</a:t>
            </a:r>
          </a:p>
          <a:p>
            <a:pPr lvl="1" indent="-228600" defTabSz="914400">
              <a:lnSpc>
                <a:spcPct val="90000"/>
              </a:lnSpc>
              <a:buFont typeface="Arial" panose="020B0604020202020204" pitchFamily="34" charset="0"/>
              <a:buChar char="•"/>
            </a:pPr>
            <a:r>
              <a:rPr lang="en-US" b="0" dirty="0">
                <a:solidFill>
                  <a:schemeClr val="tx1"/>
                </a:solidFill>
                <a:latin typeface="+mn-lt"/>
              </a:rPr>
              <a:t>How should the mission of the district align with the mission of the authorizing office? How should they differ?</a:t>
            </a:r>
          </a:p>
          <a:p>
            <a:pPr lvl="1" indent="-228600" defTabSz="914400">
              <a:lnSpc>
                <a:spcPct val="90000"/>
              </a:lnSpc>
              <a:buFont typeface="Arial" panose="020B0604020202020204" pitchFamily="34" charset="0"/>
              <a:buChar char="•"/>
            </a:pPr>
            <a:r>
              <a:rPr lang="en-US" b="0" dirty="0">
                <a:solidFill>
                  <a:schemeClr val="tx1"/>
                </a:solidFill>
                <a:latin typeface="+mn-lt"/>
              </a:rPr>
              <a:t>What is the “why” of your work? </a:t>
            </a:r>
          </a:p>
          <a:p>
            <a:pPr lvl="1" indent="-228600" defTabSz="914400">
              <a:lnSpc>
                <a:spcPct val="90000"/>
              </a:lnSpc>
              <a:buFont typeface="Arial" panose="020B0604020202020204" pitchFamily="34" charset="0"/>
              <a:buChar char="•"/>
            </a:pPr>
            <a:r>
              <a:rPr lang="en-US" b="0" dirty="0">
                <a:solidFill>
                  <a:schemeClr val="tx1"/>
                </a:solidFill>
                <a:latin typeface="+mn-lt"/>
              </a:rPr>
              <a:t>How can your mission serve as your north star?</a:t>
            </a:r>
          </a:p>
          <a:p>
            <a:pPr lvl="1" indent="-228600" defTabSz="914400">
              <a:lnSpc>
                <a:spcPct val="90000"/>
              </a:lnSpc>
              <a:buFont typeface="Arial" panose="020B0604020202020204" pitchFamily="34" charset="0"/>
              <a:buChar char="•"/>
            </a:pPr>
            <a:r>
              <a:rPr lang="en-US" b="0" dirty="0">
                <a:solidFill>
                  <a:schemeClr val="tx1"/>
                </a:solidFill>
                <a:latin typeface="+mn-lt"/>
              </a:rPr>
              <a:t>What stakeholders should be involved in establishing your mission? </a:t>
            </a:r>
          </a:p>
          <a:p>
            <a:pPr defTabSz="914400">
              <a:lnSpc>
                <a:spcPct val="90000"/>
              </a:lnSpc>
            </a:pPr>
            <a:endParaRPr lang="en-US" dirty="0">
              <a:solidFill>
                <a:schemeClr val="tx1"/>
              </a:solidFill>
              <a:latin typeface="+mn-lt"/>
            </a:endParaRPr>
          </a:p>
        </p:txBody>
      </p:sp>
      <p:pic>
        <p:nvPicPr>
          <p:cNvPr id="11" name="Graphic 10" descr="A meeting icon indicating that a group discussion will be held.">
            <a:extLst>
              <a:ext uri="{FF2B5EF4-FFF2-40B4-BE49-F238E27FC236}">
                <a16:creationId xmlns:a16="http://schemas.microsoft.com/office/drawing/2014/main" id="{0D422734-48F8-FE47-B5E6-7B5B38EB8A12}"/>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1114148" y="11966559"/>
            <a:ext cx="1477359" cy="1477346"/>
          </a:xfrm>
          <a:prstGeom prst="rect">
            <a:avLst/>
          </a:prstGeom>
        </p:spPr>
      </p:pic>
    </p:spTree>
    <p:extLst>
      <p:ext uri="{BB962C8B-B14F-4D97-AF65-F5344CB8AC3E}">
        <p14:creationId xmlns:p14="http://schemas.microsoft.com/office/powerpoint/2010/main" val="1703824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6296A5-BA58-2540-B8A7-BE5911744AF7}"/>
              </a:ext>
            </a:extLst>
          </p:cNvPr>
          <p:cNvSpPr>
            <a:spLocks noGrp="1"/>
          </p:cNvSpPr>
          <p:nvPr>
            <p:ph type="ctrTitle"/>
          </p:nvPr>
        </p:nvSpPr>
        <p:spPr/>
        <p:txBody>
          <a:bodyPr vert="horz" lIns="91440" tIns="45720" rIns="91440" bIns="45720" rtlCol="0" anchor="b">
            <a:normAutofit/>
          </a:bodyPr>
          <a:lstStyle/>
          <a:p>
            <a:pPr defTabSz="914400">
              <a:lnSpc>
                <a:spcPct val="90000"/>
              </a:lnSpc>
            </a:pPr>
            <a:r>
              <a:rPr lang="en-US" sz="13200" kern="1200">
                <a:solidFill>
                  <a:schemeClr val="tx1"/>
                </a:solidFill>
                <a:latin typeface="+mj-lt"/>
                <a:ea typeface="+mj-ea"/>
                <a:cs typeface="+mj-cs"/>
              </a:rPr>
              <a:t>Share Out…</a:t>
            </a:r>
          </a:p>
        </p:txBody>
      </p:sp>
    </p:spTree>
    <p:extLst>
      <p:ext uri="{BB962C8B-B14F-4D97-AF65-F5344CB8AC3E}">
        <p14:creationId xmlns:p14="http://schemas.microsoft.com/office/powerpoint/2010/main" val="4435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3DADBC-4AF8-E949-8113-A85699DF9B54}"/>
              </a:ext>
            </a:extLst>
          </p:cNvPr>
          <p:cNvSpPr>
            <a:spLocks noGrp="1"/>
          </p:cNvSpPr>
          <p:nvPr>
            <p:ph type="title"/>
          </p:nvPr>
        </p:nvSpPr>
        <p:spPr/>
        <p:txBody>
          <a:bodyPr vert="horz" lIns="91440" tIns="45720" rIns="91440" bIns="45720" rtlCol="0" anchor="ctr">
            <a:normAutofit/>
          </a:bodyPr>
          <a:lstStyle/>
          <a:p>
            <a:pPr algn="ctr" defTabSz="914400">
              <a:lnSpc>
                <a:spcPct val="90000"/>
              </a:lnSpc>
            </a:pPr>
            <a:r>
              <a:rPr lang="en-US" sz="11200" kern="1200">
                <a:solidFill>
                  <a:srgbClr val="FFFFFF"/>
                </a:solidFill>
                <a:latin typeface="+mj-lt"/>
                <a:ea typeface="+mj-ea"/>
                <a:cs typeface="+mj-cs"/>
              </a:rPr>
              <a:t>Next Steps…</a:t>
            </a:r>
          </a:p>
        </p:txBody>
      </p:sp>
      <p:sp>
        <p:nvSpPr>
          <p:cNvPr id="2" name="Content Placeholder 1">
            <a:extLst>
              <a:ext uri="{FF2B5EF4-FFF2-40B4-BE49-F238E27FC236}">
                <a16:creationId xmlns:a16="http://schemas.microsoft.com/office/drawing/2014/main" id="{232167D3-E7C1-AE45-9AD0-942080EE6065}"/>
              </a:ext>
            </a:extLst>
          </p:cNvPr>
          <p:cNvSpPr>
            <a:spLocks noGrp="1"/>
          </p:cNvSpPr>
          <p:nvPr>
            <p:ph sz="quarter" idx="13"/>
          </p:nvPr>
        </p:nvSpPr>
        <p:spPr/>
        <p:txBody>
          <a:bodyPr vert="horz" lIns="91440" tIns="45720" rIns="91440" bIns="45720" rtlCol="0" anchor="ctr">
            <a:normAutofit/>
          </a:bodyPr>
          <a:lstStyle/>
          <a:p>
            <a:pPr defTabSz="914400">
              <a:lnSpc>
                <a:spcPct val="90000"/>
              </a:lnSpc>
            </a:pPr>
            <a:r>
              <a:rPr lang="en-US" dirty="0">
                <a:solidFill>
                  <a:schemeClr val="tx1">
                    <a:alpha val="80000"/>
                  </a:schemeClr>
                </a:solidFill>
              </a:rPr>
              <a:t>Resources:</a:t>
            </a:r>
          </a:p>
          <a:p>
            <a:pPr marL="571500" indent="-571500" defTabSz="914400">
              <a:lnSpc>
                <a:spcPct val="90000"/>
              </a:lnSpc>
              <a:buFont typeface="Arial" panose="020B0604020202020204" pitchFamily="34" charset="0"/>
              <a:buChar char="•"/>
            </a:pPr>
            <a:r>
              <a:rPr lang="en-US" dirty="0">
                <a:solidFill>
                  <a:schemeClr val="tx1">
                    <a:alpha val="80000"/>
                  </a:schemeClr>
                </a:solidFill>
                <a:hlinkClick r:id="rId3"/>
              </a:rPr>
              <a:t>NACSA Essential Practices</a:t>
            </a:r>
            <a:endParaRPr lang="en-US" dirty="0">
              <a:solidFill>
                <a:schemeClr val="tx1">
                  <a:alpha val="80000"/>
                </a:schemeClr>
              </a:solidFill>
            </a:endParaRPr>
          </a:p>
          <a:p>
            <a:pPr marL="571500" indent="-571500" defTabSz="914400">
              <a:lnSpc>
                <a:spcPct val="90000"/>
              </a:lnSpc>
              <a:buFont typeface="Arial" panose="020B0604020202020204" pitchFamily="34" charset="0"/>
              <a:buChar char="•"/>
            </a:pPr>
            <a:r>
              <a:rPr lang="en-US" dirty="0">
                <a:solidFill>
                  <a:schemeClr val="tx1">
                    <a:alpha val="80000"/>
                  </a:schemeClr>
                </a:solidFill>
                <a:hlinkClick r:id="rId4"/>
              </a:rPr>
              <a:t>NACSA Essential Practices: Why They Matter</a:t>
            </a:r>
            <a:endParaRPr lang="en-US" dirty="0">
              <a:solidFill>
                <a:schemeClr val="tx1">
                  <a:alpha val="80000"/>
                </a:schemeClr>
              </a:solidFill>
            </a:endParaRPr>
          </a:p>
        </p:txBody>
      </p:sp>
    </p:spTree>
    <p:extLst>
      <p:ext uri="{BB962C8B-B14F-4D97-AF65-F5344CB8AC3E}">
        <p14:creationId xmlns:p14="http://schemas.microsoft.com/office/powerpoint/2010/main" val="3698776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a:latin typeface="+mj-lt"/>
              </a:rPr>
              <a:t>Questions? Reactions? Ideas?</a:t>
            </a:r>
          </a:p>
        </p:txBody>
      </p:sp>
      <p:pic>
        <p:nvPicPr>
          <p:cNvPr id="6" name="Picture 5">
            <a:extLst>
              <a:ext uri="{FF2B5EF4-FFF2-40B4-BE49-F238E27FC236}">
                <a16:creationId xmlns:a16="http://schemas.microsoft.com/office/drawing/2014/main" id="{20562AC3-0DE9-4D45-B8F2-4495BD935D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694188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sz="6500"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8" y="3651250"/>
            <a:ext cx="10776407" cy="8702676"/>
          </a:xfrm>
        </p:spPr>
        <p:txBody>
          <a:bodyPr vert="horz" lIns="91440" tIns="45720" rIns="91440" bIns="45720" rtlCol="0">
            <a:normAutofit/>
          </a:bodyPr>
          <a:lstStyle/>
          <a:p>
            <a:pPr indent="-228600" defTabSz="914400">
              <a:lnSpc>
                <a:spcPct val="100000"/>
              </a:lnSpc>
              <a:buFont typeface="Arial" panose="020B0604020202020204" pitchFamily="34" charset="0"/>
              <a:buChar char="•"/>
            </a:pPr>
            <a:r>
              <a:rPr lang="en-US" dirty="0">
                <a:latin typeface="+mn-lt"/>
              </a:rPr>
              <a:t>Setting a Mission and Vision – Why?</a:t>
            </a:r>
          </a:p>
          <a:p>
            <a:pPr indent="-228600" defTabSz="914400">
              <a:lnSpc>
                <a:spcPct val="100000"/>
              </a:lnSpc>
              <a:buFont typeface="Arial" panose="020B0604020202020204" pitchFamily="34" charset="0"/>
              <a:buChar char="•"/>
            </a:pPr>
            <a:r>
              <a:rPr lang="en-US" dirty="0">
                <a:latin typeface="+mn-lt"/>
              </a:rPr>
              <a:t>Examples from Colorado</a:t>
            </a:r>
          </a:p>
          <a:p>
            <a:pPr indent="-228600" defTabSz="914400">
              <a:lnSpc>
                <a:spcPct val="100000"/>
              </a:lnSpc>
              <a:buFont typeface="Arial" panose="020B0604020202020204" pitchFamily="34" charset="0"/>
              <a:buChar char="•"/>
            </a:pPr>
            <a:r>
              <a:rPr lang="en-US" dirty="0">
                <a:latin typeface="+mn-lt"/>
              </a:rPr>
              <a:t>Discussion and Next Steps </a:t>
            </a:r>
          </a:p>
        </p:txBody>
      </p:sp>
      <p:pic>
        <p:nvPicPr>
          <p:cNvPr id="5" name="Picture 4">
            <a:extLst>
              <a:ext uri="{FF2B5EF4-FFF2-40B4-BE49-F238E27FC236}">
                <a16:creationId xmlns:a16="http://schemas.microsoft.com/office/drawing/2014/main" id="{33DA1561-22B8-6043-94BC-405BD7C915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171805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sz="6500"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7" y="3048000"/>
            <a:ext cx="12513515" cy="9305926"/>
          </a:xfrm>
        </p:spPr>
        <p:txBody>
          <a:bodyPr vert="horz" lIns="91440" tIns="45720" rIns="91440" bIns="45720" rtlCol="0">
            <a:normAutofit/>
          </a:bodyPr>
          <a:lstStyle/>
          <a:p>
            <a:pPr marL="914400" indent="-571500" defTabSz="914400">
              <a:lnSpc>
                <a:spcPct val="90000"/>
              </a:lnSpc>
              <a:spcBef>
                <a:spcPts val="4400"/>
              </a:spcBef>
              <a:buFont typeface="Arial" panose="020B0604020202020204" pitchFamily="34" charset="0"/>
              <a:buChar char="•"/>
            </a:pPr>
            <a:r>
              <a:rPr lang="en-US" dirty="0">
                <a:latin typeface="+mn-lt"/>
              </a:rPr>
              <a:t>Authorizers will understand the value of a mission and vision to an authorizing organization. </a:t>
            </a:r>
          </a:p>
          <a:p>
            <a:pPr marL="914400" indent="-571500" defTabSz="914400">
              <a:lnSpc>
                <a:spcPct val="90000"/>
              </a:lnSpc>
              <a:spcBef>
                <a:spcPts val="4400"/>
              </a:spcBef>
              <a:buFont typeface="Arial" panose="020B0604020202020204" pitchFamily="34" charset="0"/>
              <a:buChar char="•"/>
            </a:pPr>
            <a:r>
              <a:rPr lang="en-US" dirty="0">
                <a:latin typeface="+mn-lt"/>
              </a:rPr>
              <a:t>Authorizers will understand how a mission and vision for authorizing relates to a district’s wider mission and vision for all its work.</a:t>
            </a:r>
          </a:p>
          <a:p>
            <a:pPr marL="914400" indent="-571500" defTabSz="914400">
              <a:lnSpc>
                <a:spcPct val="90000"/>
              </a:lnSpc>
              <a:spcBef>
                <a:spcPts val="4400"/>
              </a:spcBef>
              <a:buFont typeface="Arial" panose="020B0604020202020204" pitchFamily="34" charset="0"/>
              <a:buChar char="•"/>
            </a:pPr>
            <a:r>
              <a:rPr lang="en-US" dirty="0">
                <a:latin typeface="+mn-lt"/>
              </a:rPr>
              <a:t>Authorizers will understand the steps to take to develop an authorizing-specific mission and vision, based on the mission of their district.</a:t>
            </a: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071276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CA0E-0099-BB41-B6DC-DFC64A672431}"/>
              </a:ext>
            </a:extLst>
          </p:cNvPr>
          <p:cNvSpPr>
            <a:spLocks noGrp="1"/>
          </p:cNvSpPr>
          <p:nvPr>
            <p:ph type="ctrTitle"/>
          </p:nvPr>
        </p:nvSpPr>
        <p:spPr/>
        <p:txBody>
          <a:bodyPr/>
          <a:lstStyle/>
          <a:p>
            <a:r>
              <a:rPr lang="en-US" dirty="0"/>
              <a:t>Importance of Mission and Vision</a:t>
            </a:r>
          </a:p>
        </p:txBody>
      </p:sp>
      <p:sp>
        <p:nvSpPr>
          <p:cNvPr id="3" name="Content Placeholder 2">
            <a:extLst>
              <a:ext uri="{FF2B5EF4-FFF2-40B4-BE49-F238E27FC236}">
                <a16:creationId xmlns:a16="http://schemas.microsoft.com/office/drawing/2014/main" id="{30D70247-0B7F-8440-83A1-9C2DFFB034DC}"/>
              </a:ext>
            </a:extLst>
          </p:cNvPr>
          <p:cNvSpPr>
            <a:spLocks noGrp="1"/>
          </p:cNvSpPr>
          <p:nvPr>
            <p:ph type="subTitle" idx="1"/>
          </p:nvPr>
        </p:nvSpPr>
        <p:spPr/>
        <p:txBody>
          <a:bodyPr/>
          <a:lstStyle/>
          <a:p>
            <a:r>
              <a:rPr lang="en-US" dirty="0"/>
              <a:t>Why establishing a mission and vision is part of quality authorizing </a:t>
            </a:r>
          </a:p>
        </p:txBody>
      </p:sp>
    </p:spTree>
    <p:extLst>
      <p:ext uri="{BB962C8B-B14F-4D97-AF65-F5344CB8AC3E}">
        <p14:creationId xmlns:p14="http://schemas.microsoft.com/office/powerpoint/2010/main" val="3557955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80072-F5E4-7D46-A54A-F5CDA5DA9823}"/>
              </a:ext>
            </a:extLst>
          </p:cNvPr>
          <p:cNvSpPr>
            <a:spLocks noGrp="1"/>
          </p:cNvSpPr>
          <p:nvPr>
            <p:ph type="title"/>
          </p:nvPr>
        </p:nvSpPr>
        <p:spPr/>
        <p:txBody>
          <a:bodyPr vert="horz" lIns="91440" tIns="45720" rIns="91440" bIns="45720" rtlCol="0" anchor="t">
            <a:normAutofit/>
          </a:bodyPr>
          <a:lstStyle/>
          <a:p>
            <a:r>
              <a:rPr lang="en-US" dirty="0"/>
              <a:t>Quick Discussion</a:t>
            </a:r>
          </a:p>
        </p:txBody>
      </p:sp>
      <p:sp>
        <p:nvSpPr>
          <p:cNvPr id="9" name="Content Placeholder 8">
            <a:extLst>
              <a:ext uri="{FF2B5EF4-FFF2-40B4-BE49-F238E27FC236}">
                <a16:creationId xmlns:a16="http://schemas.microsoft.com/office/drawing/2014/main" id="{2EB26FF4-1A34-204B-BE80-8023462F757D}"/>
              </a:ext>
            </a:extLst>
          </p:cNvPr>
          <p:cNvSpPr>
            <a:spLocks noGrp="1"/>
          </p:cNvSpPr>
          <p:nvPr>
            <p:ph sz="quarter" idx="13"/>
          </p:nvPr>
        </p:nvSpPr>
        <p:spPr>
          <a:prstGeom prst="roundRect">
            <a:avLst/>
          </a:prstGeom>
          <a:solidFill>
            <a:schemeClr val="tx1"/>
          </a:solidFill>
        </p:spPr>
        <p:txBody>
          <a:bodyPr anchor="ctr"/>
          <a:lstStyle/>
          <a:p>
            <a:r>
              <a:rPr lang="en-US" sz="4400" dirty="0">
                <a:solidFill>
                  <a:schemeClr val="bg1"/>
                </a:solidFill>
              </a:rPr>
              <a:t>Why is it important to set a mission and vision for your work?</a:t>
            </a:r>
          </a:p>
        </p:txBody>
      </p:sp>
      <p:sp>
        <p:nvSpPr>
          <p:cNvPr id="6" name="Content Placeholder 5">
            <a:extLst>
              <a:ext uri="{FF2B5EF4-FFF2-40B4-BE49-F238E27FC236}">
                <a16:creationId xmlns:a16="http://schemas.microsoft.com/office/drawing/2014/main" id="{70BB5DE5-7D41-8D45-849B-03BE416634F5}"/>
              </a:ext>
            </a:extLst>
          </p:cNvPr>
          <p:cNvSpPr>
            <a:spLocks noGrp="1"/>
          </p:cNvSpPr>
          <p:nvPr>
            <p:ph sz="quarter" idx="14"/>
          </p:nvPr>
        </p:nvSpPr>
        <p:spPr>
          <a:prstGeom prst="roundRect">
            <a:avLst/>
          </a:prstGeom>
          <a:solidFill>
            <a:schemeClr val="accent3"/>
          </a:solidFill>
        </p:spPr>
        <p:txBody>
          <a:bodyPr anchor="ctr"/>
          <a:lstStyle/>
          <a:p>
            <a:r>
              <a:rPr lang="en-US" sz="4400" dirty="0">
                <a:solidFill>
                  <a:schemeClr val="bg1"/>
                </a:solidFill>
              </a:rPr>
              <a:t>Who needs to be involved in setting a mission and vision for an organization?</a:t>
            </a:r>
          </a:p>
        </p:txBody>
      </p:sp>
      <p:sp>
        <p:nvSpPr>
          <p:cNvPr id="7" name="Content Placeholder 6">
            <a:extLst>
              <a:ext uri="{FF2B5EF4-FFF2-40B4-BE49-F238E27FC236}">
                <a16:creationId xmlns:a16="http://schemas.microsoft.com/office/drawing/2014/main" id="{F326B9B1-FF1A-D644-9C8B-C1C5E323A4B5}"/>
              </a:ext>
            </a:extLst>
          </p:cNvPr>
          <p:cNvSpPr>
            <a:spLocks noGrp="1"/>
          </p:cNvSpPr>
          <p:nvPr>
            <p:ph sz="quarter" idx="15"/>
          </p:nvPr>
        </p:nvSpPr>
        <p:spPr>
          <a:prstGeom prst="roundRect">
            <a:avLst/>
          </a:prstGeom>
          <a:solidFill>
            <a:schemeClr val="tx2"/>
          </a:solidFill>
        </p:spPr>
        <p:txBody>
          <a:bodyPr anchor="ctr"/>
          <a:lstStyle/>
          <a:p>
            <a:r>
              <a:rPr lang="en-US" sz="4400" dirty="0">
                <a:solidFill>
                  <a:schemeClr val="bg1"/>
                </a:solidFill>
              </a:rPr>
              <a:t>How does having an established mission and vision impact your work?</a:t>
            </a:r>
          </a:p>
        </p:txBody>
      </p:sp>
      <p:pic>
        <p:nvPicPr>
          <p:cNvPr id="3" name="Graphic 2" descr="A meeting icon indicating that there will be a group discussion.">
            <a:extLst>
              <a:ext uri="{FF2B5EF4-FFF2-40B4-BE49-F238E27FC236}">
                <a16:creationId xmlns:a16="http://schemas.microsoft.com/office/drawing/2014/main" id="{0BACB81B-237A-5A4B-B0BE-5D00CB46106C}"/>
              </a:ext>
              <a:ext uri="{C183D7F6-B498-43B3-948B-1728B52AA6E4}">
                <adec:decorative xmlns:adec="http://schemas.microsoft.com/office/drawing/2017/decorative" val="0"/>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42064"/>
            <a:ext cx="1545170" cy="1545170"/>
          </a:xfrm>
          <a:prstGeom prst="rect">
            <a:avLst/>
          </a:prstGeom>
        </p:spPr>
      </p:pic>
    </p:spTree>
    <p:extLst>
      <p:ext uri="{BB962C8B-B14F-4D97-AF65-F5344CB8AC3E}">
        <p14:creationId xmlns:p14="http://schemas.microsoft.com/office/powerpoint/2010/main" val="3451147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D7AEAE-7906-EB45-B19E-28547D976130}"/>
              </a:ext>
            </a:extLst>
          </p:cNvPr>
          <p:cNvSpPr>
            <a:spLocks noGrp="1"/>
          </p:cNvSpPr>
          <p:nvPr>
            <p:ph type="title"/>
          </p:nvPr>
        </p:nvSpPr>
        <p:spPr>
          <a:xfrm>
            <a:off x="1052504" y="1363698"/>
            <a:ext cx="7477542" cy="4697463"/>
          </a:xfrm>
        </p:spPr>
        <p:txBody>
          <a:bodyPr vert="horz" lIns="91440" tIns="45720" rIns="91440" bIns="45720" rtlCol="0" anchor="t">
            <a:noAutofit/>
          </a:bodyPr>
          <a:lstStyle/>
          <a:p>
            <a:r>
              <a:rPr lang="en-US" dirty="0"/>
              <a:t>Mission: Part of the 12 Essential Practices</a:t>
            </a:r>
          </a:p>
        </p:txBody>
      </p:sp>
      <p:sp>
        <p:nvSpPr>
          <p:cNvPr id="10" name="Content Placeholder 9">
            <a:extLst>
              <a:ext uri="{FF2B5EF4-FFF2-40B4-BE49-F238E27FC236}">
                <a16:creationId xmlns:a16="http://schemas.microsoft.com/office/drawing/2014/main" id="{B8F0C71C-3928-4601-BC4D-85DAA5099452}"/>
              </a:ext>
            </a:extLst>
          </p:cNvPr>
          <p:cNvSpPr>
            <a:spLocks noGrp="1"/>
          </p:cNvSpPr>
          <p:nvPr>
            <p:ph sz="quarter" idx="13"/>
          </p:nvPr>
        </p:nvSpPr>
        <p:spPr>
          <a:xfrm>
            <a:off x="10012680" y="1363698"/>
            <a:ext cx="12416246" cy="9622386"/>
          </a:xfrm>
        </p:spPr>
        <p:txBody>
          <a:bodyPr vert="horz" lIns="91440" tIns="45720" rIns="91440" bIns="45720" rtlCol="0" anchor="ctr" anchorCtr="0">
            <a:noAutofit/>
          </a:bodyPr>
          <a:lstStyle/>
          <a:p>
            <a:r>
              <a:rPr lang="en-US" dirty="0"/>
              <a:t>NACSA’s 12 Essential Practices include having a published and available mission for quality authorizing.</a:t>
            </a:r>
          </a:p>
        </p:txBody>
      </p:sp>
      <p:pic>
        <p:nvPicPr>
          <p:cNvPr id="11" name="Content Placeholder 5">
            <a:extLst>
              <a:ext uri="{FF2B5EF4-FFF2-40B4-BE49-F238E27FC236}">
                <a16:creationId xmlns:a16="http://schemas.microsoft.com/office/drawing/2014/main" id="{73002930-2C46-A443-931D-212CD588D5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12363" y="1363663"/>
            <a:ext cx="12612431" cy="2743200"/>
          </a:xfrm>
          <a:prstGeom prst="rect">
            <a:avLst/>
          </a:prstGeom>
        </p:spPr>
      </p:pic>
    </p:spTree>
    <p:extLst>
      <p:ext uri="{BB962C8B-B14F-4D97-AF65-F5344CB8AC3E}">
        <p14:creationId xmlns:p14="http://schemas.microsoft.com/office/powerpoint/2010/main" val="1796645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0DC716-1C4B-084C-A633-B0A81822DE00}"/>
              </a:ext>
            </a:extLst>
          </p:cNvPr>
          <p:cNvSpPr>
            <a:spLocks noGrp="1"/>
          </p:cNvSpPr>
          <p:nvPr>
            <p:ph type="title"/>
          </p:nvPr>
        </p:nvSpPr>
        <p:spPr>
          <a:xfrm>
            <a:off x="1052504" y="1363698"/>
            <a:ext cx="7477542" cy="4697463"/>
          </a:xfrm>
        </p:spPr>
        <p:txBody>
          <a:bodyPr vert="horz" lIns="91440" tIns="45720" rIns="91440" bIns="45720" rtlCol="0" anchor="t">
            <a:normAutofit/>
          </a:bodyPr>
          <a:lstStyle/>
          <a:p>
            <a:r>
              <a:rPr lang="en-US" dirty="0"/>
              <a:t>Importance of Establishing a Mission</a:t>
            </a:r>
          </a:p>
        </p:txBody>
      </p:sp>
      <p:pic>
        <p:nvPicPr>
          <p:cNvPr id="25" name="Graphic 24">
            <a:extLst>
              <a:ext uri="{FF2B5EF4-FFF2-40B4-BE49-F238E27FC236}">
                <a16:creationId xmlns:a16="http://schemas.microsoft.com/office/drawing/2014/main" id="{F9ADA335-8BCD-C54F-8ED5-3AB4E234D56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8297" y="1764692"/>
            <a:ext cx="1591170" cy="1591170"/>
          </a:xfrm>
          <a:prstGeom prst="rect">
            <a:avLst/>
          </a:prstGeom>
        </p:spPr>
      </p:pic>
      <p:sp>
        <p:nvSpPr>
          <p:cNvPr id="19" name="Content Placeholder 18">
            <a:extLst>
              <a:ext uri="{FF2B5EF4-FFF2-40B4-BE49-F238E27FC236}">
                <a16:creationId xmlns:a16="http://schemas.microsoft.com/office/drawing/2014/main" id="{C622E950-8ADF-5049-B4BC-615A96A1726A}"/>
              </a:ext>
            </a:extLst>
          </p:cNvPr>
          <p:cNvSpPr>
            <a:spLocks noGrp="1"/>
          </p:cNvSpPr>
          <p:nvPr>
            <p:ph sz="quarter" idx="13"/>
          </p:nvPr>
        </p:nvSpPr>
        <p:spPr>
          <a:xfrm>
            <a:off x="12841356" y="1363699"/>
            <a:ext cx="9587570" cy="2293901"/>
          </a:xfrm>
          <a:prstGeom prst="roundRect">
            <a:avLst/>
          </a:prstGeom>
          <a:solidFill>
            <a:schemeClr val="tx1"/>
          </a:solidFill>
        </p:spPr>
        <p:txBody>
          <a:bodyPr anchor="ctr"/>
          <a:lstStyle/>
          <a:p>
            <a:r>
              <a:rPr lang="en-US" sz="4000" dirty="0">
                <a:solidFill>
                  <a:schemeClr val="bg1"/>
                </a:solidFill>
              </a:rPr>
              <a:t>Helps remind authorizers of the “why”;  expanding educational opportunities for students</a:t>
            </a:r>
          </a:p>
        </p:txBody>
      </p:sp>
      <p:pic>
        <p:nvPicPr>
          <p:cNvPr id="27" name="Graphic 26">
            <a:extLst>
              <a:ext uri="{FF2B5EF4-FFF2-40B4-BE49-F238E27FC236}">
                <a16:creationId xmlns:a16="http://schemas.microsoft.com/office/drawing/2014/main" id="{03EE2C00-C2B6-E341-BB54-D3FE0E56984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8297" y="4469991"/>
            <a:ext cx="1591170" cy="1591170"/>
          </a:xfrm>
          <a:prstGeom prst="rect">
            <a:avLst/>
          </a:prstGeom>
        </p:spPr>
      </p:pic>
      <p:sp>
        <p:nvSpPr>
          <p:cNvPr id="13" name="Content Placeholder 12">
            <a:extLst>
              <a:ext uri="{FF2B5EF4-FFF2-40B4-BE49-F238E27FC236}">
                <a16:creationId xmlns:a16="http://schemas.microsoft.com/office/drawing/2014/main" id="{47B8EEBB-FB8B-B349-BCDE-51E9CE607FBE}"/>
              </a:ext>
            </a:extLst>
          </p:cNvPr>
          <p:cNvSpPr>
            <a:spLocks noGrp="1"/>
          </p:cNvSpPr>
          <p:nvPr>
            <p:ph sz="quarter" idx="14"/>
          </p:nvPr>
        </p:nvSpPr>
        <p:spPr>
          <a:xfrm>
            <a:off x="12841356" y="4150064"/>
            <a:ext cx="9341311" cy="2286000"/>
          </a:xfrm>
          <a:prstGeom prst="roundRect">
            <a:avLst/>
          </a:prstGeom>
          <a:solidFill>
            <a:schemeClr val="accent3"/>
          </a:solidFill>
        </p:spPr>
        <p:txBody>
          <a:bodyPr anchor="ctr"/>
          <a:lstStyle/>
          <a:p>
            <a:r>
              <a:rPr lang="en-US" sz="4000" dirty="0">
                <a:solidFill>
                  <a:schemeClr val="bg1"/>
                </a:solidFill>
              </a:rPr>
              <a:t>Serves as a north star to guide decision making processes</a:t>
            </a:r>
          </a:p>
        </p:txBody>
      </p:sp>
      <p:pic>
        <p:nvPicPr>
          <p:cNvPr id="29" name="Graphic 28">
            <a:extLst>
              <a:ext uri="{FF2B5EF4-FFF2-40B4-BE49-F238E27FC236}">
                <a16:creationId xmlns:a16="http://schemas.microsoft.com/office/drawing/2014/main" id="{203C81D3-D46C-A646-946B-1910571B6D2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28297" y="7654840"/>
            <a:ext cx="1591170" cy="1591170"/>
          </a:xfrm>
          <a:prstGeom prst="rect">
            <a:avLst/>
          </a:prstGeom>
        </p:spPr>
      </p:pic>
      <p:sp>
        <p:nvSpPr>
          <p:cNvPr id="14" name="Content Placeholder 13">
            <a:extLst>
              <a:ext uri="{FF2B5EF4-FFF2-40B4-BE49-F238E27FC236}">
                <a16:creationId xmlns:a16="http://schemas.microsoft.com/office/drawing/2014/main" id="{2428B6CE-CB19-444E-9D1D-4668435DED3A}"/>
              </a:ext>
            </a:extLst>
          </p:cNvPr>
          <p:cNvSpPr>
            <a:spLocks noGrp="1"/>
          </p:cNvSpPr>
          <p:nvPr>
            <p:ph sz="quarter" idx="15"/>
          </p:nvPr>
        </p:nvSpPr>
        <p:spPr>
          <a:xfrm>
            <a:off x="12718226" y="7279937"/>
            <a:ext cx="9341311" cy="2286000"/>
          </a:xfrm>
          <a:prstGeom prst="roundRect">
            <a:avLst/>
          </a:prstGeom>
          <a:solidFill>
            <a:schemeClr val="tx2"/>
          </a:solidFill>
        </p:spPr>
        <p:txBody>
          <a:bodyPr/>
          <a:lstStyle/>
          <a:p>
            <a:r>
              <a:rPr lang="en-US" sz="4000" dirty="0">
                <a:solidFill>
                  <a:schemeClr val="bg1"/>
                </a:solidFill>
              </a:rPr>
              <a:t>Communicates to schools, communities, and staff the core purpose of the authorizer</a:t>
            </a:r>
          </a:p>
        </p:txBody>
      </p:sp>
      <p:pic>
        <p:nvPicPr>
          <p:cNvPr id="4" name="Graphic 3" descr="Books on shelf with solid fill">
            <a:extLst>
              <a:ext uri="{FF2B5EF4-FFF2-40B4-BE49-F238E27FC236}">
                <a16:creationId xmlns:a16="http://schemas.microsoft.com/office/drawing/2014/main" id="{83B63B36-4A50-C840-BAFE-3283CA1C62C7}"/>
              </a:ext>
            </a:extLst>
          </p:cNvPr>
          <p:cNvPicPr>
            <a:picLocks noChangeAspect="1"/>
          </p:cNvPicPr>
          <p:nvPr/>
        </p:nvPicPr>
        <p:blipFill>
          <a:blip r:embed="rId9">
            <a:duotone>
              <a:schemeClr val="accent5">
                <a:shade val="45000"/>
                <a:satMod val="135000"/>
              </a:schemeClr>
              <a:prstClr val="white"/>
            </a:duotone>
            <a:extLst>
              <a:ext uri="{96DAC541-7B7A-43D3-8B79-37D633B846F1}">
                <asvg:svgBlip xmlns:asvg="http://schemas.microsoft.com/office/drawing/2016/SVG/main" r:embed="rId10"/>
              </a:ext>
            </a:extLst>
          </a:blip>
          <a:stretch>
            <a:fillRect/>
          </a:stretch>
        </p:blipFill>
        <p:spPr>
          <a:xfrm>
            <a:off x="10228298" y="10593580"/>
            <a:ext cx="1591169" cy="1591169"/>
          </a:xfrm>
          <a:prstGeom prst="rect">
            <a:avLst/>
          </a:prstGeom>
        </p:spPr>
      </p:pic>
      <p:sp>
        <p:nvSpPr>
          <p:cNvPr id="9" name="Content Placeholder 18">
            <a:extLst>
              <a:ext uri="{FF2B5EF4-FFF2-40B4-BE49-F238E27FC236}">
                <a16:creationId xmlns:a16="http://schemas.microsoft.com/office/drawing/2014/main" id="{75173D8B-F6FB-1F47-98F4-A2D4E46E5EC2}"/>
              </a:ext>
            </a:extLst>
          </p:cNvPr>
          <p:cNvSpPr txBox="1">
            <a:spLocks/>
          </p:cNvSpPr>
          <p:nvPr/>
        </p:nvSpPr>
        <p:spPr>
          <a:xfrm>
            <a:off x="12718226" y="10197493"/>
            <a:ext cx="9587570" cy="2293901"/>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000" dirty="0">
                <a:solidFill>
                  <a:schemeClr val="bg1"/>
                </a:solidFill>
              </a:rPr>
              <a:t>Creates an opportunity to reflect the values and priorities of the district </a:t>
            </a:r>
          </a:p>
        </p:txBody>
      </p:sp>
    </p:spTree>
    <p:extLst>
      <p:ext uri="{BB962C8B-B14F-4D97-AF65-F5344CB8AC3E}">
        <p14:creationId xmlns:p14="http://schemas.microsoft.com/office/powerpoint/2010/main" val="1320288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14437A-48BA-EE46-8862-4DBC9C1C66E2}"/>
              </a:ext>
            </a:extLst>
          </p:cNvPr>
          <p:cNvSpPr>
            <a:spLocks noGrp="1"/>
          </p:cNvSpPr>
          <p:nvPr>
            <p:ph type="ctrTitle"/>
          </p:nvPr>
        </p:nvSpPr>
        <p:spPr/>
        <p:txBody>
          <a:bodyPr vert="horz" lIns="91440" tIns="45720" rIns="91440" bIns="45720" rtlCol="0" anchor="b">
            <a:normAutofit/>
          </a:bodyPr>
          <a:lstStyle/>
          <a:p>
            <a:pPr algn="ctr" defTabSz="914400">
              <a:lnSpc>
                <a:spcPct val="90000"/>
              </a:lnSpc>
            </a:pPr>
            <a:r>
              <a:rPr lang="en-US" kern="1200" dirty="0">
                <a:latin typeface="+mj-lt"/>
                <a:ea typeface="+mj-ea"/>
                <a:cs typeface="+mj-cs"/>
              </a:rPr>
              <a:t>Examples of Mission Statements </a:t>
            </a:r>
          </a:p>
        </p:txBody>
      </p:sp>
    </p:spTree>
    <p:extLst>
      <p:ext uri="{BB962C8B-B14F-4D97-AF65-F5344CB8AC3E}">
        <p14:creationId xmlns:p14="http://schemas.microsoft.com/office/powerpoint/2010/main" val="1992306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143CE8-AB8F-1949-90EE-60418468FD41}"/>
              </a:ext>
            </a:extLst>
          </p:cNvPr>
          <p:cNvSpPr>
            <a:spLocks noGrp="1"/>
          </p:cNvSpPr>
          <p:nvPr>
            <p:ph type="title"/>
          </p:nvPr>
        </p:nvSpPr>
        <p:spPr/>
        <p:txBody>
          <a:bodyPr vert="horz" lIns="91440" tIns="45720" rIns="91440" bIns="45720" rtlCol="0" anchor="t">
            <a:normAutofit/>
          </a:bodyPr>
          <a:lstStyle/>
          <a:p>
            <a:pPr defTabSz="914400">
              <a:lnSpc>
                <a:spcPct val="90000"/>
              </a:lnSpc>
            </a:pPr>
            <a:r>
              <a:rPr lang="en-US" sz="6800" kern="1200" dirty="0">
                <a:solidFill>
                  <a:srgbClr val="FFFFFF"/>
                </a:solidFill>
                <a:latin typeface="+mj-lt"/>
                <a:ea typeface="+mj-ea"/>
                <a:cs typeface="+mj-cs"/>
              </a:rPr>
              <a:t>Denver Public Schools </a:t>
            </a:r>
          </a:p>
        </p:txBody>
      </p:sp>
      <p:pic>
        <p:nvPicPr>
          <p:cNvPr id="9" name="Picture 8">
            <a:extLst>
              <a:ext uri="{FF2B5EF4-FFF2-40B4-BE49-F238E27FC236}">
                <a16:creationId xmlns:a16="http://schemas.microsoft.com/office/drawing/2014/main" id="{68F8E034-BF9D-E148-9F56-AFF3BE6357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499271" y="626533"/>
            <a:ext cx="3835400" cy="1828800"/>
          </a:xfrm>
          <a:prstGeom prst="rect">
            <a:avLst/>
          </a:prstGeom>
        </p:spPr>
      </p:pic>
      <p:pic>
        <p:nvPicPr>
          <p:cNvPr id="7" name="Content Placeholder 6" descr="Mission and Vision of Denver Public Schools: The mission of the Denver Public Schools is to provide all students the opportunity to achieve the knowledge and skills necessary to become contriubting citizens in our diverse society.">
            <a:extLst>
              <a:ext uri="{FF2B5EF4-FFF2-40B4-BE49-F238E27FC236}">
                <a16:creationId xmlns:a16="http://schemas.microsoft.com/office/drawing/2014/main" id="{0069FBF3-2630-CA46-AEDC-EE4A17394244}"/>
              </a:ext>
            </a:extLst>
          </p:cNvPr>
          <p:cNvPicPr>
            <a:picLocks noGrp="1" noChangeAspect="1"/>
          </p:cNvPicPr>
          <p:nvPr>
            <p:ph sz="quarter" idx="13"/>
          </p:nvPr>
        </p:nvPicPr>
        <p:blipFill>
          <a:blip r:embed="rId4"/>
          <a:stretch>
            <a:fillRect/>
          </a:stretch>
        </p:blipFill>
        <p:spPr>
          <a:xfrm>
            <a:off x="1883039" y="4880628"/>
            <a:ext cx="20738161" cy="5687568"/>
          </a:xfrm>
        </p:spPr>
      </p:pic>
    </p:spTree>
    <p:extLst>
      <p:ext uri="{BB962C8B-B14F-4D97-AF65-F5344CB8AC3E}">
        <p14:creationId xmlns:p14="http://schemas.microsoft.com/office/powerpoint/2010/main" val="1887167877"/>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52729</TotalTime>
  <Words>1408</Words>
  <Application>Microsoft Office PowerPoint</Application>
  <PresentationFormat>Custom</PresentationFormat>
  <Paragraphs>126</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Courier New</vt:lpstr>
      <vt:lpstr>Geneva</vt:lpstr>
      <vt:lpstr>Helvetica</vt:lpstr>
      <vt:lpstr>System Font Regular</vt:lpstr>
      <vt:lpstr>Wingdings</vt:lpstr>
      <vt:lpstr>Office Theme</vt:lpstr>
      <vt:lpstr>Mission and Vision </vt:lpstr>
      <vt:lpstr>Agenda</vt:lpstr>
      <vt:lpstr>Objectives</vt:lpstr>
      <vt:lpstr>Importance of Mission and Vision</vt:lpstr>
      <vt:lpstr>Quick Discussion</vt:lpstr>
      <vt:lpstr>Mission: Part of the 12 Essential Practices</vt:lpstr>
      <vt:lpstr>Importance of Establishing a Mission</vt:lpstr>
      <vt:lpstr>Examples of Mission Statements </vt:lpstr>
      <vt:lpstr>Denver Public Schools </vt:lpstr>
      <vt:lpstr>Aurora Public Schools </vt:lpstr>
      <vt:lpstr>Hillsborough County Public Schools </vt:lpstr>
      <vt:lpstr> Small Group Discussion: Your District’s Mission &amp; Vision </vt:lpstr>
      <vt:lpstr>Share Out…</vt:lpstr>
      <vt:lpstr>Next Steps…</vt:lpstr>
      <vt:lpstr>Questions? Reactions?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Vanessa Glenn</cp:lastModifiedBy>
  <cp:revision>346</cp:revision>
  <dcterms:created xsi:type="dcterms:W3CDTF">2019-09-30T22:39:39Z</dcterms:created>
  <dcterms:modified xsi:type="dcterms:W3CDTF">2022-03-08T16:33:37Z</dcterms:modified>
</cp:coreProperties>
</file>