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handoutMasterIdLst>
    <p:handoutMasterId r:id="rId23"/>
  </p:handoutMasterIdLst>
  <p:sldIdLst>
    <p:sldId id="312" r:id="rId2"/>
    <p:sldId id="318" r:id="rId3"/>
    <p:sldId id="319" r:id="rId4"/>
    <p:sldId id="321" r:id="rId5"/>
    <p:sldId id="320" r:id="rId6"/>
    <p:sldId id="354" r:id="rId7"/>
    <p:sldId id="322" r:id="rId8"/>
    <p:sldId id="324" r:id="rId9"/>
    <p:sldId id="325" r:id="rId10"/>
    <p:sldId id="326" r:id="rId11"/>
    <p:sldId id="323" r:id="rId12"/>
    <p:sldId id="331" r:id="rId13"/>
    <p:sldId id="332" r:id="rId14"/>
    <p:sldId id="337" r:id="rId15"/>
    <p:sldId id="342" r:id="rId16"/>
    <p:sldId id="348" r:id="rId17"/>
    <p:sldId id="334" r:id="rId18"/>
    <p:sldId id="361" r:id="rId19"/>
    <p:sldId id="358" r:id="rId20"/>
    <p:sldId id="384" r:id="rId21"/>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8" clrIdx="1">
    <p:extLst>
      <p:ext uri="{19B8F6BF-5375-455C-9EA6-DF929625EA0E}">
        <p15:presenceInfo xmlns:p15="http://schemas.microsoft.com/office/powerpoint/2012/main" userId="S::kwynvee@wested.org::57258ccf-2ad8-491c-b114-b90608b36f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58"/>
    <p:restoredTop sz="72381"/>
  </p:normalViewPr>
  <p:slideViewPr>
    <p:cSldViewPr snapToGrid="0" snapToObjects="1">
      <p:cViewPr varScale="1">
        <p:scale>
          <a:sx n="45" d="100"/>
          <a:sy n="45" d="100"/>
        </p:scale>
        <p:origin x="1280" y="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2" d="100"/>
          <a:sy n="92" d="100"/>
        </p:scale>
        <p:origin x="408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30-minute session </a:t>
            </a:r>
            <a:endParaRPr lang="en-US" dirty="0"/>
          </a:p>
          <a:p>
            <a:pPr marL="342900" indent="-342900">
              <a:buFont typeface="Arial" panose="020B0604020202020204" pitchFamily="34" charset="0"/>
              <a:buChar char="•"/>
            </a:pPr>
            <a:r>
              <a:rPr lang="en-US" dirty="0"/>
              <a:t>After reviewing what is required by law as an authorizer, let’s now look at what it means to be a quality authorizer in the state of Colorado. </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Finally, the third principle of quality authorizing is to </a:t>
            </a:r>
            <a:r>
              <a:rPr lang="en-US" sz="2400" b="1" kern="1200" dirty="0">
                <a:solidFill>
                  <a:schemeClr val="tx1"/>
                </a:solidFill>
                <a:effectLst/>
                <a:latin typeface="+mn-lt"/>
                <a:ea typeface="+mn-ea"/>
                <a:cs typeface="+mn-cs"/>
              </a:rPr>
              <a:t>protect student and public interests</a:t>
            </a:r>
            <a:r>
              <a:rPr lang="en-US" sz="2400" kern="1200" dirty="0">
                <a:solidFill>
                  <a:schemeClr val="tx1"/>
                </a:solidFill>
                <a:effectLst/>
                <a:latin typeface="+mn-lt"/>
                <a:ea typeface="+mn-ea"/>
                <a:cs typeface="+mn-cs"/>
              </a:rPr>
              <a: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We are in this work for students, and they should remain the top priority in an authorizing office.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Not only should authorizers hold schools accountable for fulfilling their promise of providing a quality education to students, but the authorizer should ensure that there is a focus on the mission of authorizing and support for students and families in their work.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These principles should serve as the foundation for each authorizing office and should inform day-to-day work. </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614015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principles articulate a set of beliefs about authorizing, while the standards identify the core responsibilities of authorizing and identify how to uphold the principles within each responsibility.</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Let’s take a closer look at the five standards for quality charter school authorizing in Colorado. </a:t>
            </a:r>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28772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1: Agency Commitment and Capacity</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first standard is focused on authorizer commitment and capacity.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authorizer should recognize that chartering is a means to foster excellent schools and meet identified needs.</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authorizer should clearly prioritize a commitment to excellence in education and in authorizing practices, create organizational structures to support authorizing, and commit human and financial resources necessary to conduct authorizing duties effectively and efficiently. </a:t>
            </a:r>
          </a:p>
          <a:p>
            <a:pPr marL="342900" indent="-342900">
              <a:buFont typeface="Arial" panose="020B0604020202020204" pitchFamily="34" charset="0"/>
              <a:buChar char="•"/>
            </a:pPr>
            <a:r>
              <a:rPr lang="en-US" dirty="0"/>
              <a:t>2A: Commitment to excellence </a:t>
            </a:r>
          </a:p>
          <a:p>
            <a:pPr marL="342900" indent="-342900">
              <a:buFont typeface="Arial" panose="020B0604020202020204" pitchFamily="34" charset="0"/>
              <a:buChar char="•"/>
            </a:pPr>
            <a:r>
              <a:rPr lang="en-US" dirty="0"/>
              <a:t>2B: Exemplary practices in human resources </a:t>
            </a:r>
          </a:p>
          <a:p>
            <a:pPr marL="342900" indent="-342900">
              <a:buFont typeface="Arial" panose="020B0604020202020204" pitchFamily="34" charset="0"/>
              <a:buChar char="•"/>
            </a:pPr>
            <a:r>
              <a:rPr lang="en-US" dirty="0"/>
              <a:t>2C: Exemplary financial practices</a:t>
            </a:r>
          </a:p>
          <a:p>
            <a:endParaRPr lang="en-US" dirty="0"/>
          </a:p>
          <a:p>
            <a:r>
              <a:rPr lang="en-US" dirty="0"/>
              <a:t>(CHAT: What stands out to you in Standard 1?)</a:t>
            </a:r>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157498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2: Application Process and Decision Making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principle states that a quality authorizer has a comprehensive application process, which would include offering information and guidance to potential applicants that goes beyond publishing the application.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quality authorizer supports the expansion and replication of charter schools that demonstrate success, as well as provides clear guidance and requirements on the application process, including to first-time charter applicants.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application process should be open, well-publicized, and transparent to inform applicants of their rights and responsibilities.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also means an authorizer has rigorous approval criteria and exercises due diligence in the reviewing process.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Charters should only be granted to applicants that have demonstrated they have the capacity to succeed, and a rigorous decision-making process should be defined within the authorizing office. </a:t>
            </a:r>
          </a:p>
          <a:p>
            <a:endParaRPr lang="en-US" dirty="0"/>
          </a:p>
          <a:p>
            <a:r>
              <a:rPr lang="en-US" dirty="0"/>
              <a:t>During Bootcamp we will take a closer look at the application and decision-making process and discuss how this standard looks in practice. </a:t>
            </a:r>
          </a:p>
          <a:p>
            <a:pPr marL="342900" indent="-342900">
              <a:buFont typeface="Arial" panose="020B0604020202020204" pitchFamily="34" charset="0"/>
              <a:buChar char="•"/>
            </a:pPr>
            <a:r>
              <a:rPr lang="en-US" dirty="0"/>
              <a:t>3a: Demonstrate exemplary practices related to proposal information, questions, and guidance</a:t>
            </a:r>
          </a:p>
          <a:p>
            <a:pPr marL="342900" indent="-342900">
              <a:buFont typeface="Arial" panose="020B0604020202020204" pitchFamily="34" charset="0"/>
              <a:buChar char="•"/>
            </a:pPr>
            <a:r>
              <a:rPr lang="en-US" dirty="0"/>
              <a:t>3b:Employs fair, transparent, quality-focused procedures</a:t>
            </a:r>
          </a:p>
          <a:p>
            <a:pPr marL="342900" indent="-342900">
              <a:buFont typeface="Arial" panose="020B0604020202020204" pitchFamily="34" charset="0"/>
              <a:buChar char="•"/>
            </a:pPr>
            <a:r>
              <a:rPr lang="en-US" dirty="0"/>
              <a:t>3c: Uses rigorous approval criteria </a:t>
            </a:r>
          </a:p>
          <a:p>
            <a:pPr marL="342900" indent="-342900">
              <a:buFont typeface="Arial" panose="020B0604020202020204" pitchFamily="34" charset="0"/>
              <a:buChar char="•"/>
            </a:pPr>
            <a:r>
              <a:rPr lang="en-US" dirty="0"/>
              <a:t>3d: Uses rigorous decision making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(CHAT: How does the Colorado model application help ensure this standard is upheld?)</a:t>
            </a: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3738632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3: Performance Contracting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quality authorizer executes contracts with schools that have a clear term, goes through a good-faith negotiation process with the school, and requires amendments for any material changes to the contract.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contract should clearly define the rights and responsibilities of the authorizer and the school, establishes the performance standards under which the school will be evaluated, and has provisions for education service or management contracts with any third-party providers.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Again, later in Bootcamp we will diver deeper into this topic of charter contracts and discuss what this standard looks like in practice. </a:t>
            </a:r>
          </a:p>
          <a:p>
            <a:endParaRPr lang="en-US" dirty="0"/>
          </a:p>
          <a:p>
            <a:r>
              <a:rPr lang="en-US" dirty="0"/>
              <a:t>Again, later in Bootcamp we will diver deeper into this topic of charter contracts and discuss what this standard looks like in practice. </a:t>
            </a:r>
          </a:p>
          <a:p>
            <a:pPr marL="342900" indent="-342900">
              <a:buFont typeface="Arial" panose="020B0604020202020204" pitchFamily="34" charset="0"/>
              <a:buChar char="•"/>
            </a:pPr>
            <a:r>
              <a:rPr lang="en-US" dirty="0"/>
              <a:t>4a: Contract Term, Negotiation, and Execution</a:t>
            </a:r>
          </a:p>
          <a:p>
            <a:pPr marL="342900" indent="-342900">
              <a:buFont typeface="Arial" panose="020B0604020202020204" pitchFamily="34" charset="0"/>
              <a:buChar char="•"/>
            </a:pPr>
            <a:r>
              <a:rPr lang="en-US" dirty="0"/>
              <a:t>4b: Rights and Responsibilities </a:t>
            </a:r>
          </a:p>
          <a:p>
            <a:pPr marL="342900" indent="-342900">
              <a:buFont typeface="Arial" panose="020B0604020202020204" pitchFamily="34" charset="0"/>
              <a:buChar char="•"/>
            </a:pPr>
            <a:r>
              <a:rPr lang="en-US" dirty="0"/>
              <a:t>4c: Performance Standards</a:t>
            </a:r>
          </a:p>
          <a:p>
            <a:pPr marL="342900" indent="-342900">
              <a:buFont typeface="Arial" panose="020B0604020202020204" pitchFamily="34" charset="0"/>
              <a:buChar char="•"/>
            </a:pPr>
            <a:r>
              <a:rPr lang="en-US" dirty="0"/>
              <a:t>4d: Provisions for Education Service or Management Contract (if applicable)</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(CHAT: How often does your district deal with schools using education service providers or management contracts?)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1027037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4: Ongoing Oversight and Evaluation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quality authorizer conducts oversight and monitors schools for compliance.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means an authorizer defines and communicates to schools how and when they will collect school performance data, conduct school visits, and monitor each school at least annually.</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quality authorizers should also respect school autonomy during the oversight and evaluation processes.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standard also includes ensuring that schools are protecting student rights by allowing students to be admitted via a random selection process and ensuring services are provided to students with disabilities.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quality authorizer will also clearly establish and communicate any intervention process and engage in intervention strategies when necessary.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quality authorizer will also produce an annual public report on schools it authorizes that provides accurate performance data. </a:t>
            </a:r>
          </a:p>
          <a:p>
            <a:pPr marL="342900" indent="-342900">
              <a:buFont typeface="Arial" panose="020B0604020202020204" pitchFamily="34" charset="0"/>
              <a:buChar char="•"/>
            </a:pPr>
            <a:r>
              <a:rPr lang="en-US" dirty="0"/>
              <a:t>5a: Performance Evaluation and Compliance Monitoring</a:t>
            </a:r>
          </a:p>
          <a:p>
            <a:pPr marL="342900" indent="-342900">
              <a:buFont typeface="Arial" panose="020B0604020202020204" pitchFamily="34" charset="0"/>
              <a:buChar char="•"/>
            </a:pPr>
            <a:r>
              <a:rPr lang="en-US" dirty="0"/>
              <a:t>5b: Respecting School Autonomy</a:t>
            </a:r>
          </a:p>
          <a:p>
            <a:pPr marL="342900" indent="-342900">
              <a:buFont typeface="Arial" panose="020B0604020202020204" pitchFamily="34" charset="0"/>
              <a:buChar char="•"/>
            </a:pPr>
            <a:r>
              <a:rPr lang="en-US" dirty="0"/>
              <a:t>5c: Protecting Student Rights</a:t>
            </a:r>
          </a:p>
          <a:p>
            <a:pPr marL="342900" indent="-342900">
              <a:buFont typeface="Arial" panose="020B0604020202020204" pitchFamily="34" charset="0"/>
              <a:buChar char="•"/>
            </a:pPr>
            <a:r>
              <a:rPr lang="en-US" dirty="0"/>
              <a:t>5d: Intervention</a:t>
            </a:r>
          </a:p>
          <a:p>
            <a:pPr marL="342900" indent="-342900">
              <a:buFont typeface="Arial" panose="020B0604020202020204" pitchFamily="34" charset="0"/>
              <a:buChar char="•"/>
            </a:pPr>
            <a:r>
              <a:rPr lang="en-US" dirty="0"/>
              <a:t>5e: Public Reporting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(CHAT: How does your district conduct ongoing oversight?)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274925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5: Termination and Renewal Decision Making</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Later in Bootcamp we will go into detail on the renewal process, however, it is also included as the fifth standard for quality authorizing in Colorado.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quality authorizer should design and implement a transparent and rigorous process to make renewal decisions.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also includes terminating a charter if there is due cause, basing the renewal decisions on a body of evidence, and ensuring it is a fair and transparent process that clearly communicates to schools the criteria for termination, renewal, and non-renewal.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standard also includes working with the school in the event of closure to ensure students remain a priority. </a:t>
            </a:r>
          </a:p>
          <a:p>
            <a:pPr marL="342900" indent="-342900">
              <a:buFont typeface="Arial" panose="020B0604020202020204" pitchFamily="34" charset="0"/>
              <a:buChar char="•"/>
            </a:pPr>
            <a:r>
              <a:rPr lang="en-US" dirty="0"/>
              <a:t>6a: Termination</a:t>
            </a:r>
          </a:p>
          <a:p>
            <a:pPr marL="342900" indent="-342900">
              <a:buFont typeface="Arial" panose="020B0604020202020204" pitchFamily="34" charset="0"/>
              <a:buChar char="•"/>
            </a:pPr>
            <a:r>
              <a:rPr lang="en-US" dirty="0"/>
              <a:t>6b: Renewal/Non-Renewal Decisions Based on Merit and Inclusive Evidence</a:t>
            </a:r>
          </a:p>
          <a:p>
            <a:pPr marL="342900" indent="-342900">
              <a:buFont typeface="Arial" panose="020B0604020202020204" pitchFamily="34" charset="0"/>
              <a:buChar char="•"/>
            </a:pPr>
            <a:r>
              <a:rPr lang="en-US" dirty="0"/>
              <a:t>6c: Cumulative Report and Renewal Application</a:t>
            </a:r>
          </a:p>
          <a:p>
            <a:pPr marL="342900" indent="-342900">
              <a:buFont typeface="Arial" panose="020B0604020202020204" pitchFamily="34" charset="0"/>
              <a:buChar char="•"/>
            </a:pPr>
            <a:r>
              <a:rPr lang="en-US" dirty="0"/>
              <a:t>6d: Fair, Transparent Process </a:t>
            </a:r>
          </a:p>
          <a:p>
            <a:pPr marL="342900" indent="-342900">
              <a:buFont typeface="Arial" panose="020B0604020202020204" pitchFamily="34" charset="0"/>
              <a:buChar char="•"/>
            </a:pPr>
            <a:r>
              <a:rPr lang="en-US" dirty="0"/>
              <a:t>6e: Closures </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(CHAT: How does your district ensure the renewal process is transparent?)</a:t>
            </a:r>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3214994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This is a great, foundational document for guiding you in your authorizing work, but let’s look at what it looks like to use this as guidance in practice.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Next, we talk with an authorizer facing a challenge or decision where the Colorado Principles and Standards were applicable.</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1314419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from Denver Public Schools</a:t>
            </a:r>
          </a:p>
          <a:p>
            <a:r>
              <a:rPr lang="en-US" dirty="0"/>
              <a:t> Thank you for joining us. I’m wondering if you can think of a time when you faced a challenge and it was helpful to think about one of the of the three core principles to guide you.</a:t>
            </a:r>
          </a:p>
          <a:p>
            <a:endParaRPr lang="en-US" dirty="0"/>
          </a:p>
          <a:p>
            <a:pPr marL="457200" indent="-457200">
              <a:buAutoNum type="arabicPeriod"/>
            </a:pPr>
            <a:r>
              <a:rPr lang="en-US" dirty="0"/>
              <a:t>Maintain high standards </a:t>
            </a:r>
          </a:p>
          <a:p>
            <a:pPr marL="457200" indent="-457200">
              <a:buAutoNum type="arabicPeriod"/>
            </a:pPr>
            <a:r>
              <a:rPr lang="en-US" dirty="0"/>
              <a:t>Uphold school autonomy</a:t>
            </a:r>
          </a:p>
          <a:p>
            <a:pPr marL="457200" indent="-457200">
              <a:buAutoNum type="arabicPeriod"/>
            </a:pPr>
            <a:r>
              <a:rPr lang="en-US" dirty="0"/>
              <a:t>Protect student and public interest</a:t>
            </a:r>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a:p>
        </p:txBody>
      </p:sp>
    </p:spTree>
    <p:extLst>
      <p:ext uri="{BB962C8B-B14F-4D97-AF65-F5344CB8AC3E}">
        <p14:creationId xmlns:p14="http://schemas.microsoft.com/office/powerpoint/2010/main" val="1111085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questions or reactions</a:t>
            </a:r>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a:p>
        </p:txBody>
      </p:sp>
    </p:spTree>
    <p:extLst>
      <p:ext uri="{BB962C8B-B14F-4D97-AF65-F5344CB8AC3E}">
        <p14:creationId xmlns:p14="http://schemas.microsoft.com/office/powerpoint/2010/main" val="21557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agenda </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1960599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kern="1200">
                <a:solidFill>
                  <a:schemeClr val="tx1"/>
                </a:solidFill>
                <a:effectLst/>
                <a:latin typeface="+mn-lt"/>
                <a:ea typeface="+mn-ea"/>
                <a:cs typeface="+mn-cs"/>
              </a:rPr>
              <a:t>(</a:t>
            </a:r>
            <a:r>
              <a:rPr lang="en-US" sz="2400" b="1" kern="1200" dirty="0">
                <a:solidFill>
                  <a:schemeClr val="tx1"/>
                </a:solidFill>
                <a:effectLst/>
                <a:latin typeface="+mn-lt"/>
                <a:ea typeface="+mn-ea"/>
                <a:cs typeface="+mn-cs"/>
              </a:rPr>
              <a:t>Close out for the day – thank you, survey link, see you next week!)</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20</a:t>
            </a:fld>
            <a:endParaRPr lang="en-US"/>
          </a:p>
        </p:txBody>
      </p:sp>
    </p:spTree>
    <p:extLst>
      <p:ext uri="{BB962C8B-B14F-4D97-AF65-F5344CB8AC3E}">
        <p14:creationId xmlns:p14="http://schemas.microsoft.com/office/powerpoint/2010/main" val="268526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 </a:t>
            </a:r>
          </a:p>
          <a:p>
            <a:endParaRPr lang="en-US" dirty="0"/>
          </a:p>
          <a:p>
            <a:pPr lvl="0"/>
            <a:r>
              <a:rPr lang="en-US" sz="2400" kern="1200" dirty="0">
                <a:solidFill>
                  <a:schemeClr val="tx1"/>
                </a:solidFill>
                <a:effectLst/>
                <a:latin typeface="+mn-lt"/>
                <a:ea typeface="+mn-ea"/>
                <a:cs typeface="+mn-cs"/>
              </a:rPr>
              <a:t>Overview of objectives</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Our main objective today is to begin to develop an understanding of the Colorado Principles and Standards, and how they can be implemented in your practice.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We will spend time reviewing the document together and then talk with an authorizer about incorporating both Colorado statute as well as the principles and standards of quality authorizing.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1565523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National Association of Charter School Authorizers (referred to as NACSA) is an organization that does research, advocacy and offers support to authorizers to advance smart charter school growth and oversight.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part of their work, they have developed the NACSA Principles and Standards for Quality Charter School Authorizing. This was developed in 2004 and serves still as a resource that guides authorizing practices. In general, it is a set of core beliefs about charter school authorizing and key responsibilities of authorizers.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It was a foundational document in developing the Colorado Principles and Standards.</a:t>
            </a:r>
          </a:p>
          <a:p>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(CHAT: How many of you have worked with or are familiar with the NACSA Principles and Standards?)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332944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In 2012 the Colorado State Board of Education passed the standards for charter schools and charter school authorizers, which is 1 CCR 301-88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Colorado Department of Education’s Standards for Charter School Authorizers (“Colorado Standards”)—promulgated by the State Board of Education—align with the National Association of Charter School Authorizers’ Principles &amp; Standards for Quality Charter School Authorizing.</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Today we are going to take a close look at the principles and standards document and see how it not only meets Colorado requirements in law but pushes authorizers to define best practices. </a:t>
            </a:r>
          </a:p>
          <a:p>
            <a:pPr marL="342900" indent="-342900">
              <a:buFont typeface="Arial" panose="020B0604020202020204" pitchFamily="34" charset="0"/>
              <a:buChar char="•"/>
            </a:pPr>
            <a:endParaRPr lang="en-US" sz="2400" kern="1200" dirty="0">
              <a:solidFill>
                <a:schemeClr val="tx1"/>
              </a:solidFill>
              <a:effectLst/>
              <a:latin typeface="+mn-lt"/>
              <a:ea typeface="+mn-ea"/>
              <a:cs typeface="+mn-cs"/>
            </a:endParaRPr>
          </a:p>
          <a:p>
            <a:pPr marL="342900" indent="-342900">
              <a:buFont typeface="Arial" panose="020B0604020202020204" pitchFamily="34" charset="0"/>
              <a:buChar char="•"/>
            </a:pPr>
            <a:r>
              <a:rPr lang="en-US" dirty="0"/>
              <a:t>(CHAT: How many of you have worked with or are familiar with the Colorado Authorizing Standards?)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2663676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Before we dive in, let’s talk about how this document is intended to be used.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If there are two documents that you should have printed out and use as a guide to your work, they should likely be Colorado Charter School Act as well as the Colorado Standards rule.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principles and standards should serve as a roadmap to help guide you and your team as well as district boards in making the best decisions for the schools you authorize. </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336259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To begin, let’s look at the three core principles of charter authorizing in Colorado.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These principles are a set of beliefs about quality charter school authorizing.</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As we discuss each principle, you’ll notice the connection to statute so you can see how this document is tied to the law.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358744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first principle is to </a:t>
            </a:r>
            <a:r>
              <a:rPr lang="en-US" sz="2400" b="1" kern="1200" dirty="0">
                <a:solidFill>
                  <a:schemeClr val="tx1"/>
                </a:solidFill>
                <a:effectLst/>
                <a:latin typeface="+mn-lt"/>
                <a:ea typeface="+mn-ea"/>
                <a:cs typeface="+mn-cs"/>
              </a:rPr>
              <a:t>maintain high standards</a:t>
            </a:r>
            <a:r>
              <a:rPr lang="en-US" sz="2400" kern="1200" dirty="0">
                <a:solidFill>
                  <a:schemeClr val="tx1"/>
                </a:solidFill>
                <a:effectLst/>
                <a:latin typeface="+mn-lt"/>
                <a:ea typeface="+mn-ea"/>
                <a:cs typeface="+mn-cs"/>
              </a:rPr>
              <a: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quality authorizer will set high standards for approval and ongoing monitoring while ensuring to respect each charter school’s autonomy.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principle connects to multiple aspects of Colorado charter law and should be a foundational idea that an authorizer’s decision-making process is based 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These high standards should be set and maintained through the application process, monitoring process, the renewal process, and the closure process. </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173413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second core principle is to </a:t>
            </a:r>
            <a:r>
              <a:rPr lang="en-US" sz="2400" b="1" kern="1200" dirty="0">
                <a:solidFill>
                  <a:schemeClr val="tx1"/>
                </a:solidFill>
                <a:effectLst/>
                <a:latin typeface="+mn-lt"/>
                <a:ea typeface="+mn-ea"/>
                <a:cs typeface="+mn-cs"/>
              </a:rPr>
              <a:t>uphold school autonomy</a:t>
            </a:r>
            <a:r>
              <a:rPr lang="en-US" sz="2400" kern="1200" dirty="0">
                <a:solidFill>
                  <a:schemeClr val="tx1"/>
                </a:solidFill>
                <a:effectLst/>
                <a:latin typeface="+mn-lt"/>
                <a:ea typeface="+mn-ea"/>
                <a:cs typeface="+mn-cs"/>
              </a:rPr>
              <a: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quality authorizer understands that a foundational piece of the charter law in Colorado is that a school has autonomy and waivers from certain aspects of the law.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This principle means that an authorizer will still be responsible for holding schools accountable, but also should work to minimize unnecessary burdens on schools.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2108956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A1A62F-31F8-1249-BD1B-CD1241B4083A}"/>
              </a:ext>
            </a:extLst>
          </p:cNvPr>
          <p:cNvPicPr>
            <a:picLocks noChangeAspect="1"/>
          </p:cNvPicPr>
          <p:nvPr userDrawn="1"/>
        </p:nvPicPr>
        <p:blipFill>
          <a:blip r:embed="rId4"/>
          <a:stretch>
            <a:fillRect/>
          </a:stretch>
        </p:blipFill>
        <p:spPr>
          <a:xfrm>
            <a:off x="17991454" y="1220776"/>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5ED67E2-87CB-CC42-85F7-8C78A198B868}"/>
              </a:ext>
            </a:extLst>
          </p:cNvPr>
          <p:cNvPicPr>
            <a:picLocks noChangeAspect="1"/>
          </p:cNvPicPr>
          <p:nvPr userDrawn="1"/>
        </p:nvPicPr>
        <p:blipFill>
          <a:blip r:embed="rId4"/>
          <a:stretch>
            <a:fillRect/>
          </a:stretch>
        </p:blipFill>
        <p:spPr>
          <a:xfrm>
            <a:off x="17991454" y="1220776"/>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1D03EB6-49FC-F84B-B3C0-F96CA2CF3901}"/>
              </a:ext>
            </a:extLst>
          </p:cNvPr>
          <p:cNvPicPr>
            <a:picLocks noChangeAspect="1"/>
          </p:cNvPicPr>
          <p:nvPr userDrawn="1"/>
        </p:nvPicPr>
        <p:blipFill>
          <a:blip r:embed="rId4"/>
          <a:stretch>
            <a:fillRect/>
          </a:stretch>
        </p:blipFill>
        <p:spPr>
          <a:xfrm>
            <a:off x="17991454" y="1220776"/>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1AD47A-AF8C-AA4A-910F-F158F52DA32E}"/>
              </a:ext>
            </a:extLst>
          </p:cNvPr>
          <p:cNvPicPr>
            <a:picLocks noChangeAspect="1"/>
          </p:cNvPicPr>
          <p:nvPr userDrawn="1"/>
        </p:nvPicPr>
        <p:blipFill>
          <a:blip r:embed="rId4"/>
          <a:stretch>
            <a:fillRect/>
          </a:stretch>
        </p:blipFill>
        <p:spPr>
          <a:xfrm>
            <a:off x="17991454" y="1220776"/>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8B8E8A-C5C0-A54B-AC64-DF8B69558192}"/>
              </a:ext>
            </a:extLst>
          </p:cNvPr>
          <p:cNvPicPr>
            <a:picLocks noChangeAspect="1"/>
          </p:cNvPicPr>
          <p:nvPr userDrawn="1"/>
        </p:nvPicPr>
        <p:blipFill>
          <a:blip r:embed="rId4"/>
          <a:stretch>
            <a:fillRect/>
          </a:stretch>
        </p:blipFill>
        <p:spPr>
          <a:xfrm>
            <a:off x="17991454" y="1220776"/>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A8FCDAA-0546-0A4B-8D61-9400269979D7}"/>
              </a:ext>
            </a:extLst>
          </p:cNvPr>
          <p:cNvPicPr>
            <a:picLocks noChangeAspect="1"/>
          </p:cNvPicPr>
          <p:nvPr userDrawn="1"/>
        </p:nvPicPr>
        <p:blipFill>
          <a:blip r:embed="rId4"/>
          <a:stretch>
            <a:fillRect/>
          </a:stretch>
        </p:blipFill>
        <p:spPr>
          <a:xfrm>
            <a:off x="17991454" y="1220776"/>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68B391E-65FC-CE41-A569-3E290660A3B1}"/>
              </a:ext>
            </a:extLst>
          </p:cNvPr>
          <p:cNvPicPr>
            <a:picLocks noChangeAspect="1"/>
          </p:cNvPicPr>
          <p:nvPr userDrawn="1"/>
        </p:nvPicPr>
        <p:blipFill>
          <a:blip r:embed="rId4"/>
          <a:stretch>
            <a:fillRect/>
          </a:stretch>
        </p:blipFill>
        <p:spPr>
          <a:xfrm>
            <a:off x="17991454" y="1220776"/>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5C098E3-19C7-3E4D-8519-D49BF6D16FC0}"/>
              </a:ext>
            </a:extLst>
          </p:cNvPr>
          <p:cNvPicPr>
            <a:picLocks noChangeAspect="1"/>
          </p:cNvPicPr>
          <p:nvPr userDrawn="1"/>
        </p:nvPicPr>
        <p:blipFill>
          <a:blip r:embed="rId4"/>
          <a:stretch>
            <a:fillRect/>
          </a:stretch>
        </p:blipFill>
        <p:spPr>
          <a:xfrm>
            <a:off x="17991454" y="1220776"/>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C5347065-CE92-BA40-B75E-1FF2373A853A}"/>
              </a:ext>
            </a:extLst>
          </p:cNvPr>
          <p:cNvPicPr>
            <a:picLocks noChangeAspect="1"/>
          </p:cNvPicPr>
          <p:nvPr userDrawn="1"/>
        </p:nvPicPr>
        <p:blipFill>
          <a:blip r:embed="rId4"/>
          <a:stretch>
            <a:fillRect/>
          </a:stretch>
        </p:blipFill>
        <p:spPr>
          <a:xfrm>
            <a:off x="17907591" y="539989"/>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7AF6E9E0-3FCD-AD4F-B7C1-C8AD395FD534}"/>
              </a:ext>
            </a:extLst>
          </p:cNvPr>
          <p:cNvPicPr>
            <a:picLocks noChangeAspect="1"/>
          </p:cNvPicPr>
          <p:nvPr userDrawn="1"/>
        </p:nvPicPr>
        <p:blipFill>
          <a:blip r:embed="rId4"/>
          <a:stretch>
            <a:fillRect/>
          </a:stretch>
        </p:blipFill>
        <p:spPr>
          <a:xfrm>
            <a:off x="18318616" y="528787"/>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165267"/>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35850F8-FE0E-6E49-AFC7-C4C97C148DE1}"/>
              </a:ext>
            </a:extLst>
          </p:cNvPr>
          <p:cNvPicPr>
            <a:picLocks noChangeAspect="1"/>
          </p:cNvPicPr>
          <p:nvPr userDrawn="1"/>
        </p:nvPicPr>
        <p:blipFill>
          <a:blip r:embed="rId4"/>
          <a:stretch>
            <a:fillRect/>
          </a:stretch>
        </p:blipFill>
        <p:spPr>
          <a:xfrm>
            <a:off x="875179" y="357401"/>
            <a:ext cx="4749800" cy="20955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0771851A-E2E7-CE4C-9E06-A754CA523764}"/>
              </a:ext>
            </a:extLst>
          </p:cNvPr>
          <p:cNvPicPr>
            <a:picLocks noChangeAspect="1"/>
          </p:cNvPicPr>
          <p:nvPr userDrawn="1"/>
        </p:nvPicPr>
        <p:blipFill>
          <a:blip r:embed="rId4"/>
          <a:stretch>
            <a:fillRect/>
          </a:stretch>
        </p:blipFill>
        <p:spPr>
          <a:xfrm>
            <a:off x="483325" y="486237"/>
            <a:ext cx="5080000" cy="22352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481FCAE3-90DF-6446-AE7D-5D04B617EF3F}"/>
              </a:ext>
            </a:extLst>
          </p:cNvPr>
          <p:cNvPicPr>
            <a:picLocks noChangeAspect="1"/>
          </p:cNvPicPr>
          <p:nvPr userDrawn="1"/>
        </p:nvPicPr>
        <p:blipFill>
          <a:blip r:embed="rId4"/>
          <a:stretch>
            <a:fillRect/>
          </a:stretch>
        </p:blipFill>
        <p:spPr>
          <a:xfrm>
            <a:off x="483325" y="486237"/>
            <a:ext cx="5080000" cy="22352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CC0ED1BC-D196-7F44-8690-1D9A7237D02F}"/>
              </a:ext>
            </a:extLst>
          </p:cNvPr>
          <p:cNvPicPr>
            <a:picLocks noChangeAspect="1"/>
          </p:cNvPicPr>
          <p:nvPr userDrawn="1"/>
        </p:nvPicPr>
        <p:blipFill>
          <a:blip r:embed="rId4"/>
          <a:stretch>
            <a:fillRect/>
          </a:stretch>
        </p:blipFill>
        <p:spPr>
          <a:xfrm>
            <a:off x="483325" y="486237"/>
            <a:ext cx="5080000" cy="22352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DBC1851F-B64E-E447-A864-77915EA84F89}"/>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6C32BDA2-B1FC-824D-A64C-2746A442ED3A}"/>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58F5E844-9EA1-D144-ACD4-C54F7B0D83A9}"/>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B540531D-6494-B140-A122-1BA03960B1A7}"/>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E8759D98-5A7C-A346-B2FE-DDC3E51F46A9}"/>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3D8CE439-9B13-474F-94BC-1E857C0B5E5F}"/>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81083705-7307-EA47-8FC1-E854CAE78137}"/>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BF271A67-C4DB-964A-B260-941A83F9C876}"/>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F6DD8D63-992D-D845-BB7C-ABE7CBD3E53D}"/>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953983D5-1B0F-744A-8C51-A3A456244211}"/>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B5BB12B9-A66B-A64B-B8D8-BD53B814479E}"/>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pic>
        <p:nvPicPr>
          <p:cNvPr id="17" name="Picture 16" descr="Logo&#10;&#10;Description automatically generated">
            <a:extLst>
              <a:ext uri="{FF2B5EF4-FFF2-40B4-BE49-F238E27FC236}">
                <a16:creationId xmlns:a16="http://schemas.microsoft.com/office/drawing/2014/main" id="{ACC0C70C-98BB-0D49-B6B7-C2118B926125}"/>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B7261270-585F-EF4D-8B4B-76C0B235BAA5}"/>
              </a:ext>
            </a:extLst>
          </p:cNvPr>
          <p:cNvPicPr>
            <a:picLocks noChangeAspect="1"/>
          </p:cNvPicPr>
          <p:nvPr userDrawn="1"/>
        </p:nvPicPr>
        <p:blipFill>
          <a:blip r:embed="rId4"/>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623F31B9-8119-3549-B072-62307F25CD90}"/>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15335BE3-0461-FA4C-AFB8-4244D9475224}"/>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62A61002-80BE-F347-B8CB-18C48082DB09}"/>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9CA746F-2929-0B40-A03A-01B433CF2F00}"/>
              </a:ext>
            </a:extLst>
          </p:cNvPr>
          <p:cNvPicPr>
            <a:picLocks noChangeAspect="1"/>
          </p:cNvPicPr>
          <p:nvPr userDrawn="1"/>
        </p:nvPicPr>
        <p:blipFill>
          <a:blip r:embed="rId3"/>
          <a:stretch>
            <a:fillRect/>
          </a:stretch>
        </p:blipFill>
        <p:spPr>
          <a:xfrm>
            <a:off x="4497644" y="11852358"/>
            <a:ext cx="2941995" cy="1297939"/>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6441DFA2-B094-B841-A8DB-58A5C217A711}"/>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90A8764C-46E6-8B4E-A3E1-555EC1853755}"/>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8E37E1E8-A451-584D-B6C8-3D558DA26D22}"/>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0229071D-3946-BA4B-A0A6-B417EADDB671}"/>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8C154E6E-5ED9-C949-BAE2-E619CA55E180}"/>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385572A0-2CFC-2649-88C4-7B054B0BF317}"/>
              </a:ext>
            </a:extLst>
          </p:cNvPr>
          <p:cNvPicPr>
            <a:picLocks noChangeAspect="1"/>
          </p:cNvPicPr>
          <p:nvPr userDrawn="1"/>
        </p:nvPicPr>
        <p:blipFill>
          <a:blip r:embed="rId3"/>
          <a:stretch>
            <a:fillRect/>
          </a:stretch>
        </p:blipFill>
        <p:spPr>
          <a:xfrm>
            <a:off x="4476487" y="12096014"/>
            <a:ext cx="3190238" cy="1403705"/>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pic>
        <p:nvPicPr>
          <p:cNvPr id="13" name="Picture 12" descr="Logo&#10;&#10;Description automatically generated">
            <a:extLst>
              <a:ext uri="{FF2B5EF4-FFF2-40B4-BE49-F238E27FC236}">
                <a16:creationId xmlns:a16="http://schemas.microsoft.com/office/drawing/2014/main" id="{59F9D4AC-1ADD-F14C-AC13-5D6F00D2FA6E}"/>
              </a:ext>
            </a:extLst>
          </p:cNvPr>
          <p:cNvPicPr>
            <a:picLocks noChangeAspect="1"/>
          </p:cNvPicPr>
          <p:nvPr userDrawn="1"/>
        </p:nvPicPr>
        <p:blipFill>
          <a:blip r:embed="rId4"/>
          <a:stretch>
            <a:fillRect/>
          </a:stretch>
        </p:blipFill>
        <p:spPr>
          <a:xfrm>
            <a:off x="15567274" y="313178"/>
            <a:ext cx="3190238" cy="1403705"/>
          </a:xfrm>
          <a:prstGeom prst="rect">
            <a:avLst/>
          </a:prstGeom>
        </p:spPr>
      </p:pic>
    </p:spTree>
    <p:extLst>
      <p:ext uri="{BB962C8B-B14F-4D97-AF65-F5344CB8AC3E}">
        <p14:creationId xmlns:p14="http://schemas.microsoft.com/office/powerpoint/2010/main" val="62903223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81.xml"/><Relationship Id="rId4" Type="http://schemas.openxmlformats.org/officeDocument/2006/relationships/image" Target="../media/image84.sv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81.xml"/><Relationship Id="rId4" Type="http://schemas.openxmlformats.org/officeDocument/2006/relationships/image" Target="../media/image84.sv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81.xml"/><Relationship Id="rId4" Type="http://schemas.openxmlformats.org/officeDocument/2006/relationships/image" Target="../media/image84.sv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84.sv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81.xml"/><Relationship Id="rId4" Type="http://schemas.openxmlformats.org/officeDocument/2006/relationships/image" Target="../media/image8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88.sv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81.xml"/><Relationship Id="rId5" Type="http://schemas.openxmlformats.org/officeDocument/2006/relationships/image" Target="../media/image84.sv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81.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noAutofit/>
          </a:bodyPr>
          <a:lstStyle/>
          <a:p>
            <a:r>
              <a:rPr lang="en-US" sz="9600" dirty="0"/>
              <a:t>Colorado Standards for Quality Charter School Authorizing </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666320"/>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7B457F-4990-0448-B417-619BC351D343}"/>
              </a:ext>
            </a:extLst>
          </p:cNvPr>
          <p:cNvSpPr>
            <a:spLocks noGrp="1"/>
          </p:cNvSpPr>
          <p:nvPr>
            <p:ph type="title"/>
          </p:nvPr>
        </p:nvSpPr>
        <p:spPr/>
        <p:txBody>
          <a:bodyPr/>
          <a:lstStyle/>
          <a:p>
            <a:r>
              <a:rPr lang="en-US" dirty="0"/>
              <a:t>Principle 3: Protect Student and Public Interests </a:t>
            </a:r>
          </a:p>
        </p:txBody>
      </p:sp>
      <p:sp>
        <p:nvSpPr>
          <p:cNvPr id="5" name="TextBox 4">
            <a:extLst>
              <a:ext uri="{FF2B5EF4-FFF2-40B4-BE49-F238E27FC236}">
                <a16:creationId xmlns:a16="http://schemas.microsoft.com/office/drawing/2014/main" id="{1C6D03F9-EB17-C34F-9C35-D115AD1C89A7}"/>
              </a:ext>
            </a:extLst>
          </p:cNvPr>
          <p:cNvSpPr txBox="1"/>
          <p:nvPr/>
        </p:nvSpPr>
        <p:spPr>
          <a:xfrm>
            <a:off x="20301692" y="570509"/>
            <a:ext cx="3582436" cy="1169551"/>
          </a:xfrm>
          <a:prstGeom prst="rect">
            <a:avLst/>
          </a:prstGeom>
        </p:spPr>
        <p:txBody>
          <a:bodyPr wrap="square" rtlCol="0">
            <a:spAutoFit/>
          </a:bodyPr>
          <a:lstStyle/>
          <a:p>
            <a:pPr algn="l"/>
            <a:r>
              <a:rPr lang="en-US" sz="3500" dirty="0">
                <a:solidFill>
                  <a:schemeClr val="bg1"/>
                </a:solidFill>
              </a:rPr>
              <a:t>1 CCR 301-88</a:t>
            </a:r>
          </a:p>
          <a:p>
            <a:pPr algn="l"/>
            <a:r>
              <a:rPr lang="en-US" sz="3500" dirty="0">
                <a:solidFill>
                  <a:schemeClr val="bg1"/>
                </a:solidFill>
              </a:rPr>
              <a:t>3.01(C)</a:t>
            </a:r>
          </a:p>
        </p:txBody>
      </p:sp>
      <p:sp>
        <p:nvSpPr>
          <p:cNvPr id="2" name="Content Placeholder 1">
            <a:extLst>
              <a:ext uri="{FF2B5EF4-FFF2-40B4-BE49-F238E27FC236}">
                <a16:creationId xmlns:a16="http://schemas.microsoft.com/office/drawing/2014/main" id="{EEB33D1C-48DB-1449-9397-A0FCED2AA290}"/>
              </a:ext>
            </a:extLst>
          </p:cNvPr>
          <p:cNvSpPr>
            <a:spLocks noGrp="1"/>
          </p:cNvSpPr>
          <p:nvPr>
            <p:ph sz="quarter" idx="13"/>
          </p:nvPr>
        </p:nvSpPr>
        <p:spPr>
          <a:xfrm>
            <a:off x="1035849" y="3710855"/>
            <a:ext cx="22315476" cy="8450665"/>
          </a:xfrm>
        </p:spPr>
        <p:txBody>
          <a:bodyPr/>
          <a:lstStyle/>
          <a:p>
            <a:r>
              <a:rPr lang="en-US" dirty="0"/>
              <a:t>A quality authorizer will:</a:t>
            </a:r>
          </a:p>
          <a:p>
            <a:pPr marL="571500" indent="-571500">
              <a:lnSpc>
                <a:spcPct val="100000"/>
              </a:lnSpc>
              <a:buFont typeface="Arial" panose="020B0604020202020204" pitchFamily="34" charset="0"/>
              <a:buChar char="•"/>
            </a:pPr>
            <a:r>
              <a:rPr lang="en-US" b="0" dirty="0"/>
              <a:t>Make the well-being and interests of the students the fundamental value informing all actions and decisions.</a:t>
            </a:r>
          </a:p>
          <a:p>
            <a:pPr marL="571500" indent="-571500">
              <a:lnSpc>
                <a:spcPct val="100000"/>
              </a:lnSpc>
              <a:buFont typeface="Arial" panose="020B0604020202020204" pitchFamily="34" charset="0"/>
              <a:buChar char="•"/>
            </a:pPr>
            <a:r>
              <a:rPr lang="en-US" b="0" dirty="0"/>
              <a:t>Hold schools accountable for fulfilling fundamental public education obligations to all students and the public. </a:t>
            </a:r>
          </a:p>
          <a:p>
            <a:pPr marL="571500" indent="-571500">
              <a:lnSpc>
                <a:spcPct val="100000"/>
              </a:lnSpc>
              <a:buFont typeface="Arial" panose="020B0604020202020204" pitchFamily="34" charset="0"/>
              <a:buChar char="•"/>
            </a:pPr>
            <a:r>
              <a:rPr lang="en-US" b="0" dirty="0"/>
              <a:t>Focus on the mission of chartering high-quality schools, transparency in authorizing policies, practices and decisions, effective public stewardship and ethical conduct, and compliance with all laws and regulations. </a:t>
            </a:r>
          </a:p>
          <a:p>
            <a:pPr marL="571500" indent="-571500">
              <a:lnSpc>
                <a:spcPct val="100000"/>
              </a:lnSpc>
              <a:buFont typeface="Arial" panose="020B0604020202020204" pitchFamily="34" charset="0"/>
              <a:buChar char="•"/>
            </a:pPr>
            <a:r>
              <a:rPr lang="en-US" b="0" dirty="0"/>
              <a:t>Support parents and students in being well-informed about the quality of education provided by charter schools. </a:t>
            </a:r>
          </a:p>
        </p:txBody>
      </p:sp>
    </p:spTree>
    <p:extLst>
      <p:ext uri="{BB962C8B-B14F-4D97-AF65-F5344CB8AC3E}">
        <p14:creationId xmlns:p14="http://schemas.microsoft.com/office/powerpoint/2010/main" val="3611554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4F59-A70D-6048-96D1-DF2956C68066}"/>
              </a:ext>
            </a:extLst>
          </p:cNvPr>
          <p:cNvSpPr>
            <a:spLocks noGrp="1"/>
          </p:cNvSpPr>
          <p:nvPr>
            <p:ph type="ctrTitle"/>
          </p:nvPr>
        </p:nvSpPr>
        <p:spPr/>
        <p:txBody>
          <a:bodyPr/>
          <a:lstStyle/>
          <a:p>
            <a:r>
              <a:rPr lang="en-US" dirty="0"/>
              <a:t>Standards for Quality Charter School Authorizing </a:t>
            </a:r>
          </a:p>
        </p:txBody>
      </p:sp>
    </p:spTree>
    <p:extLst>
      <p:ext uri="{BB962C8B-B14F-4D97-AF65-F5344CB8AC3E}">
        <p14:creationId xmlns:p14="http://schemas.microsoft.com/office/powerpoint/2010/main" val="230721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ABDF-9C4E-F140-8BC6-4AD4D4712D5E}"/>
              </a:ext>
            </a:extLst>
          </p:cNvPr>
          <p:cNvSpPr>
            <a:spLocks noGrp="1"/>
          </p:cNvSpPr>
          <p:nvPr>
            <p:ph type="title"/>
          </p:nvPr>
        </p:nvSpPr>
        <p:spPr/>
        <p:txBody>
          <a:bodyPr/>
          <a:lstStyle/>
          <a:p>
            <a:r>
              <a:rPr lang="en-US" dirty="0"/>
              <a:t>Standard 1: Agency Commitment and Capacity</a:t>
            </a:r>
          </a:p>
        </p:txBody>
      </p:sp>
      <p:sp>
        <p:nvSpPr>
          <p:cNvPr id="4" name="TextBox 3">
            <a:extLst>
              <a:ext uri="{FF2B5EF4-FFF2-40B4-BE49-F238E27FC236}">
                <a16:creationId xmlns:a16="http://schemas.microsoft.com/office/drawing/2014/main" id="{E6BEEAA0-2A98-9847-8C8F-87AB6B829EF8}"/>
              </a:ext>
            </a:extLst>
          </p:cNvPr>
          <p:cNvSpPr txBox="1"/>
          <p:nvPr/>
        </p:nvSpPr>
        <p:spPr>
          <a:xfrm>
            <a:off x="551507" y="9942162"/>
            <a:ext cx="5334000" cy="1261884"/>
          </a:xfrm>
          <a:prstGeom prst="rect">
            <a:avLst/>
          </a:prstGeom>
        </p:spPr>
        <p:txBody>
          <a:bodyPr wrap="square" rtlCol="0">
            <a:spAutoFit/>
          </a:bodyPr>
          <a:lstStyle/>
          <a:p>
            <a:pPr algn="l"/>
            <a:r>
              <a:rPr lang="en-US" sz="3800" dirty="0">
                <a:solidFill>
                  <a:schemeClr val="bg1"/>
                </a:solidFill>
              </a:rPr>
              <a:t>1 CCR 301-88</a:t>
            </a:r>
          </a:p>
          <a:p>
            <a:pPr algn="l"/>
            <a:r>
              <a:rPr lang="en-US" sz="3800" dirty="0">
                <a:solidFill>
                  <a:schemeClr val="bg1"/>
                </a:solidFill>
              </a:rPr>
              <a:t>3.02</a:t>
            </a:r>
          </a:p>
        </p:txBody>
      </p:sp>
      <p:sp>
        <p:nvSpPr>
          <p:cNvPr id="3" name="Content Placeholder 2">
            <a:extLst>
              <a:ext uri="{FF2B5EF4-FFF2-40B4-BE49-F238E27FC236}">
                <a16:creationId xmlns:a16="http://schemas.microsoft.com/office/drawing/2014/main" id="{B96F2726-76BE-284A-9F08-3B7B5D685CC0}"/>
              </a:ext>
            </a:extLst>
          </p:cNvPr>
          <p:cNvSpPr>
            <a:spLocks noGrp="1"/>
          </p:cNvSpPr>
          <p:nvPr>
            <p:ph sz="quarter" idx="13"/>
          </p:nvPr>
        </p:nvSpPr>
        <p:spPr>
          <a:xfrm>
            <a:off x="10012680" y="1363698"/>
            <a:ext cx="13030200" cy="10736862"/>
          </a:xfrm>
        </p:spPr>
        <p:txBody>
          <a:bodyPr/>
          <a:lstStyle/>
          <a:p>
            <a:pPr marL="685800" indent="-685800">
              <a:lnSpc>
                <a:spcPct val="100000"/>
              </a:lnSpc>
              <a:buFont typeface="Arial" panose="020B0604020202020204" pitchFamily="34" charset="0"/>
              <a:buChar char="•"/>
            </a:pPr>
            <a:r>
              <a:rPr lang="en-US" dirty="0"/>
              <a:t>Engages in chartering to foster excellent schools that meet identified needs</a:t>
            </a:r>
          </a:p>
          <a:p>
            <a:pPr marL="685800" indent="-685800">
              <a:lnSpc>
                <a:spcPct val="100000"/>
              </a:lnSpc>
              <a:buFont typeface="Arial" panose="020B0604020202020204" pitchFamily="34" charset="0"/>
              <a:buChar char="•"/>
            </a:pPr>
            <a:r>
              <a:rPr lang="en-US" dirty="0"/>
              <a:t>Clearly prioritizes a commitment to excellence in education and in authorizing practices </a:t>
            </a:r>
          </a:p>
          <a:p>
            <a:pPr marL="685800" indent="-685800">
              <a:lnSpc>
                <a:spcPct val="100000"/>
              </a:lnSpc>
              <a:buFont typeface="Arial" panose="020B0604020202020204" pitchFamily="34" charset="0"/>
              <a:buChar char="•"/>
            </a:pPr>
            <a:r>
              <a:rPr lang="en-US" dirty="0"/>
              <a:t>Creates organizational structures and commits human and financial resources to conduct duties effectively</a:t>
            </a:r>
          </a:p>
          <a:p>
            <a:pPr marL="685800" indent="-685800">
              <a:lnSpc>
                <a:spcPct val="100000"/>
              </a:lnSpc>
              <a:buFont typeface="Arial" panose="020B0604020202020204" pitchFamily="34" charset="0"/>
              <a:buChar char="•"/>
            </a:pPr>
            <a:r>
              <a:rPr lang="en-US" dirty="0"/>
              <a:t>Devotes appropriate financial resources to fulfill its responsibilities and use funds efficiently</a:t>
            </a:r>
          </a:p>
        </p:txBody>
      </p:sp>
      <p:pic>
        <p:nvPicPr>
          <p:cNvPr id="6" name="Graphic 5" descr="Chat with solid fill indicating a question will be asked in the chat.">
            <a:extLst>
              <a:ext uri="{FF2B5EF4-FFF2-40B4-BE49-F238E27FC236}">
                <a16:creationId xmlns:a16="http://schemas.microsoft.com/office/drawing/2014/main" id="{67083B8E-3833-984D-9497-1E04A2E75340}"/>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94600" y="12010136"/>
            <a:ext cx="1824511" cy="1824511"/>
          </a:xfrm>
          <a:prstGeom prst="rect">
            <a:avLst/>
          </a:prstGeom>
        </p:spPr>
      </p:pic>
    </p:spTree>
    <p:extLst>
      <p:ext uri="{BB962C8B-B14F-4D97-AF65-F5344CB8AC3E}">
        <p14:creationId xmlns:p14="http://schemas.microsoft.com/office/powerpoint/2010/main" val="3194192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ABDF-9C4E-F140-8BC6-4AD4D4712D5E}"/>
              </a:ext>
            </a:extLst>
          </p:cNvPr>
          <p:cNvSpPr>
            <a:spLocks noGrp="1"/>
          </p:cNvSpPr>
          <p:nvPr>
            <p:ph type="title"/>
          </p:nvPr>
        </p:nvSpPr>
        <p:spPr/>
        <p:txBody>
          <a:bodyPr/>
          <a:lstStyle/>
          <a:p>
            <a:r>
              <a:rPr lang="en-US" dirty="0"/>
              <a:t>Standard 2: Application Process and Decision Making</a:t>
            </a:r>
          </a:p>
        </p:txBody>
      </p:sp>
      <p:sp>
        <p:nvSpPr>
          <p:cNvPr id="5" name="TextBox 4">
            <a:extLst>
              <a:ext uri="{FF2B5EF4-FFF2-40B4-BE49-F238E27FC236}">
                <a16:creationId xmlns:a16="http://schemas.microsoft.com/office/drawing/2014/main" id="{36333B0E-1AD2-CB41-84A0-00E40CC471E3}"/>
              </a:ext>
            </a:extLst>
          </p:cNvPr>
          <p:cNvSpPr txBox="1"/>
          <p:nvPr/>
        </p:nvSpPr>
        <p:spPr>
          <a:xfrm>
            <a:off x="551507" y="9942162"/>
            <a:ext cx="5334000" cy="1261884"/>
          </a:xfrm>
          <a:prstGeom prst="rect">
            <a:avLst/>
          </a:prstGeom>
        </p:spPr>
        <p:txBody>
          <a:bodyPr wrap="square" rtlCol="0">
            <a:spAutoFit/>
          </a:bodyPr>
          <a:lstStyle/>
          <a:p>
            <a:pPr algn="l"/>
            <a:r>
              <a:rPr lang="en-US" sz="3800" dirty="0">
                <a:solidFill>
                  <a:schemeClr val="bg1"/>
                </a:solidFill>
              </a:rPr>
              <a:t>1 CCR 301-88</a:t>
            </a:r>
          </a:p>
          <a:p>
            <a:pPr algn="l"/>
            <a:r>
              <a:rPr lang="en-US" sz="3800" dirty="0">
                <a:solidFill>
                  <a:schemeClr val="bg1"/>
                </a:solidFill>
              </a:rPr>
              <a:t>3.03</a:t>
            </a:r>
          </a:p>
        </p:txBody>
      </p:sp>
      <p:sp>
        <p:nvSpPr>
          <p:cNvPr id="3" name="Content Placeholder 2">
            <a:extLst>
              <a:ext uri="{FF2B5EF4-FFF2-40B4-BE49-F238E27FC236}">
                <a16:creationId xmlns:a16="http://schemas.microsoft.com/office/drawing/2014/main" id="{B96F2726-76BE-284A-9F08-3B7B5D685CC0}"/>
              </a:ext>
            </a:extLst>
          </p:cNvPr>
          <p:cNvSpPr>
            <a:spLocks noGrp="1"/>
          </p:cNvSpPr>
          <p:nvPr>
            <p:ph sz="quarter" idx="13"/>
          </p:nvPr>
        </p:nvSpPr>
        <p:spPr/>
        <p:txBody>
          <a:bodyPr/>
          <a:lstStyle/>
          <a:p>
            <a:pPr marL="685800" indent="-685800">
              <a:buFont typeface="Arial" panose="020B0604020202020204" pitchFamily="34" charset="0"/>
              <a:buChar char="•"/>
            </a:pPr>
            <a:r>
              <a:rPr lang="en-US" dirty="0"/>
              <a:t>Implements a comprehensive application process that includes clear application questions and guidance</a:t>
            </a:r>
          </a:p>
          <a:p>
            <a:pPr marL="685800" indent="-685800">
              <a:buFont typeface="Arial" panose="020B0604020202020204" pitchFamily="34" charset="0"/>
              <a:buChar char="•"/>
            </a:pPr>
            <a:r>
              <a:rPr lang="en-US" dirty="0"/>
              <a:t>Follows fair, transparent procedures and rigorous criteria</a:t>
            </a:r>
          </a:p>
          <a:p>
            <a:pPr marL="685800" indent="-685800">
              <a:buFont typeface="Arial" panose="020B0604020202020204" pitchFamily="34" charset="0"/>
              <a:buChar char="•"/>
            </a:pPr>
            <a:r>
              <a:rPr lang="en-US" dirty="0"/>
              <a:t>Upholds rigorous approval criteria</a:t>
            </a:r>
          </a:p>
          <a:p>
            <a:pPr marL="685800" indent="-685800">
              <a:buFont typeface="Arial" panose="020B0604020202020204" pitchFamily="34" charset="0"/>
              <a:buChar char="•"/>
            </a:pPr>
            <a:r>
              <a:rPr lang="en-US" dirty="0"/>
              <a:t>Grants charters only to applicants who demonstrate strong capacity to establish and operate a quality charter school </a:t>
            </a:r>
          </a:p>
        </p:txBody>
      </p:sp>
      <p:pic>
        <p:nvPicPr>
          <p:cNvPr id="7" name="Graphic 6" descr="Chat with solid fill indicating a question will be asked in the chat.">
            <a:extLst>
              <a:ext uri="{FF2B5EF4-FFF2-40B4-BE49-F238E27FC236}">
                <a16:creationId xmlns:a16="http://schemas.microsoft.com/office/drawing/2014/main" id="{A08C2AE1-7E5F-3F45-9E5D-6B044896DCBF}"/>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94600" y="12010136"/>
            <a:ext cx="1824511" cy="1824511"/>
          </a:xfrm>
          <a:prstGeom prst="rect">
            <a:avLst/>
          </a:prstGeom>
        </p:spPr>
      </p:pic>
    </p:spTree>
    <p:extLst>
      <p:ext uri="{BB962C8B-B14F-4D97-AF65-F5344CB8AC3E}">
        <p14:creationId xmlns:p14="http://schemas.microsoft.com/office/powerpoint/2010/main" val="376133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ABDF-9C4E-F140-8BC6-4AD4D4712D5E}"/>
              </a:ext>
            </a:extLst>
          </p:cNvPr>
          <p:cNvSpPr>
            <a:spLocks noGrp="1"/>
          </p:cNvSpPr>
          <p:nvPr>
            <p:ph type="title"/>
          </p:nvPr>
        </p:nvSpPr>
        <p:spPr/>
        <p:txBody>
          <a:bodyPr/>
          <a:lstStyle/>
          <a:p>
            <a:r>
              <a:rPr lang="en-US" dirty="0"/>
              <a:t>Standard 3: Performance Contracting</a:t>
            </a:r>
          </a:p>
        </p:txBody>
      </p:sp>
      <p:sp>
        <p:nvSpPr>
          <p:cNvPr id="6" name="TextBox 5">
            <a:extLst>
              <a:ext uri="{FF2B5EF4-FFF2-40B4-BE49-F238E27FC236}">
                <a16:creationId xmlns:a16="http://schemas.microsoft.com/office/drawing/2014/main" id="{DFF38841-C5A1-3C47-B93E-FA557EAC722A}"/>
              </a:ext>
            </a:extLst>
          </p:cNvPr>
          <p:cNvSpPr txBox="1"/>
          <p:nvPr/>
        </p:nvSpPr>
        <p:spPr>
          <a:xfrm>
            <a:off x="551507" y="9942162"/>
            <a:ext cx="5334000" cy="1261884"/>
          </a:xfrm>
          <a:prstGeom prst="rect">
            <a:avLst/>
          </a:prstGeom>
        </p:spPr>
        <p:txBody>
          <a:bodyPr wrap="square" rtlCol="0">
            <a:spAutoFit/>
          </a:bodyPr>
          <a:lstStyle/>
          <a:p>
            <a:pPr algn="l"/>
            <a:r>
              <a:rPr lang="en-US" sz="3800" dirty="0">
                <a:solidFill>
                  <a:schemeClr val="bg1"/>
                </a:solidFill>
              </a:rPr>
              <a:t>1 CCR 301-88</a:t>
            </a:r>
          </a:p>
          <a:p>
            <a:pPr algn="l"/>
            <a:r>
              <a:rPr lang="en-US" sz="3800" dirty="0">
                <a:solidFill>
                  <a:schemeClr val="bg1"/>
                </a:solidFill>
              </a:rPr>
              <a:t>3.04</a:t>
            </a:r>
          </a:p>
        </p:txBody>
      </p:sp>
      <p:sp>
        <p:nvSpPr>
          <p:cNvPr id="3" name="Content Placeholder 2">
            <a:extLst>
              <a:ext uri="{FF2B5EF4-FFF2-40B4-BE49-F238E27FC236}">
                <a16:creationId xmlns:a16="http://schemas.microsoft.com/office/drawing/2014/main" id="{B96F2726-76BE-284A-9F08-3B7B5D685CC0}"/>
              </a:ext>
            </a:extLst>
          </p:cNvPr>
          <p:cNvSpPr>
            <a:spLocks noGrp="1"/>
          </p:cNvSpPr>
          <p:nvPr>
            <p:ph sz="quarter" idx="13"/>
          </p:nvPr>
        </p:nvSpPr>
        <p:spPr/>
        <p:txBody>
          <a:bodyPr/>
          <a:lstStyle/>
          <a:p>
            <a:pPr marL="685800" indent="-685800">
              <a:buFont typeface="Arial" panose="020B0604020202020204" pitchFamily="34" charset="0"/>
              <a:buChar char="•"/>
            </a:pPr>
            <a:r>
              <a:rPr lang="en-US" dirty="0"/>
              <a:t>Executes contracts that articulate the rights and responsibilities of each party regarding </a:t>
            </a:r>
          </a:p>
          <a:p>
            <a:pPr marL="1600200" lvl="1" indent="-685800">
              <a:buFont typeface="Arial" panose="020B0604020202020204" pitchFamily="34" charset="0"/>
              <a:buChar char="•"/>
            </a:pPr>
            <a:r>
              <a:rPr lang="en-US" sz="3800" dirty="0"/>
              <a:t>School autonomy</a:t>
            </a:r>
          </a:p>
          <a:p>
            <a:pPr marL="1600200" lvl="1" indent="-685800">
              <a:buFont typeface="Arial" panose="020B0604020202020204" pitchFamily="34" charset="0"/>
              <a:buChar char="•"/>
            </a:pPr>
            <a:r>
              <a:rPr lang="en-US" sz="3800" dirty="0"/>
              <a:t>Funding</a:t>
            </a:r>
          </a:p>
          <a:p>
            <a:pPr marL="1600200" lvl="1" indent="-685800">
              <a:buFont typeface="Arial" panose="020B0604020202020204" pitchFamily="34" charset="0"/>
              <a:buChar char="•"/>
            </a:pPr>
            <a:r>
              <a:rPr lang="en-US" sz="3800" dirty="0"/>
              <a:t>Administration and oversight</a:t>
            </a:r>
          </a:p>
          <a:p>
            <a:pPr marL="1600200" lvl="1" indent="-685800">
              <a:buFont typeface="Arial" panose="020B0604020202020204" pitchFamily="34" charset="0"/>
              <a:buChar char="•"/>
            </a:pPr>
            <a:r>
              <a:rPr lang="en-US" sz="3800" dirty="0"/>
              <a:t>Measures for evaluation </a:t>
            </a:r>
          </a:p>
          <a:p>
            <a:pPr marL="1600200" lvl="1" indent="-685800">
              <a:buFont typeface="Arial" panose="020B0604020202020204" pitchFamily="34" charset="0"/>
              <a:buChar char="•"/>
            </a:pPr>
            <a:r>
              <a:rPr lang="en-US" sz="3800" dirty="0"/>
              <a:t>Performance consequences </a:t>
            </a:r>
          </a:p>
          <a:p>
            <a:pPr marL="1600200" lvl="1" indent="-685800">
              <a:buFont typeface="Arial" panose="020B0604020202020204" pitchFamily="34" charset="0"/>
              <a:buChar char="•"/>
            </a:pPr>
            <a:r>
              <a:rPr lang="en-US" sz="3800" dirty="0"/>
              <a:t>Other material terms </a:t>
            </a:r>
          </a:p>
          <a:p>
            <a:pPr marL="685800" indent="-685800">
              <a:buFont typeface="Arial" panose="020B0604020202020204" pitchFamily="34" charset="0"/>
              <a:buChar char="•"/>
            </a:pPr>
            <a:r>
              <a:rPr lang="en-US" dirty="0"/>
              <a:t>Provides additional contract provisions for education service or management contracts</a:t>
            </a:r>
          </a:p>
        </p:txBody>
      </p:sp>
      <p:pic>
        <p:nvPicPr>
          <p:cNvPr id="8" name="Graphic 7" descr="Chat with solid fill indicating a question will be asked in the chat.">
            <a:extLst>
              <a:ext uri="{FF2B5EF4-FFF2-40B4-BE49-F238E27FC236}">
                <a16:creationId xmlns:a16="http://schemas.microsoft.com/office/drawing/2014/main" id="{5779E1D1-555E-964F-AE69-0751DF859C04}"/>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94600" y="12010136"/>
            <a:ext cx="1824511" cy="1824511"/>
          </a:xfrm>
          <a:prstGeom prst="rect">
            <a:avLst/>
          </a:prstGeom>
        </p:spPr>
      </p:pic>
    </p:spTree>
    <p:extLst>
      <p:ext uri="{BB962C8B-B14F-4D97-AF65-F5344CB8AC3E}">
        <p14:creationId xmlns:p14="http://schemas.microsoft.com/office/powerpoint/2010/main" val="3569994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ABDF-9C4E-F140-8BC6-4AD4D4712D5E}"/>
              </a:ext>
            </a:extLst>
          </p:cNvPr>
          <p:cNvSpPr>
            <a:spLocks noGrp="1"/>
          </p:cNvSpPr>
          <p:nvPr>
            <p:ph type="title"/>
          </p:nvPr>
        </p:nvSpPr>
        <p:spPr/>
        <p:txBody>
          <a:bodyPr/>
          <a:lstStyle/>
          <a:p>
            <a:r>
              <a:rPr lang="en-US" dirty="0"/>
              <a:t>Standard 4: Ongoing Oversight and Evaluation </a:t>
            </a:r>
          </a:p>
        </p:txBody>
      </p:sp>
      <p:sp>
        <p:nvSpPr>
          <p:cNvPr id="5" name="TextBox 4">
            <a:extLst>
              <a:ext uri="{FF2B5EF4-FFF2-40B4-BE49-F238E27FC236}">
                <a16:creationId xmlns:a16="http://schemas.microsoft.com/office/drawing/2014/main" id="{7669052C-3349-D746-9263-9A1EE310048D}"/>
              </a:ext>
            </a:extLst>
          </p:cNvPr>
          <p:cNvSpPr txBox="1"/>
          <p:nvPr/>
        </p:nvSpPr>
        <p:spPr>
          <a:xfrm>
            <a:off x="551507" y="9942162"/>
            <a:ext cx="5334000" cy="1261884"/>
          </a:xfrm>
          <a:prstGeom prst="rect">
            <a:avLst/>
          </a:prstGeom>
        </p:spPr>
        <p:txBody>
          <a:bodyPr wrap="square" rtlCol="0">
            <a:spAutoFit/>
          </a:bodyPr>
          <a:lstStyle/>
          <a:p>
            <a:pPr algn="l"/>
            <a:r>
              <a:rPr lang="en-US" sz="3800" dirty="0">
                <a:solidFill>
                  <a:schemeClr val="bg1"/>
                </a:solidFill>
              </a:rPr>
              <a:t>1 CCR 301-88</a:t>
            </a:r>
          </a:p>
          <a:p>
            <a:pPr algn="l"/>
            <a:r>
              <a:rPr lang="en-US" sz="3800" dirty="0">
                <a:solidFill>
                  <a:schemeClr val="bg1"/>
                </a:solidFill>
              </a:rPr>
              <a:t>3.05</a:t>
            </a:r>
          </a:p>
        </p:txBody>
      </p:sp>
      <p:sp>
        <p:nvSpPr>
          <p:cNvPr id="3" name="Content Placeholder 2">
            <a:extLst>
              <a:ext uri="{FF2B5EF4-FFF2-40B4-BE49-F238E27FC236}">
                <a16:creationId xmlns:a16="http://schemas.microsoft.com/office/drawing/2014/main" id="{B96F2726-76BE-284A-9F08-3B7B5D685CC0}"/>
              </a:ext>
            </a:extLst>
          </p:cNvPr>
          <p:cNvSpPr>
            <a:spLocks noGrp="1"/>
          </p:cNvSpPr>
          <p:nvPr>
            <p:ph sz="quarter" idx="13"/>
          </p:nvPr>
        </p:nvSpPr>
        <p:spPr/>
        <p:txBody>
          <a:bodyPr/>
          <a:lstStyle/>
          <a:p>
            <a:pPr marL="685800" indent="-685800">
              <a:buFont typeface="Arial" panose="020B0604020202020204" pitchFamily="34" charset="0"/>
              <a:buChar char="•"/>
            </a:pPr>
            <a:r>
              <a:rPr lang="en-US" dirty="0"/>
              <a:t>Conducts contract oversight that evaluates performance and monitors compliance </a:t>
            </a:r>
          </a:p>
          <a:p>
            <a:pPr marL="685800" indent="-685800">
              <a:buFont typeface="Arial" panose="020B0604020202020204" pitchFamily="34" charset="0"/>
              <a:buChar char="•"/>
            </a:pPr>
            <a:r>
              <a:rPr lang="en-US" dirty="0"/>
              <a:t>Ensures schools’ legally entitled autonomy is upheld </a:t>
            </a:r>
          </a:p>
          <a:p>
            <a:pPr marL="685800" indent="-685800">
              <a:buFont typeface="Arial" panose="020B0604020202020204" pitchFamily="34" charset="0"/>
              <a:buChar char="•"/>
            </a:pPr>
            <a:r>
              <a:rPr lang="en-US" dirty="0"/>
              <a:t>Protects student rights </a:t>
            </a:r>
          </a:p>
          <a:p>
            <a:pPr marL="685800" indent="-685800">
              <a:buFont typeface="Arial" panose="020B0604020202020204" pitchFamily="34" charset="0"/>
              <a:buChar char="•"/>
            </a:pPr>
            <a:r>
              <a:rPr lang="en-US" dirty="0"/>
              <a:t>Clearly communicates to schools regarding intervention, termination, and renewal decisions</a:t>
            </a:r>
          </a:p>
          <a:p>
            <a:pPr marL="685800" indent="-685800">
              <a:buFont typeface="Arial" panose="020B0604020202020204" pitchFamily="34" charset="0"/>
              <a:buChar char="•"/>
            </a:pPr>
            <a:r>
              <a:rPr lang="en-US" dirty="0"/>
              <a:t>Provides annual public reports on school performance </a:t>
            </a:r>
          </a:p>
        </p:txBody>
      </p:sp>
      <p:pic>
        <p:nvPicPr>
          <p:cNvPr id="7" name="Graphic 6" descr="Chat with solid fill indicating a question will be asked in the chat.">
            <a:extLst>
              <a:ext uri="{FF2B5EF4-FFF2-40B4-BE49-F238E27FC236}">
                <a16:creationId xmlns:a16="http://schemas.microsoft.com/office/drawing/2014/main" id="{E9B82DE1-240E-7E49-B013-14688686CE84}"/>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94600" y="12010136"/>
            <a:ext cx="1824511" cy="1824511"/>
          </a:xfrm>
          <a:prstGeom prst="rect">
            <a:avLst/>
          </a:prstGeom>
        </p:spPr>
      </p:pic>
    </p:spTree>
    <p:extLst>
      <p:ext uri="{BB962C8B-B14F-4D97-AF65-F5344CB8AC3E}">
        <p14:creationId xmlns:p14="http://schemas.microsoft.com/office/powerpoint/2010/main" val="2361996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ABDF-9C4E-F140-8BC6-4AD4D4712D5E}"/>
              </a:ext>
            </a:extLst>
          </p:cNvPr>
          <p:cNvSpPr>
            <a:spLocks noGrp="1"/>
          </p:cNvSpPr>
          <p:nvPr>
            <p:ph type="title"/>
          </p:nvPr>
        </p:nvSpPr>
        <p:spPr/>
        <p:txBody>
          <a:bodyPr/>
          <a:lstStyle/>
          <a:p>
            <a:r>
              <a:rPr lang="en-US" dirty="0"/>
              <a:t>Standard 5: Revocation and Renewal Decision Making</a:t>
            </a:r>
          </a:p>
        </p:txBody>
      </p:sp>
      <p:sp>
        <p:nvSpPr>
          <p:cNvPr id="5" name="TextBox 4">
            <a:extLst>
              <a:ext uri="{FF2B5EF4-FFF2-40B4-BE49-F238E27FC236}">
                <a16:creationId xmlns:a16="http://schemas.microsoft.com/office/drawing/2014/main" id="{690241C7-18D5-AB48-A691-2FD4703071F2}"/>
              </a:ext>
            </a:extLst>
          </p:cNvPr>
          <p:cNvSpPr txBox="1"/>
          <p:nvPr/>
        </p:nvSpPr>
        <p:spPr>
          <a:xfrm>
            <a:off x="551507" y="9942162"/>
            <a:ext cx="5334000" cy="1261884"/>
          </a:xfrm>
          <a:prstGeom prst="rect">
            <a:avLst/>
          </a:prstGeom>
        </p:spPr>
        <p:txBody>
          <a:bodyPr wrap="square" rtlCol="0">
            <a:spAutoFit/>
          </a:bodyPr>
          <a:lstStyle/>
          <a:p>
            <a:pPr algn="l"/>
            <a:r>
              <a:rPr lang="en-US" sz="3800" dirty="0">
                <a:solidFill>
                  <a:schemeClr val="bg1"/>
                </a:solidFill>
              </a:rPr>
              <a:t>1 CCR 301-88</a:t>
            </a:r>
          </a:p>
          <a:p>
            <a:pPr algn="l"/>
            <a:r>
              <a:rPr lang="en-US" sz="3800" dirty="0">
                <a:solidFill>
                  <a:schemeClr val="bg1"/>
                </a:solidFill>
              </a:rPr>
              <a:t>3.06</a:t>
            </a:r>
          </a:p>
        </p:txBody>
      </p:sp>
      <p:sp>
        <p:nvSpPr>
          <p:cNvPr id="3" name="Content Placeholder 2">
            <a:extLst>
              <a:ext uri="{FF2B5EF4-FFF2-40B4-BE49-F238E27FC236}">
                <a16:creationId xmlns:a16="http://schemas.microsoft.com/office/drawing/2014/main" id="{B96F2726-76BE-284A-9F08-3B7B5D685CC0}"/>
              </a:ext>
            </a:extLst>
          </p:cNvPr>
          <p:cNvSpPr>
            <a:spLocks noGrp="1"/>
          </p:cNvSpPr>
          <p:nvPr>
            <p:ph sz="quarter" idx="13"/>
          </p:nvPr>
        </p:nvSpPr>
        <p:spPr/>
        <p:txBody>
          <a:bodyPr/>
          <a:lstStyle/>
          <a:p>
            <a:pPr marL="685800" indent="-685800">
              <a:buFont typeface="Arial" panose="020B0604020202020204" pitchFamily="34" charset="0"/>
              <a:buChar char="•"/>
            </a:pPr>
            <a:r>
              <a:rPr lang="en-US" dirty="0"/>
              <a:t>Designs and implements a transparent and rigorous process that uses academic, financial, and operational performance data to make merit-based renewal/non-renewal decisions </a:t>
            </a:r>
          </a:p>
          <a:p>
            <a:pPr marL="685800" indent="-685800">
              <a:buFont typeface="Arial" panose="020B0604020202020204" pitchFamily="34" charset="0"/>
              <a:buChar char="•"/>
            </a:pPr>
            <a:r>
              <a:rPr lang="en-US" dirty="0"/>
              <a:t>Terminates or non-renews charters when necessary to protect student and public interests </a:t>
            </a:r>
          </a:p>
        </p:txBody>
      </p:sp>
      <p:pic>
        <p:nvPicPr>
          <p:cNvPr id="7" name="Graphic 6" descr="Chat with solid fill indicating a question will be asked in the chat.">
            <a:extLst>
              <a:ext uri="{FF2B5EF4-FFF2-40B4-BE49-F238E27FC236}">
                <a16:creationId xmlns:a16="http://schemas.microsoft.com/office/drawing/2014/main" id="{53195D9A-E154-4E40-A89D-653E81DD3FC7}"/>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94600" y="12010136"/>
            <a:ext cx="1824511" cy="1824511"/>
          </a:xfrm>
          <a:prstGeom prst="rect">
            <a:avLst/>
          </a:prstGeom>
        </p:spPr>
      </p:pic>
    </p:spTree>
    <p:extLst>
      <p:ext uri="{BB962C8B-B14F-4D97-AF65-F5344CB8AC3E}">
        <p14:creationId xmlns:p14="http://schemas.microsoft.com/office/powerpoint/2010/main" val="174760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3256-FBE1-D446-BF5A-2736FF859393}"/>
              </a:ext>
            </a:extLst>
          </p:cNvPr>
          <p:cNvSpPr>
            <a:spLocks noGrp="1"/>
          </p:cNvSpPr>
          <p:nvPr>
            <p:ph type="ctrTitle"/>
          </p:nvPr>
        </p:nvSpPr>
        <p:spPr/>
        <p:txBody>
          <a:bodyPr/>
          <a:lstStyle/>
          <a:p>
            <a:r>
              <a:rPr lang="en-US" dirty="0"/>
              <a:t>Case Studies </a:t>
            </a:r>
          </a:p>
        </p:txBody>
      </p:sp>
    </p:spTree>
    <p:extLst>
      <p:ext uri="{BB962C8B-B14F-4D97-AF65-F5344CB8AC3E}">
        <p14:creationId xmlns:p14="http://schemas.microsoft.com/office/powerpoint/2010/main" val="3958881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1027B-5CB0-DC41-BEE4-BAEE05606086}"/>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sz="10800" dirty="0">
                <a:latin typeface="+mj-lt"/>
              </a:rPr>
              <a:t>Scenario #1:</a:t>
            </a:r>
          </a:p>
        </p:txBody>
      </p:sp>
      <p:sp>
        <p:nvSpPr>
          <p:cNvPr id="2" name="Content Placeholder 1">
            <a:extLst>
              <a:ext uri="{FF2B5EF4-FFF2-40B4-BE49-F238E27FC236}">
                <a16:creationId xmlns:a16="http://schemas.microsoft.com/office/drawing/2014/main" id="{5A253CB2-B8E6-9A45-BA5A-93CD49452FD1}"/>
              </a:ext>
            </a:extLst>
          </p:cNvPr>
          <p:cNvSpPr>
            <a:spLocks noGrp="1"/>
          </p:cNvSpPr>
          <p:nvPr>
            <p:ph sz="quarter" idx="13"/>
          </p:nvPr>
        </p:nvSpPr>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sz="4400" dirty="0">
                <a:solidFill>
                  <a:schemeClr val="tx1"/>
                </a:solidFill>
                <a:latin typeface="+mn-lt"/>
              </a:rPr>
              <a:t>Max </a:t>
            </a:r>
            <a:r>
              <a:rPr lang="en-US" sz="4400" dirty="0" err="1">
                <a:solidFill>
                  <a:schemeClr val="tx1"/>
                </a:solidFill>
                <a:latin typeface="+mn-lt"/>
              </a:rPr>
              <a:t>Tweten</a:t>
            </a:r>
            <a:r>
              <a:rPr lang="en-US" sz="4400" dirty="0">
                <a:solidFill>
                  <a:schemeClr val="tx1"/>
                </a:solidFill>
                <a:latin typeface="+mn-lt"/>
              </a:rPr>
              <a:t>, Denver Public Schools</a:t>
            </a:r>
          </a:p>
        </p:txBody>
      </p:sp>
      <p:pic>
        <p:nvPicPr>
          <p:cNvPr id="5" name="Picture 4">
            <a:extLst>
              <a:ext uri="{FF2B5EF4-FFF2-40B4-BE49-F238E27FC236}">
                <a16:creationId xmlns:a16="http://schemas.microsoft.com/office/drawing/2014/main" id="{43CE18A2-29D8-A141-AD59-9BF9FDAB8C71}"/>
              </a:ext>
              <a:ext uri="{C183D7F6-B498-43B3-948B-1728B52AA6E4}">
                <adec:decorative xmlns:adec="http://schemas.microsoft.com/office/drawing/2017/decorative" val="1"/>
              </a:ext>
            </a:extLst>
          </p:cNvPr>
          <p:cNvPicPr>
            <a:picLocks noChangeAspect="1"/>
          </p:cNvPicPr>
          <p:nvPr/>
        </p:nvPicPr>
        <p:blipFill rotWithShape="1">
          <a:blip r:embed="rId3"/>
          <a:srcRect t="2231" r="2" b="2"/>
          <a:stretch/>
        </p:blipFill>
        <p:spPr>
          <a:xfrm>
            <a:off x="14987554" y="2761488"/>
            <a:ext cx="7883155" cy="8193024"/>
          </a:xfrm>
          <a:prstGeom prst="rect">
            <a:avLst/>
          </a:prstGeom>
        </p:spPr>
      </p:pic>
      <p:pic>
        <p:nvPicPr>
          <p:cNvPr id="8" name="Graphic 7" descr="Radio microphone indicating an authorizer will share an experience.">
            <a:extLst>
              <a:ext uri="{FF2B5EF4-FFF2-40B4-BE49-F238E27FC236}">
                <a16:creationId xmlns:a16="http://schemas.microsoft.com/office/drawing/2014/main" id="{C5FEC229-DB00-C847-AB96-0785F074EB1E}"/>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668794" y="11547746"/>
            <a:ext cx="1782774" cy="1782774"/>
          </a:xfrm>
          <a:prstGeom prst="rect">
            <a:avLst/>
          </a:prstGeom>
        </p:spPr>
      </p:pic>
    </p:spTree>
    <p:extLst>
      <p:ext uri="{BB962C8B-B14F-4D97-AF65-F5344CB8AC3E}">
        <p14:creationId xmlns:p14="http://schemas.microsoft.com/office/powerpoint/2010/main" val="4198805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052504" y="1155285"/>
            <a:ext cx="12700072" cy="7184043"/>
          </a:xfrm>
        </p:spPr>
        <p:txBody>
          <a:bodyPr vert="horz" lIns="91440" tIns="45720" rIns="91440" bIns="45720" rtlCol="0" anchor="b">
            <a:normAutofit/>
          </a:bodyPr>
          <a:lstStyle/>
          <a:p>
            <a:pPr defTabSz="914400">
              <a:lnSpc>
                <a:spcPct val="90000"/>
              </a:lnSpc>
            </a:pPr>
            <a:r>
              <a:rPr lang="en-US" sz="13200" dirty="0">
                <a:latin typeface="+mj-lt"/>
              </a:rPr>
              <a:t>Questions? Reactions? Ideas?</a:t>
            </a:r>
          </a:p>
        </p:txBody>
      </p:sp>
      <p:pic>
        <p:nvPicPr>
          <p:cNvPr id="5" name="Picture 4">
            <a:extLst>
              <a:ext uri="{FF2B5EF4-FFF2-40B4-BE49-F238E27FC236}">
                <a16:creationId xmlns:a16="http://schemas.microsoft.com/office/drawing/2014/main" id="{17C68C03-0B66-7447-BEE3-3E720D3528DD}"/>
              </a:ext>
              <a:ext uri="{C183D7F6-B498-43B3-948B-1728B52AA6E4}">
                <adec:decorative xmlns:adec="http://schemas.microsoft.com/office/drawing/2017/decorative" val="1"/>
              </a:ext>
            </a:extLst>
          </p:cNvPr>
          <p:cNvPicPr>
            <a:picLocks noChangeAspect="1"/>
          </p:cNvPicPr>
          <p:nvPr/>
        </p:nvPicPr>
        <p:blipFill rotWithShape="1">
          <a:blip r:embed="rId3"/>
          <a:srcRect l="6399" r="6445" b="1"/>
          <a:stretch/>
        </p:blipFill>
        <p:spPr>
          <a:xfrm>
            <a:off x="16281725" y="10"/>
            <a:ext cx="8105454" cy="13715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p:spPr>
      </p:pic>
    </p:spTree>
    <p:extLst>
      <p:ext uri="{BB962C8B-B14F-4D97-AF65-F5344CB8AC3E}">
        <p14:creationId xmlns:p14="http://schemas.microsoft.com/office/powerpoint/2010/main" val="2496585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7" y="3078512"/>
            <a:ext cx="10776407" cy="9448768"/>
          </a:xfrm>
        </p:spPr>
        <p:txBody>
          <a:bodyPr vert="horz" lIns="91440" tIns="45720" rIns="91440" bIns="45720" rtlCol="0">
            <a:normAutofit/>
          </a:bodyPr>
          <a:lstStyle/>
          <a:p>
            <a:pPr marL="571500" indent="-571500" defTabSz="914400">
              <a:lnSpc>
                <a:spcPct val="100000"/>
              </a:lnSpc>
              <a:buFont typeface="Arial" panose="020B0604020202020204" pitchFamily="34" charset="0"/>
              <a:buChar char="•"/>
            </a:pPr>
            <a:r>
              <a:rPr lang="en-US" dirty="0">
                <a:latin typeface="+mn-lt"/>
              </a:rPr>
              <a:t>Background and Purpose of Colorado Standards for Charter Authorizers</a:t>
            </a:r>
          </a:p>
          <a:p>
            <a:pPr marL="571500" indent="-571500" defTabSz="914400">
              <a:lnSpc>
                <a:spcPct val="200000"/>
              </a:lnSpc>
              <a:buFont typeface="Arial" panose="020B0604020202020204" pitchFamily="34" charset="0"/>
              <a:buChar char="•"/>
            </a:pPr>
            <a:r>
              <a:rPr lang="en-US" dirty="0">
                <a:latin typeface="+mn-lt"/>
              </a:rPr>
              <a:t>Three Core Principles</a:t>
            </a:r>
          </a:p>
          <a:p>
            <a:pPr marL="571500" indent="-571500" defTabSz="914400">
              <a:lnSpc>
                <a:spcPct val="100000"/>
              </a:lnSpc>
              <a:buFont typeface="Arial" panose="020B0604020202020204" pitchFamily="34" charset="0"/>
              <a:buChar char="•"/>
            </a:pPr>
            <a:r>
              <a:rPr lang="en-US" dirty="0">
                <a:latin typeface="+mn-lt"/>
              </a:rPr>
              <a:t>Standards for Charter School Authorizing </a:t>
            </a:r>
          </a:p>
          <a:p>
            <a:pPr marL="571500" indent="-571500" defTabSz="914400">
              <a:lnSpc>
                <a:spcPct val="200000"/>
              </a:lnSpc>
              <a:buFont typeface="Arial" panose="020B0604020202020204" pitchFamily="34" charset="0"/>
              <a:buChar char="•"/>
            </a:pPr>
            <a:r>
              <a:rPr lang="en-US" dirty="0">
                <a:latin typeface="+mn-lt"/>
              </a:rPr>
              <a:t>Questions and Answers </a:t>
            </a:r>
          </a:p>
        </p:txBody>
      </p:sp>
      <p:pic>
        <p:nvPicPr>
          <p:cNvPr id="5" name="Picture 4">
            <a:extLst>
              <a:ext uri="{FF2B5EF4-FFF2-40B4-BE49-F238E27FC236}">
                <a16:creationId xmlns:a16="http://schemas.microsoft.com/office/drawing/2014/main" id="{A3E2B69D-DAAC-2F47-ACE4-2E165552C1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650466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832A-9DA5-054F-B56A-78DA11A9E83E}"/>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74FFF13-6D80-524F-AD35-17AB6D225B36}"/>
              </a:ext>
            </a:extLst>
          </p:cNvPr>
          <p:cNvSpPr>
            <a:spLocks noGrp="1"/>
          </p:cNvSpPr>
          <p:nvPr>
            <p:ph type="subTitle" idx="1"/>
          </p:nvPr>
        </p:nvSpPr>
        <p:spPr/>
        <p:txBody>
          <a:bodyPr/>
          <a:lstStyle/>
          <a:p>
            <a:r>
              <a:rPr lang="en-US" dirty="0"/>
              <a:t>Bootcamp Week 2: </a:t>
            </a:r>
          </a:p>
          <a:p>
            <a:r>
              <a:rPr lang="en-US" dirty="0"/>
              <a:t>Wednesday, November 10</a:t>
            </a:r>
            <a:r>
              <a:rPr lang="en-US" baseline="30000" dirty="0"/>
              <a:t>th</a:t>
            </a:r>
            <a:r>
              <a:rPr lang="en-US" dirty="0"/>
              <a:t>, 12-2pm</a:t>
            </a:r>
          </a:p>
        </p:txBody>
      </p:sp>
    </p:spTree>
    <p:extLst>
      <p:ext uri="{BB962C8B-B14F-4D97-AF65-F5344CB8AC3E}">
        <p14:creationId xmlns:p14="http://schemas.microsoft.com/office/powerpoint/2010/main" val="167125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0788126" cy="8702676"/>
          </a:xfrm>
        </p:spPr>
        <p:txBody>
          <a:bodyPr vert="horz" lIns="91440" tIns="45720" rIns="91440" bIns="45720" rtlCol="0">
            <a:normAutofit/>
          </a:bodyPr>
          <a:lstStyle/>
          <a:p>
            <a:pPr marL="571500" indent="-228600" defTabSz="914400">
              <a:lnSpc>
                <a:spcPct val="90000"/>
              </a:lnSpc>
              <a:buFont typeface="Arial" panose="020B0604020202020204" pitchFamily="34" charset="0"/>
              <a:buChar char="•"/>
            </a:pPr>
            <a:r>
              <a:rPr lang="en-US" dirty="0">
                <a:latin typeface="+mn-lt"/>
              </a:rPr>
              <a:t>Authorizers will understand the purpose of the Colorado principles and standards for quality charter school authorizing. </a:t>
            </a:r>
          </a:p>
          <a:p>
            <a:pPr marL="342900" defTabSz="914400">
              <a:lnSpc>
                <a:spcPct val="90000"/>
              </a:lnSpc>
            </a:pPr>
            <a:endParaRPr lang="en-US" dirty="0">
              <a:latin typeface="+mn-lt"/>
            </a:endParaRPr>
          </a:p>
          <a:p>
            <a:pPr marL="571500" indent="-228600" defTabSz="914400">
              <a:lnSpc>
                <a:spcPct val="90000"/>
              </a:lnSpc>
              <a:buFont typeface="Arial" panose="020B0604020202020204" pitchFamily="34" charset="0"/>
              <a:buChar char="•"/>
            </a:pPr>
            <a:r>
              <a:rPr lang="en-US" dirty="0">
                <a:latin typeface="+mn-lt"/>
              </a:rPr>
              <a:t>Authorizers will begin to understand how to implement the principles and standards for quality charter school authorizing. </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2881975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A4A2-0256-1542-AACC-3F4DCEED3A35}"/>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D9E36AC3-392D-C74A-A8DB-9E6D529D0E92}"/>
              </a:ext>
            </a:extLst>
          </p:cNvPr>
          <p:cNvSpPr>
            <a:spLocks noGrp="1"/>
          </p:cNvSpPr>
          <p:nvPr>
            <p:ph sz="quarter" idx="13"/>
          </p:nvPr>
        </p:nvSpPr>
        <p:spPr>
          <a:xfrm>
            <a:off x="10012679" y="1363698"/>
            <a:ext cx="13321991" cy="10802902"/>
          </a:xfrm>
        </p:spPr>
        <p:txBody>
          <a:bodyPr/>
          <a:lstStyle/>
          <a:p>
            <a:r>
              <a:rPr lang="en-US" dirty="0"/>
              <a:t>NACSA Principles &amp; Standards</a:t>
            </a:r>
          </a:p>
          <a:p>
            <a:r>
              <a:rPr lang="en-US" b="0" dirty="0"/>
              <a:t>Principles and Standards for Quality Charter School Authorizing</a:t>
            </a:r>
          </a:p>
          <a:p>
            <a:pPr marL="457200" indent="-457200">
              <a:buFont typeface="Arial" panose="020B0604020202020204" pitchFamily="34" charset="0"/>
              <a:buChar char="•"/>
            </a:pPr>
            <a:r>
              <a:rPr lang="en-US" b="0" dirty="0"/>
              <a:t>First developed in 2004, updated periodically since</a:t>
            </a:r>
          </a:p>
          <a:p>
            <a:pPr marL="457200" indent="-457200">
              <a:buFont typeface="Arial" panose="020B0604020202020204" pitchFamily="34" charset="0"/>
              <a:buChar char="•"/>
            </a:pPr>
            <a:r>
              <a:rPr lang="en-US" b="0" dirty="0"/>
              <a:t>Foundational resource that guides authorizing practices across the country</a:t>
            </a:r>
          </a:p>
          <a:p>
            <a:pPr marL="457200" indent="-457200">
              <a:buFont typeface="Arial" panose="020B0604020202020204" pitchFamily="34" charset="0"/>
              <a:buChar char="•"/>
            </a:pPr>
            <a:r>
              <a:rPr lang="en-US" b="0" dirty="0"/>
              <a:t>A set of beliefs on charter school authorizing that identify core authorizer responsibilities </a:t>
            </a:r>
          </a:p>
        </p:txBody>
      </p:sp>
      <p:pic>
        <p:nvPicPr>
          <p:cNvPr id="1028" name="Picture 4" descr="NACSA logo">
            <a:extLst>
              <a:ext uri="{FF2B5EF4-FFF2-40B4-BE49-F238E27FC236}">
                <a16:creationId xmlns:a16="http://schemas.microsoft.com/office/drawing/2014/main" id="{22A4616E-897C-4B48-867B-9D9EF6E32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7591" y="731512"/>
            <a:ext cx="3538002" cy="201168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hat with solid fill indicating a question will be asked in the chat.">
            <a:extLst>
              <a:ext uri="{FF2B5EF4-FFF2-40B4-BE49-F238E27FC236}">
                <a16:creationId xmlns:a16="http://schemas.microsoft.com/office/drawing/2014/main" id="{0785CA0C-0F2E-5D42-8112-BB48CA3202DF}"/>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294600" y="12010136"/>
            <a:ext cx="1824511" cy="1824511"/>
          </a:xfrm>
          <a:prstGeom prst="rect">
            <a:avLst/>
          </a:prstGeom>
        </p:spPr>
      </p:pic>
    </p:spTree>
    <p:extLst>
      <p:ext uri="{BB962C8B-B14F-4D97-AF65-F5344CB8AC3E}">
        <p14:creationId xmlns:p14="http://schemas.microsoft.com/office/powerpoint/2010/main" val="337370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A4A2-0256-1542-AACC-3F4DCEED3A35}"/>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D9E36AC3-392D-C74A-A8DB-9E6D529D0E92}"/>
              </a:ext>
            </a:extLst>
          </p:cNvPr>
          <p:cNvSpPr>
            <a:spLocks noGrp="1"/>
          </p:cNvSpPr>
          <p:nvPr>
            <p:ph sz="quarter" idx="13"/>
          </p:nvPr>
        </p:nvSpPr>
        <p:spPr>
          <a:xfrm>
            <a:off x="10072452" y="1133644"/>
            <a:ext cx="12416246" cy="10726702"/>
          </a:xfrm>
        </p:spPr>
        <p:txBody>
          <a:bodyPr/>
          <a:lstStyle/>
          <a:p>
            <a:r>
              <a:rPr lang="en-US" dirty="0"/>
              <a:t>NACSA Authorizing Standards</a:t>
            </a:r>
            <a:endParaRPr lang="en-US" b="0" dirty="0"/>
          </a:p>
          <a:p>
            <a:r>
              <a:rPr lang="en-US" b="0" dirty="0"/>
              <a:t>Blueprint for effective authorizing that helps charter authorizers balance diverse and competing interests, regardless of the policies and laws of a given state.</a:t>
            </a:r>
          </a:p>
          <a:p>
            <a:endParaRPr lang="en-US" dirty="0"/>
          </a:p>
          <a:p>
            <a:r>
              <a:rPr lang="en-US" dirty="0"/>
              <a:t>Colorado Authorizing Standards  </a:t>
            </a:r>
          </a:p>
          <a:p>
            <a:r>
              <a:rPr lang="en-US" b="0" dirty="0"/>
              <a:t>State Board passed a permanent rule in 2012 to establish standards for charter schools and charter school authorizers. </a:t>
            </a:r>
          </a:p>
          <a:p>
            <a:r>
              <a:rPr lang="en-US" b="0" dirty="0"/>
              <a:t>Reflects similar best practices to NACSA authorizing standards, while meeting CO requirements and needs. </a:t>
            </a:r>
          </a:p>
          <a:p>
            <a:r>
              <a:rPr lang="en-US" b="0" dirty="0"/>
              <a:t>Based on recommendation of state-wide stakeholder task force.</a:t>
            </a:r>
          </a:p>
        </p:txBody>
      </p:sp>
      <p:pic>
        <p:nvPicPr>
          <p:cNvPr id="1028" name="Picture 4">
            <a:extLst>
              <a:ext uri="{FF2B5EF4-FFF2-40B4-BE49-F238E27FC236}">
                <a16:creationId xmlns:a16="http://schemas.microsoft.com/office/drawing/2014/main" id="{22A4616E-897C-4B48-867B-9D9EF6E322B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6480" y="737242"/>
            <a:ext cx="3377184" cy="1920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18871D6-29CA-094E-9198-0A6C831F6E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411207" y="4624368"/>
            <a:ext cx="4625339" cy="1371600"/>
          </a:xfrm>
          <a:prstGeom prst="rect">
            <a:avLst/>
          </a:prstGeom>
        </p:spPr>
      </p:pic>
      <p:sp>
        <p:nvSpPr>
          <p:cNvPr id="7" name="TextBox 6">
            <a:extLst>
              <a:ext uri="{FF2B5EF4-FFF2-40B4-BE49-F238E27FC236}">
                <a16:creationId xmlns:a16="http://schemas.microsoft.com/office/drawing/2014/main" id="{27CF3161-CDB4-A340-A310-BAFD322E30E0}"/>
              </a:ext>
            </a:extLst>
          </p:cNvPr>
          <p:cNvSpPr txBox="1"/>
          <p:nvPr/>
        </p:nvSpPr>
        <p:spPr>
          <a:xfrm>
            <a:off x="10072452" y="12742263"/>
            <a:ext cx="5626592" cy="707886"/>
          </a:xfrm>
          <a:prstGeom prst="rect">
            <a:avLst/>
          </a:prstGeom>
        </p:spPr>
        <p:txBody>
          <a:bodyPr wrap="square" rtlCol="0">
            <a:spAutoFit/>
          </a:bodyPr>
          <a:lstStyle/>
          <a:p>
            <a:pPr algn="l"/>
            <a:r>
              <a:rPr lang="en-US" sz="4000" dirty="0"/>
              <a:t>1 CCR 301-88</a:t>
            </a:r>
          </a:p>
        </p:txBody>
      </p:sp>
      <p:pic>
        <p:nvPicPr>
          <p:cNvPr id="9" name="Graphic 8" descr="Chat with solid fill indicating a question will be asked in the chat.">
            <a:extLst>
              <a:ext uri="{FF2B5EF4-FFF2-40B4-BE49-F238E27FC236}">
                <a16:creationId xmlns:a16="http://schemas.microsoft.com/office/drawing/2014/main" id="{8043E10A-5974-C041-B5BB-8D6F1C24634A}"/>
              </a:ext>
            </a:extLst>
          </p:cNvPr>
          <p:cNvPicPr>
            <a:picLocks noChangeAspect="1"/>
          </p:cNvPicPr>
          <p:nvPr/>
        </p:nvPicPr>
        <p:blipFill>
          <a:blip r:embed="rId5">
            <a:duotone>
              <a:schemeClr val="accent2">
                <a:shade val="45000"/>
                <a:satMod val="135000"/>
              </a:schemeClr>
              <a:prstClr val="white"/>
            </a:duotone>
            <a:extLst>
              <a:ext uri="{96DAC541-7B7A-43D3-8B79-37D633B846F1}">
                <asvg:svgBlip xmlns:asvg="http://schemas.microsoft.com/office/drawing/2016/SVG/main" r:embed="rId6"/>
              </a:ext>
            </a:extLst>
          </a:blip>
          <a:stretch>
            <a:fillRect/>
          </a:stretch>
        </p:blipFill>
        <p:spPr>
          <a:xfrm>
            <a:off x="20294600" y="12010136"/>
            <a:ext cx="1824511" cy="1824511"/>
          </a:xfrm>
          <a:prstGeom prst="rect">
            <a:avLst/>
          </a:prstGeom>
        </p:spPr>
      </p:pic>
    </p:spTree>
    <p:extLst>
      <p:ext uri="{BB962C8B-B14F-4D97-AF65-F5344CB8AC3E}">
        <p14:creationId xmlns:p14="http://schemas.microsoft.com/office/powerpoint/2010/main" val="1121704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A4A2-0256-1542-AACC-3F4DCEED3A35}"/>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How to Use the </a:t>
            </a:r>
            <a:r>
              <a:rPr lang="en-US" dirty="0">
                <a:solidFill>
                  <a:schemeClr val="tx1"/>
                </a:solidFill>
                <a:latin typeface="+mj-lt"/>
              </a:rPr>
              <a:t>Colorado</a:t>
            </a:r>
            <a:r>
              <a:rPr lang="en-US" kern="1200" dirty="0">
                <a:solidFill>
                  <a:schemeClr val="tx1"/>
                </a:solidFill>
                <a:latin typeface="+mj-lt"/>
                <a:ea typeface="+mj-ea"/>
                <a:cs typeface="+mj-cs"/>
              </a:rPr>
              <a:t> Principles &amp; Standards </a:t>
            </a:r>
          </a:p>
        </p:txBody>
      </p:sp>
      <p:sp>
        <p:nvSpPr>
          <p:cNvPr id="3" name="Content Placeholder 2">
            <a:extLst>
              <a:ext uri="{FF2B5EF4-FFF2-40B4-BE49-F238E27FC236}">
                <a16:creationId xmlns:a16="http://schemas.microsoft.com/office/drawing/2014/main" id="{D9E36AC3-392D-C74A-A8DB-9E6D529D0E92}"/>
              </a:ext>
            </a:extLst>
          </p:cNvPr>
          <p:cNvSpPr>
            <a:spLocks noGrp="1"/>
          </p:cNvSpPr>
          <p:nvPr>
            <p:ph sz="quarter" idx="13"/>
          </p:nvPr>
        </p:nvSpPr>
        <p:spPr>
          <a:xfrm>
            <a:off x="1052505" y="3248024"/>
            <a:ext cx="13212135" cy="8562965"/>
          </a:xfrm>
        </p:spPr>
        <p:txBody>
          <a:bodyPr vert="horz" lIns="91440" tIns="45720" rIns="91440" bIns="45720" rtlCol="0">
            <a:normAutofit/>
          </a:bodyPr>
          <a:lstStyle/>
          <a:p>
            <a:pPr marL="414338" indent="-414338" defTabSz="914400">
              <a:lnSpc>
                <a:spcPct val="90000"/>
              </a:lnSpc>
              <a:buFont typeface="Arial" panose="020B0604020202020204" pitchFamily="34" charset="0"/>
              <a:buChar char="•"/>
            </a:pPr>
            <a:r>
              <a:rPr lang="en-US" b="0" dirty="0">
                <a:latin typeface="+mn-lt"/>
              </a:rPr>
              <a:t>Not a list, but intended to be a roadmap that can guide authorizers at all stages and levels of experience. </a:t>
            </a:r>
          </a:p>
          <a:p>
            <a:pPr indent="-228600" defTabSz="914400">
              <a:lnSpc>
                <a:spcPct val="90000"/>
              </a:lnSpc>
              <a:buFont typeface="Arial" panose="020B0604020202020204" pitchFamily="34" charset="0"/>
              <a:buChar char="•"/>
            </a:pPr>
            <a:endParaRPr lang="en-US" b="0" dirty="0">
              <a:latin typeface="+mn-lt"/>
            </a:endParaRPr>
          </a:p>
          <a:p>
            <a:pPr marL="465138" indent="-439738" defTabSz="914400">
              <a:lnSpc>
                <a:spcPct val="90000"/>
              </a:lnSpc>
              <a:buFont typeface="Arial" panose="020B0604020202020204" pitchFamily="34" charset="0"/>
              <a:buChar char="•"/>
            </a:pPr>
            <a:r>
              <a:rPr lang="en-US" b="0" dirty="0">
                <a:latin typeface="+mn-lt"/>
              </a:rPr>
              <a:t>Designed to provide practical guidance to help local school boards and staff carry out work as a standards-based profession. </a:t>
            </a:r>
          </a:p>
        </p:txBody>
      </p:sp>
      <p:pic>
        <p:nvPicPr>
          <p:cNvPr id="6" name="Picture 5">
            <a:extLst>
              <a:ext uri="{FF2B5EF4-FFF2-40B4-BE49-F238E27FC236}">
                <a16:creationId xmlns:a16="http://schemas.microsoft.com/office/drawing/2014/main" id="{BA0775A9-2270-AE4E-9C1F-A5337F8E7407}"/>
              </a:ext>
              <a:ext uri="{C183D7F6-B498-43B3-948B-1728B52AA6E4}">
                <adec:decorative xmlns:adec="http://schemas.microsoft.com/office/drawing/2017/decorative" val="1"/>
              </a:ext>
            </a:extLst>
          </p:cNvPr>
          <p:cNvPicPr>
            <a:picLocks noChangeAspect="1"/>
          </p:cNvPicPr>
          <p:nvPr/>
        </p:nvPicPr>
        <p:blipFill rotWithShape="1">
          <a:blip r:embed="rId3"/>
          <a:srcRect l="19853" r="7946" b="-1"/>
          <a:stretch/>
        </p:blipFill>
        <p:spPr>
          <a:xfrm>
            <a:off x="16976740" y="2400985"/>
            <a:ext cx="6391240" cy="9410004"/>
          </a:xfrm>
          <a:prstGeom prst="rect">
            <a:avLst/>
          </a:prstGeom>
        </p:spPr>
      </p:pic>
    </p:spTree>
    <p:extLst>
      <p:ext uri="{BB962C8B-B14F-4D97-AF65-F5344CB8AC3E}">
        <p14:creationId xmlns:p14="http://schemas.microsoft.com/office/powerpoint/2010/main" val="353222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4F59-A70D-6048-96D1-DF2956C68066}"/>
              </a:ext>
            </a:extLst>
          </p:cNvPr>
          <p:cNvSpPr>
            <a:spLocks noGrp="1"/>
          </p:cNvSpPr>
          <p:nvPr>
            <p:ph type="ctrTitle"/>
          </p:nvPr>
        </p:nvSpPr>
        <p:spPr/>
        <p:txBody>
          <a:bodyPr/>
          <a:lstStyle/>
          <a:p>
            <a:r>
              <a:rPr lang="en-US" dirty="0"/>
              <a:t>Three Core Principles of Charter Authorizing </a:t>
            </a:r>
          </a:p>
        </p:txBody>
      </p:sp>
      <p:sp>
        <p:nvSpPr>
          <p:cNvPr id="4" name="TextBox 3">
            <a:extLst>
              <a:ext uri="{FF2B5EF4-FFF2-40B4-BE49-F238E27FC236}">
                <a16:creationId xmlns:a16="http://schemas.microsoft.com/office/drawing/2014/main" id="{4BC6E8FD-5D50-9D49-BD27-46C5207C6827}"/>
              </a:ext>
            </a:extLst>
          </p:cNvPr>
          <p:cNvSpPr txBox="1"/>
          <p:nvPr/>
        </p:nvSpPr>
        <p:spPr>
          <a:xfrm>
            <a:off x="20320591" y="12569952"/>
            <a:ext cx="5334000" cy="707886"/>
          </a:xfrm>
          <a:prstGeom prst="rect">
            <a:avLst/>
          </a:prstGeom>
        </p:spPr>
        <p:txBody>
          <a:bodyPr wrap="square" rtlCol="0">
            <a:spAutoFit/>
          </a:bodyPr>
          <a:lstStyle/>
          <a:p>
            <a:pPr algn="l"/>
            <a:r>
              <a:rPr lang="en-US" sz="4000" dirty="0">
                <a:solidFill>
                  <a:schemeClr val="accent3"/>
                </a:solidFill>
              </a:rPr>
              <a:t>1 CCR 301-88</a:t>
            </a:r>
          </a:p>
        </p:txBody>
      </p:sp>
    </p:spTree>
    <p:extLst>
      <p:ext uri="{BB962C8B-B14F-4D97-AF65-F5344CB8AC3E}">
        <p14:creationId xmlns:p14="http://schemas.microsoft.com/office/powerpoint/2010/main" val="941336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7B457F-4990-0448-B417-619BC351D343}"/>
              </a:ext>
            </a:extLst>
          </p:cNvPr>
          <p:cNvSpPr>
            <a:spLocks noGrp="1"/>
          </p:cNvSpPr>
          <p:nvPr>
            <p:ph type="title"/>
          </p:nvPr>
        </p:nvSpPr>
        <p:spPr/>
        <p:txBody>
          <a:bodyPr/>
          <a:lstStyle/>
          <a:p>
            <a:r>
              <a:rPr lang="en-US" dirty="0"/>
              <a:t>Principle 1: Maintain High Standards </a:t>
            </a:r>
          </a:p>
        </p:txBody>
      </p:sp>
      <p:sp>
        <p:nvSpPr>
          <p:cNvPr id="4" name="TextBox 3">
            <a:extLst>
              <a:ext uri="{FF2B5EF4-FFF2-40B4-BE49-F238E27FC236}">
                <a16:creationId xmlns:a16="http://schemas.microsoft.com/office/drawing/2014/main" id="{356B1D27-2E04-4846-A0F6-36AA006C5864}"/>
              </a:ext>
            </a:extLst>
          </p:cNvPr>
          <p:cNvSpPr txBox="1"/>
          <p:nvPr/>
        </p:nvSpPr>
        <p:spPr>
          <a:xfrm>
            <a:off x="20301692" y="570509"/>
            <a:ext cx="3582436" cy="1169551"/>
          </a:xfrm>
          <a:prstGeom prst="rect">
            <a:avLst/>
          </a:prstGeom>
        </p:spPr>
        <p:txBody>
          <a:bodyPr wrap="square" rtlCol="0">
            <a:spAutoFit/>
          </a:bodyPr>
          <a:lstStyle/>
          <a:p>
            <a:pPr algn="l"/>
            <a:r>
              <a:rPr lang="en-US" sz="3500" dirty="0">
                <a:solidFill>
                  <a:schemeClr val="bg1"/>
                </a:solidFill>
              </a:rPr>
              <a:t>1 CCR 301-88</a:t>
            </a:r>
          </a:p>
          <a:p>
            <a:pPr algn="l"/>
            <a:r>
              <a:rPr lang="en-US" sz="3500" dirty="0">
                <a:solidFill>
                  <a:schemeClr val="bg1"/>
                </a:solidFill>
              </a:rPr>
              <a:t>3.01(A)</a:t>
            </a:r>
          </a:p>
        </p:txBody>
      </p:sp>
      <p:sp>
        <p:nvSpPr>
          <p:cNvPr id="2" name="Content Placeholder 1">
            <a:extLst>
              <a:ext uri="{FF2B5EF4-FFF2-40B4-BE49-F238E27FC236}">
                <a16:creationId xmlns:a16="http://schemas.microsoft.com/office/drawing/2014/main" id="{EEB33D1C-48DB-1449-9397-A0FCED2AA290}"/>
              </a:ext>
            </a:extLst>
          </p:cNvPr>
          <p:cNvSpPr>
            <a:spLocks noGrp="1"/>
          </p:cNvSpPr>
          <p:nvPr>
            <p:ph sz="quarter" idx="13"/>
          </p:nvPr>
        </p:nvSpPr>
        <p:spPr/>
        <p:txBody>
          <a:bodyPr/>
          <a:lstStyle/>
          <a:p>
            <a:r>
              <a:rPr lang="en-US" dirty="0"/>
              <a:t>A quality authorizer will:</a:t>
            </a:r>
          </a:p>
          <a:p>
            <a:pPr marL="571500" indent="-571500">
              <a:buFont typeface="Arial" panose="020B0604020202020204" pitchFamily="34" charset="0"/>
              <a:buChar char="•"/>
            </a:pPr>
            <a:r>
              <a:rPr lang="en-US" b="0" dirty="0"/>
              <a:t>Set high standards for approving charter applicants</a:t>
            </a:r>
          </a:p>
          <a:p>
            <a:pPr marL="571500" indent="-571500">
              <a:buFont typeface="Arial" panose="020B0604020202020204" pitchFamily="34" charset="0"/>
              <a:buChar char="•"/>
            </a:pPr>
            <a:r>
              <a:rPr lang="en-US" b="0" dirty="0"/>
              <a:t>Maintain high standards for the schools it oversees </a:t>
            </a:r>
          </a:p>
          <a:p>
            <a:pPr marL="571500" indent="-571500">
              <a:buFont typeface="Arial" panose="020B0604020202020204" pitchFamily="34" charset="0"/>
              <a:buChar char="•"/>
            </a:pPr>
            <a:r>
              <a:rPr lang="en-US" b="0" dirty="0"/>
              <a:t>Effectively cultivate quality schools that meet identified educational  needs</a:t>
            </a:r>
          </a:p>
          <a:p>
            <a:pPr marL="571500" indent="-571500">
              <a:buFont typeface="Arial" panose="020B0604020202020204" pitchFamily="34" charset="0"/>
              <a:buChar char="•"/>
            </a:pPr>
            <a:r>
              <a:rPr lang="en-US" b="0" dirty="0"/>
              <a:t>Oversee charter schools that meet the performance standards and targets set forth in the charter contracts</a:t>
            </a:r>
          </a:p>
          <a:p>
            <a:pPr marL="571500" indent="-571500">
              <a:buFont typeface="Arial" panose="020B0604020202020204" pitchFamily="34" charset="0"/>
              <a:buChar char="•"/>
            </a:pPr>
            <a:r>
              <a:rPr lang="en-US" b="0" dirty="0"/>
              <a:t>Close schools that fail to meet standards and targets set in law and by contract </a:t>
            </a:r>
          </a:p>
        </p:txBody>
      </p:sp>
    </p:spTree>
    <p:extLst>
      <p:ext uri="{BB962C8B-B14F-4D97-AF65-F5344CB8AC3E}">
        <p14:creationId xmlns:p14="http://schemas.microsoft.com/office/powerpoint/2010/main" val="136403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7B457F-4990-0448-B417-619BC351D343}"/>
              </a:ext>
            </a:extLst>
          </p:cNvPr>
          <p:cNvSpPr>
            <a:spLocks noGrp="1"/>
          </p:cNvSpPr>
          <p:nvPr>
            <p:ph type="title"/>
          </p:nvPr>
        </p:nvSpPr>
        <p:spPr/>
        <p:txBody>
          <a:bodyPr/>
          <a:lstStyle/>
          <a:p>
            <a:r>
              <a:rPr lang="en-US" dirty="0"/>
              <a:t>Principle 2: Uphold School Autonomy</a:t>
            </a:r>
          </a:p>
        </p:txBody>
      </p:sp>
      <p:sp>
        <p:nvSpPr>
          <p:cNvPr id="5" name="TextBox 4">
            <a:extLst>
              <a:ext uri="{FF2B5EF4-FFF2-40B4-BE49-F238E27FC236}">
                <a16:creationId xmlns:a16="http://schemas.microsoft.com/office/drawing/2014/main" id="{F3D5DB2D-BDD2-9046-80FE-5A260AA6449B}"/>
              </a:ext>
            </a:extLst>
          </p:cNvPr>
          <p:cNvSpPr txBox="1"/>
          <p:nvPr/>
        </p:nvSpPr>
        <p:spPr>
          <a:xfrm>
            <a:off x="20301692" y="570509"/>
            <a:ext cx="3582436" cy="1169551"/>
          </a:xfrm>
          <a:prstGeom prst="rect">
            <a:avLst/>
          </a:prstGeom>
        </p:spPr>
        <p:txBody>
          <a:bodyPr wrap="square" rtlCol="0">
            <a:spAutoFit/>
          </a:bodyPr>
          <a:lstStyle/>
          <a:p>
            <a:pPr algn="l"/>
            <a:r>
              <a:rPr lang="en-US" sz="3500" dirty="0">
                <a:solidFill>
                  <a:schemeClr val="bg1"/>
                </a:solidFill>
              </a:rPr>
              <a:t>1 CCR 301-88</a:t>
            </a:r>
          </a:p>
          <a:p>
            <a:pPr algn="l"/>
            <a:r>
              <a:rPr lang="en-US" sz="3500" dirty="0">
                <a:solidFill>
                  <a:schemeClr val="bg1"/>
                </a:solidFill>
              </a:rPr>
              <a:t>3.01(B)</a:t>
            </a:r>
          </a:p>
        </p:txBody>
      </p:sp>
      <p:sp>
        <p:nvSpPr>
          <p:cNvPr id="2" name="Content Placeholder 1">
            <a:extLst>
              <a:ext uri="{FF2B5EF4-FFF2-40B4-BE49-F238E27FC236}">
                <a16:creationId xmlns:a16="http://schemas.microsoft.com/office/drawing/2014/main" id="{EEB33D1C-48DB-1449-9397-A0FCED2AA290}"/>
              </a:ext>
            </a:extLst>
          </p:cNvPr>
          <p:cNvSpPr>
            <a:spLocks noGrp="1"/>
          </p:cNvSpPr>
          <p:nvPr>
            <p:ph sz="quarter" idx="13"/>
          </p:nvPr>
        </p:nvSpPr>
        <p:spPr/>
        <p:txBody>
          <a:bodyPr/>
          <a:lstStyle/>
          <a:p>
            <a:r>
              <a:rPr lang="en-US" dirty="0"/>
              <a:t>A quality authorizer will:</a:t>
            </a:r>
          </a:p>
          <a:p>
            <a:pPr marL="571500" indent="-571500">
              <a:buFont typeface="Arial" panose="020B0604020202020204" pitchFamily="34" charset="0"/>
              <a:buChar char="•"/>
            </a:pPr>
            <a:r>
              <a:rPr lang="en-US" b="0" dirty="0"/>
              <a:t>Honor and preserve innovations and core autonomies crucial to school success, including governing board independence, personnel, school vision and culture, instructional programming, design, and use of time, and budgeting.</a:t>
            </a:r>
          </a:p>
          <a:p>
            <a:pPr marL="571500" indent="-571500">
              <a:buFont typeface="Arial" panose="020B0604020202020204" pitchFamily="34" charset="0"/>
              <a:buChar char="•"/>
            </a:pPr>
            <a:r>
              <a:rPr lang="en-US" b="0" dirty="0"/>
              <a:t>Assume responsibility, not for the success or failure of individual schools, but for holding schools accountable for their performance.</a:t>
            </a:r>
          </a:p>
          <a:p>
            <a:pPr marL="571500" indent="-571500">
              <a:buFont typeface="Arial" panose="020B0604020202020204" pitchFamily="34" charset="0"/>
              <a:buChar char="•"/>
            </a:pPr>
            <a:r>
              <a:rPr lang="en-US" b="0" dirty="0"/>
              <a:t>Minimize administrative and compliance burdens on schools.</a:t>
            </a:r>
          </a:p>
          <a:p>
            <a:pPr marL="571500" indent="-571500">
              <a:buFont typeface="Arial" panose="020B0604020202020204" pitchFamily="34" charset="0"/>
              <a:buChar char="•"/>
            </a:pPr>
            <a:r>
              <a:rPr lang="en-US" b="0" dirty="0"/>
              <a:t>Focus on holding schools accountable for measurable outcomes rather than processes.</a:t>
            </a:r>
          </a:p>
        </p:txBody>
      </p:sp>
    </p:spTree>
    <p:extLst>
      <p:ext uri="{BB962C8B-B14F-4D97-AF65-F5344CB8AC3E}">
        <p14:creationId xmlns:p14="http://schemas.microsoft.com/office/powerpoint/2010/main" val="3267201290"/>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56705</TotalTime>
  <Words>2566</Words>
  <Application>Microsoft Macintosh PowerPoint</Application>
  <PresentationFormat>Custom</PresentationFormat>
  <Paragraphs>232</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Courier New</vt:lpstr>
      <vt:lpstr>Geneva</vt:lpstr>
      <vt:lpstr>Helvetica</vt:lpstr>
      <vt:lpstr>System Font Regular</vt:lpstr>
      <vt:lpstr>Wingdings</vt:lpstr>
      <vt:lpstr>Office Theme</vt:lpstr>
      <vt:lpstr>Colorado Standards for Quality Charter School Authorizing </vt:lpstr>
      <vt:lpstr>Agenda</vt:lpstr>
      <vt:lpstr>Objectives</vt:lpstr>
      <vt:lpstr>Background</vt:lpstr>
      <vt:lpstr>Purpose</vt:lpstr>
      <vt:lpstr>How to Use the Colorado Principles &amp; Standards </vt:lpstr>
      <vt:lpstr>Three Core Principles of Charter Authorizing </vt:lpstr>
      <vt:lpstr>Principle 1: Maintain High Standards </vt:lpstr>
      <vt:lpstr>Principle 2: Uphold School Autonomy</vt:lpstr>
      <vt:lpstr>Principle 3: Protect Student and Public Interests </vt:lpstr>
      <vt:lpstr>Standards for Quality Charter School Authorizing </vt:lpstr>
      <vt:lpstr>Standard 1: Agency Commitment and Capacity</vt:lpstr>
      <vt:lpstr>Standard 2: Application Process and Decision Making</vt:lpstr>
      <vt:lpstr>Standard 3: Performance Contracting</vt:lpstr>
      <vt:lpstr>Standard 4: Ongoing Oversight and Evaluation </vt:lpstr>
      <vt:lpstr>Standard 5: Revocation and Renewal Decision Making</vt:lpstr>
      <vt:lpstr>Case Studies </vt:lpstr>
      <vt:lpstr>Scenario #1:</vt:lpstr>
      <vt:lpstr>Questions? Reactions? Ideas?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393</cp:revision>
  <cp:lastPrinted>2021-10-26T21:53:56Z</cp:lastPrinted>
  <dcterms:created xsi:type="dcterms:W3CDTF">2019-09-30T22:39:39Z</dcterms:created>
  <dcterms:modified xsi:type="dcterms:W3CDTF">2021-12-16T18:03:24Z</dcterms:modified>
</cp:coreProperties>
</file>