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
  </p:notesMasterIdLst>
  <p:handoutMasterIdLst>
    <p:handoutMasterId r:id="rId22"/>
  </p:handoutMasterIdLst>
  <p:sldIdLst>
    <p:sldId id="312" r:id="rId2"/>
    <p:sldId id="318" r:id="rId3"/>
    <p:sldId id="319" r:id="rId4"/>
    <p:sldId id="424" r:id="rId5"/>
    <p:sldId id="372" r:id="rId6"/>
    <p:sldId id="371" r:id="rId7"/>
    <p:sldId id="365" r:id="rId8"/>
    <p:sldId id="376" r:id="rId9"/>
    <p:sldId id="377" r:id="rId10"/>
    <p:sldId id="387" r:id="rId11"/>
    <p:sldId id="426" r:id="rId12"/>
    <p:sldId id="385" r:id="rId13"/>
    <p:sldId id="374" r:id="rId14"/>
    <p:sldId id="425" r:id="rId15"/>
    <p:sldId id="380" r:id="rId16"/>
    <p:sldId id="381" r:id="rId17"/>
    <p:sldId id="358" r:id="rId18"/>
    <p:sldId id="359" r:id="rId19"/>
    <p:sldId id="427" r:id="rId20"/>
  </p:sldIdLst>
  <p:sldSz cx="24387175"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an Holden" initials="CH" lastIdx="7" clrIdx="0">
    <p:extLst>
      <p:ext uri="{19B8F6BF-5375-455C-9EA6-DF929625EA0E}">
        <p15:presenceInfo xmlns:p15="http://schemas.microsoft.com/office/powerpoint/2012/main" userId="S::cholden@wested.org::9af0a607-2dae-4262-9b8c-aceecc182d23" providerId="AD"/>
      </p:ext>
    </p:extLst>
  </p:cmAuthor>
  <p:cmAuthor id="2" name="Kelly Wynveen" initials="KW" lastIdx="8" clrIdx="1">
    <p:extLst>
      <p:ext uri="{19B8F6BF-5375-455C-9EA6-DF929625EA0E}">
        <p15:presenceInfo xmlns:p15="http://schemas.microsoft.com/office/powerpoint/2012/main" userId="S::kwynvee@wested.org::57258ccf-2ad8-491c-b114-b90608b36f5b" providerId="AD"/>
      </p:ext>
    </p:extLst>
  </p:cmAuthor>
  <p:cmAuthor id="3" name="Steve Canavero" initials="SC" lastIdx="7" clrIdx="2">
    <p:extLst>
      <p:ext uri="{19B8F6BF-5375-455C-9EA6-DF929625EA0E}">
        <p15:presenceInfo xmlns:p15="http://schemas.microsoft.com/office/powerpoint/2012/main" userId="S::scanave@wested.org::df4c653a-ed36-43ca-b02e-a6599399ddd6" providerId="AD"/>
      </p:ext>
    </p:extLst>
  </p:cmAuthor>
  <p:cmAuthor id="4" name="Robin Chait" initials="RC" lastIdx="1" clrIdx="3">
    <p:extLst>
      <p:ext uri="{19B8F6BF-5375-455C-9EA6-DF929625EA0E}">
        <p15:presenceInfo xmlns:p15="http://schemas.microsoft.com/office/powerpoint/2012/main" userId="S::rchait@wested.org::a70eba82-a50f-4cdc-8770-d1319fff93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84CA"/>
    <a:srgbClr val="368AB9"/>
    <a:srgbClr val="518AB9"/>
    <a:srgbClr val="1669C9"/>
    <a:srgbClr val="3EA9FF"/>
    <a:srgbClr val="6CA9FF"/>
    <a:srgbClr val="3A7F32"/>
    <a:srgbClr val="002156"/>
    <a:srgbClr val="ABC1DA"/>
    <a:srgbClr val="EAF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35"/>
    <p:restoredTop sz="81088" autoAdjust="0"/>
  </p:normalViewPr>
  <p:slideViewPr>
    <p:cSldViewPr snapToGrid="0" snapToObjects="1">
      <p:cViewPr varScale="1">
        <p:scale>
          <a:sx n="51" d="100"/>
          <a:sy n="51" d="100"/>
        </p:scale>
        <p:origin x="1064" y="22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216" d="100"/>
          <a:sy n="216" d="100"/>
        </p:scale>
        <p:origin x="478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0F771A-00E4-6147-9B53-AA78B49EDAB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233072-9DFF-CB43-82AB-12C79EEB78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BA66DC-B931-A049-9B2B-6A3FA4616905}" type="datetimeFigureOut">
              <a:rPr lang="en-US" smtClean="0"/>
              <a:t>12/16/21</a:t>
            </a:fld>
            <a:endParaRPr lang="en-US"/>
          </a:p>
        </p:txBody>
      </p:sp>
      <p:sp>
        <p:nvSpPr>
          <p:cNvPr id="4" name="Footer Placeholder 3">
            <a:extLst>
              <a:ext uri="{FF2B5EF4-FFF2-40B4-BE49-F238E27FC236}">
                <a16:creationId xmlns:a16="http://schemas.microsoft.com/office/drawing/2014/main" id="{FE4F79E9-B5C2-6247-B171-A90C5D97F9A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CEFAB3F-F329-954D-82CF-CED92493A5A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9275742-E9D9-CE42-BA17-3D7C14A814E2}" type="slidenum">
              <a:rPr lang="en-US" smtClean="0"/>
              <a:t>‹#›</a:t>
            </a:fld>
            <a:endParaRPr lang="en-US"/>
          </a:p>
        </p:txBody>
      </p:sp>
    </p:spTree>
    <p:extLst>
      <p:ext uri="{BB962C8B-B14F-4D97-AF65-F5344CB8AC3E}">
        <p14:creationId xmlns:p14="http://schemas.microsoft.com/office/powerpoint/2010/main" val="1905530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B470C9-5AA7-544E-A9DA-B641A769C52E}" type="datetimeFigureOut">
              <a:rPr lang="en-US" smtClean="0"/>
              <a:t>12/16/21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085DC6-3276-7043-866B-AAE2820669F7}" type="slidenum">
              <a:rPr lang="en-US" smtClean="0"/>
              <a:t>‹#›</a:t>
            </a:fld>
            <a:endParaRPr lang="en-US"/>
          </a:p>
        </p:txBody>
      </p:sp>
    </p:spTree>
    <p:extLst>
      <p:ext uri="{BB962C8B-B14F-4D97-AF65-F5344CB8AC3E}">
        <p14:creationId xmlns:p14="http://schemas.microsoft.com/office/powerpoint/2010/main" val="931552770"/>
      </p:ext>
    </p:extLst>
  </p:cSld>
  <p:clrMap bg1="lt1" tx1="dk1" bg2="lt2" tx2="dk2" accent1="accent1" accent2="accent2" accent3="accent3" accent4="accent4" accent5="accent5" accent6="accent6" hlink="hlink" folHlink="folHlink"/>
  <p:notesStyle>
    <a:lvl1pPr marL="0" algn="l" defTabSz="1828891" rtl="0" eaLnBrk="1" latinLnBrk="0" hangingPunct="1">
      <a:defRPr sz="2400" kern="1200">
        <a:solidFill>
          <a:schemeClr val="tx1"/>
        </a:solidFill>
        <a:latin typeface="+mn-lt"/>
        <a:ea typeface="+mn-ea"/>
        <a:cs typeface="+mn-cs"/>
      </a:defRPr>
    </a:lvl1pPr>
    <a:lvl2pPr marL="914446" algn="l" defTabSz="1828891" rtl="0" eaLnBrk="1" latinLnBrk="0" hangingPunct="1">
      <a:defRPr sz="2400" kern="1200">
        <a:solidFill>
          <a:schemeClr val="tx1"/>
        </a:solidFill>
        <a:latin typeface="+mn-lt"/>
        <a:ea typeface="+mn-ea"/>
        <a:cs typeface="+mn-cs"/>
      </a:defRPr>
    </a:lvl2pPr>
    <a:lvl3pPr marL="1828891" algn="l" defTabSz="1828891" rtl="0" eaLnBrk="1" latinLnBrk="0" hangingPunct="1">
      <a:defRPr sz="2400" kern="1200">
        <a:solidFill>
          <a:schemeClr val="tx1"/>
        </a:solidFill>
        <a:latin typeface="+mn-lt"/>
        <a:ea typeface="+mn-ea"/>
        <a:cs typeface="+mn-cs"/>
      </a:defRPr>
    </a:lvl3pPr>
    <a:lvl4pPr marL="2743337" algn="l" defTabSz="1828891" rtl="0" eaLnBrk="1" latinLnBrk="0" hangingPunct="1">
      <a:defRPr sz="2400" kern="1200">
        <a:solidFill>
          <a:schemeClr val="tx1"/>
        </a:solidFill>
        <a:latin typeface="+mn-lt"/>
        <a:ea typeface="+mn-ea"/>
        <a:cs typeface="+mn-cs"/>
      </a:defRPr>
    </a:lvl4pPr>
    <a:lvl5pPr marL="3657783" algn="l" defTabSz="1828891" rtl="0" eaLnBrk="1" latinLnBrk="0" hangingPunct="1">
      <a:defRPr sz="2400" kern="1200">
        <a:solidFill>
          <a:schemeClr val="tx1"/>
        </a:solidFill>
        <a:latin typeface="+mn-lt"/>
        <a:ea typeface="+mn-ea"/>
        <a:cs typeface="+mn-cs"/>
      </a:defRPr>
    </a:lvl5pPr>
    <a:lvl6pPr marL="4572229" algn="l" defTabSz="1828891" rtl="0" eaLnBrk="1" latinLnBrk="0" hangingPunct="1">
      <a:defRPr sz="2400" kern="1200">
        <a:solidFill>
          <a:schemeClr val="tx1"/>
        </a:solidFill>
        <a:latin typeface="+mn-lt"/>
        <a:ea typeface="+mn-ea"/>
        <a:cs typeface="+mn-cs"/>
      </a:defRPr>
    </a:lvl6pPr>
    <a:lvl7pPr marL="5486674" algn="l" defTabSz="1828891" rtl="0" eaLnBrk="1" latinLnBrk="0" hangingPunct="1">
      <a:defRPr sz="2400" kern="1200">
        <a:solidFill>
          <a:schemeClr val="tx1"/>
        </a:solidFill>
        <a:latin typeface="+mn-lt"/>
        <a:ea typeface="+mn-ea"/>
        <a:cs typeface="+mn-cs"/>
      </a:defRPr>
    </a:lvl7pPr>
    <a:lvl8pPr marL="6401120" algn="l" defTabSz="1828891" rtl="0" eaLnBrk="1" latinLnBrk="0" hangingPunct="1">
      <a:defRPr sz="2400" kern="1200">
        <a:solidFill>
          <a:schemeClr val="tx1"/>
        </a:solidFill>
        <a:latin typeface="+mn-lt"/>
        <a:ea typeface="+mn-ea"/>
        <a:cs typeface="+mn-cs"/>
      </a:defRPr>
    </a:lvl8pPr>
    <a:lvl9pPr marL="7315566" algn="l" defTabSz="1828891"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Welcome and quick overview of session  </a:t>
            </a:r>
          </a:p>
        </p:txBody>
      </p:sp>
      <p:sp>
        <p:nvSpPr>
          <p:cNvPr id="4" name="Slide Number Placeholder 3"/>
          <p:cNvSpPr>
            <a:spLocks noGrp="1"/>
          </p:cNvSpPr>
          <p:nvPr>
            <p:ph type="sldNum" sz="quarter" idx="5"/>
          </p:nvPr>
        </p:nvSpPr>
        <p:spPr/>
        <p:txBody>
          <a:bodyPr/>
          <a:lstStyle/>
          <a:p>
            <a:fld id="{5F085DC6-3276-7043-866B-AAE2820669F7}" type="slidenum">
              <a:rPr lang="en-US" smtClean="0"/>
              <a:t>1</a:t>
            </a:fld>
            <a:endParaRPr lang="en-US"/>
          </a:p>
        </p:txBody>
      </p:sp>
    </p:spTree>
    <p:extLst>
      <p:ext uri="{BB962C8B-B14F-4D97-AF65-F5344CB8AC3E}">
        <p14:creationId xmlns:p14="http://schemas.microsoft.com/office/powerpoint/2010/main" val="947924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Level 5 is clearly the final stage before revocation. This is used when a school has demonstrated a trend of not meeting performance targets. The authorizer should provide clear notification that the revocation process is beginning, articulating the reasons why it’s needed. Sometimes authorizers conduct a specialized site visit to gather more specific data about the school’s performance.</a:t>
            </a:r>
          </a:p>
        </p:txBody>
      </p:sp>
      <p:sp>
        <p:nvSpPr>
          <p:cNvPr id="4" name="Slide Number Placeholder 3"/>
          <p:cNvSpPr>
            <a:spLocks noGrp="1"/>
          </p:cNvSpPr>
          <p:nvPr>
            <p:ph type="sldNum" sz="quarter" idx="5"/>
          </p:nvPr>
        </p:nvSpPr>
        <p:spPr/>
        <p:txBody>
          <a:bodyPr/>
          <a:lstStyle/>
          <a:p>
            <a:fld id="{5F085DC6-3276-7043-866B-AAE2820669F7}" type="slidenum">
              <a:rPr lang="en-US" smtClean="0"/>
              <a:t>10</a:t>
            </a:fld>
            <a:endParaRPr lang="en-US"/>
          </a:p>
        </p:txBody>
      </p:sp>
    </p:spTree>
    <p:extLst>
      <p:ext uri="{BB962C8B-B14F-4D97-AF65-F5344CB8AC3E}">
        <p14:creationId xmlns:p14="http://schemas.microsoft.com/office/powerpoint/2010/main" val="3725179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(Steve to interview authorizer)</a:t>
            </a:r>
          </a:p>
          <a:p>
            <a:r>
              <a:rPr lang="en-US" dirty="0"/>
              <a:t>Paige and/or Amelia, Aurora Public Schools</a:t>
            </a:r>
          </a:p>
          <a:p>
            <a:pPr marL="285750" indent="-285750" algn="l">
              <a:buFont typeface="Arial" panose="020B0604020202020204" pitchFamily="34" charset="0"/>
              <a:buChar char="•"/>
            </a:pPr>
            <a:r>
              <a:rPr lang="en-US" sz="2400" dirty="0"/>
              <a:t>What does your intervention protocol look like in your district? How is it similar and/or different than the NACSA sample intervention ladder?</a:t>
            </a:r>
          </a:p>
          <a:p>
            <a:pPr marL="285750" indent="-285750" algn="l">
              <a:buFont typeface="Arial" panose="020B0604020202020204" pitchFamily="34" charset="0"/>
              <a:buChar char="•"/>
            </a:pPr>
            <a:r>
              <a:rPr lang="en-US" sz="2400" dirty="0"/>
              <a:t>Can you share an example of when you have had to intervene with a school in your portfolio? </a:t>
            </a:r>
          </a:p>
        </p:txBody>
      </p:sp>
      <p:sp>
        <p:nvSpPr>
          <p:cNvPr id="4" name="Slide Number Placeholder 3"/>
          <p:cNvSpPr>
            <a:spLocks noGrp="1"/>
          </p:cNvSpPr>
          <p:nvPr>
            <p:ph type="sldNum" sz="quarter" idx="5"/>
          </p:nvPr>
        </p:nvSpPr>
        <p:spPr/>
        <p:txBody>
          <a:bodyPr/>
          <a:lstStyle/>
          <a:p>
            <a:fld id="{5F085DC6-3276-7043-866B-AAE2820669F7}" type="slidenum">
              <a:rPr lang="en-US" smtClean="0"/>
              <a:t>11</a:t>
            </a:fld>
            <a:endParaRPr lang="en-US"/>
          </a:p>
        </p:txBody>
      </p:sp>
    </p:spTree>
    <p:extLst>
      <p:ext uri="{BB962C8B-B14F-4D97-AF65-F5344CB8AC3E}">
        <p14:creationId xmlns:p14="http://schemas.microsoft.com/office/powerpoint/2010/main" val="3660599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kern="1200" dirty="0">
                <a:solidFill>
                  <a:schemeClr val="tx1"/>
                </a:solidFill>
                <a:effectLst/>
                <a:latin typeface="+mn-lt"/>
                <a:ea typeface="+mn-ea"/>
                <a:cs typeface="+mn-cs"/>
              </a:rPr>
              <a:t>Student achievement should be the primary factor when considering charter school performance. In Colorado, that means the state’s grading system and annual goals in the contract. The Intervention Protocol helps the authorizer focus on how the school is achieving student outcomes.</a:t>
            </a: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12</a:t>
            </a:fld>
            <a:endParaRPr lang="en-US"/>
          </a:p>
        </p:txBody>
      </p:sp>
    </p:spTree>
    <p:extLst>
      <p:ext uri="{BB962C8B-B14F-4D97-AF65-F5344CB8AC3E}">
        <p14:creationId xmlns:p14="http://schemas.microsoft.com/office/powerpoint/2010/main" val="1177244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Let’s chat for a moment about the state accountability system and how it may impact your district’s intervention protocol or process. </a:t>
            </a:r>
          </a:p>
          <a:p>
            <a:pPr marL="342900" indent="-342900">
              <a:buFont typeface="Arial" panose="020B0604020202020204" pitchFamily="34" charset="0"/>
              <a:buChar char="•"/>
            </a:pPr>
            <a:r>
              <a:rPr lang="en-US" dirty="0"/>
              <a:t>We know that all schools are evaluated by the state each year and given a rating based on their academic performance, academic growth, and postsecondary readiness. The schools you oversee as an authorizer will all be given this rating, and some may fall into the bottom two buckets of priority improvement or turnaround. </a:t>
            </a:r>
          </a:p>
          <a:p>
            <a:pPr marL="342900" indent="-342900">
              <a:buFont typeface="Arial" panose="020B0604020202020204" pitchFamily="34" charset="0"/>
              <a:buChar char="•"/>
            </a:pPr>
            <a:r>
              <a:rPr lang="en-US" dirty="0"/>
              <a:t>Although your intervention protocol will likely incorporate the state’s accountability system, you may also intervene for other reasons outside of the accountability system. Schools that may be high performing academically may be struggling in other areas of their contract. Your intervention protocols should incorporate state requirements for academic performance, but that should not be the only reason for intervention. </a:t>
            </a:r>
          </a:p>
        </p:txBody>
      </p:sp>
      <p:sp>
        <p:nvSpPr>
          <p:cNvPr id="4" name="Slide Number Placeholder 3"/>
          <p:cNvSpPr>
            <a:spLocks noGrp="1"/>
          </p:cNvSpPr>
          <p:nvPr>
            <p:ph type="sldNum" sz="quarter" idx="5"/>
          </p:nvPr>
        </p:nvSpPr>
        <p:spPr/>
        <p:txBody>
          <a:bodyPr/>
          <a:lstStyle/>
          <a:p>
            <a:fld id="{5F085DC6-3276-7043-866B-AAE2820669F7}" type="slidenum">
              <a:rPr lang="en-US" smtClean="0"/>
              <a:t>13</a:t>
            </a:fld>
            <a:endParaRPr lang="en-US"/>
          </a:p>
        </p:txBody>
      </p:sp>
    </p:spTree>
    <p:extLst>
      <p:ext uri="{BB962C8B-B14F-4D97-AF65-F5344CB8AC3E}">
        <p14:creationId xmlns:p14="http://schemas.microsoft.com/office/powerpoint/2010/main" val="3422271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Colorado charter law does include specific requirements for schools that are on a turnaround plan. If a school in your portfolio is identified by the state as in turnaround for two consecutive years, the school is required to present to the authorizing board the details of the turnaround plan as well as a summary of changes the school has made to improve their performance and the progress they’ve made in implementing these changes. </a:t>
            </a:r>
          </a:p>
          <a:p>
            <a:pPr marL="342900" indent="-342900">
              <a:buFont typeface="Arial" panose="020B0604020202020204" pitchFamily="34" charset="0"/>
              <a:buChar char="•"/>
            </a:pPr>
            <a:r>
              <a:rPr lang="en-US" dirty="0"/>
              <a:t>If requested by the authorizer, the school must also present sufficient evidence to show that the school is making progress toward earning a higher accreditation category. </a:t>
            </a:r>
          </a:p>
          <a:p>
            <a:endParaRPr lang="en-US" dirty="0"/>
          </a:p>
          <a:p>
            <a:pPr marL="342900" indent="-342900">
              <a:buFont typeface="Arial" panose="020B0604020202020204" pitchFamily="34" charset="0"/>
              <a:buChar char="•"/>
            </a:pPr>
            <a:r>
              <a:rPr lang="en-US" dirty="0"/>
              <a:t>It may be important to keep in mind that the progress a school is making may be slower due to the impact of COVID-19. As an authorizer, be sure to stay up to date with any flexibilities in the state’s turnaround plans and align your own approach.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14</a:t>
            </a:fld>
            <a:endParaRPr lang="en-US"/>
          </a:p>
        </p:txBody>
      </p:sp>
    </p:spTree>
    <p:extLst>
      <p:ext uri="{BB962C8B-B14F-4D97-AF65-F5344CB8AC3E}">
        <p14:creationId xmlns:p14="http://schemas.microsoft.com/office/powerpoint/2010/main" val="2557748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Let’s now take a moment to look at a few scenarios and discuss what level of intervention the authorizer should take. </a:t>
            </a:r>
            <a:r>
              <a:rPr lang="en-US" sz="2400" kern="1200" dirty="0">
                <a:solidFill>
                  <a:schemeClr val="tx1"/>
                </a:solidFill>
                <a:effectLst/>
                <a:highlight>
                  <a:srgbClr val="FFFF00"/>
                </a:highlight>
                <a:latin typeface="+mn-lt"/>
                <a:ea typeface="+mn-ea"/>
                <a:cs typeface="+mn-cs"/>
              </a:rPr>
              <a:t>In a moment you will be in a breakout room where you will look at two different scenarios and discuss what level of intervention you think is appropriate for the authorizer to take. </a:t>
            </a:r>
            <a:endParaRPr lang="en-US" dirty="0">
              <a:highlight>
                <a:srgbClr val="FFFF00"/>
              </a:highlight>
            </a:endParaRPr>
          </a:p>
          <a:p>
            <a:endParaRPr lang="en-US" dirty="0">
              <a:highlight>
                <a:srgbClr val="FFFF00"/>
              </a:highlight>
            </a:endParaRPr>
          </a:p>
          <a:p>
            <a:r>
              <a:rPr lang="en-US" dirty="0">
                <a:highlight>
                  <a:srgbClr val="FFFF00"/>
                </a:highlight>
              </a:rPr>
              <a:t>(10minutes)</a:t>
            </a:r>
          </a:p>
          <a:p>
            <a:r>
              <a:rPr lang="en-US" dirty="0">
                <a:highlight>
                  <a:srgbClr val="FFFF00"/>
                </a:highlight>
              </a:rPr>
              <a:t>(Breakout room discussions with Scenario A and B) </a:t>
            </a:r>
          </a:p>
          <a:p>
            <a:endParaRPr lang="en-US" dirty="0">
              <a:highlight>
                <a:srgbClr val="FFFF00"/>
              </a:highlight>
            </a:endParaRPr>
          </a:p>
          <a:p>
            <a:r>
              <a:rPr lang="en-US" dirty="0">
                <a:highlight>
                  <a:srgbClr val="FFFF00"/>
                </a:highlight>
              </a:rPr>
              <a:t>Level of intervention? - Notice of Concern</a:t>
            </a:r>
          </a:p>
          <a:p>
            <a:r>
              <a:rPr lang="en-US" dirty="0">
                <a:highlight>
                  <a:srgbClr val="FFFF00"/>
                </a:highlight>
              </a:rPr>
              <a:t>If this were to continue, then notice of breach</a:t>
            </a:r>
            <a:r>
              <a:rPr lang="en-US" dirty="0"/>
              <a:t>. </a:t>
            </a:r>
          </a:p>
        </p:txBody>
      </p:sp>
      <p:sp>
        <p:nvSpPr>
          <p:cNvPr id="4" name="Slide Number Placeholder 3"/>
          <p:cNvSpPr>
            <a:spLocks noGrp="1"/>
          </p:cNvSpPr>
          <p:nvPr>
            <p:ph type="sldNum" sz="quarter" idx="5"/>
          </p:nvPr>
        </p:nvSpPr>
        <p:spPr/>
        <p:txBody>
          <a:bodyPr/>
          <a:lstStyle/>
          <a:p>
            <a:fld id="{5F085DC6-3276-7043-866B-AAE2820669F7}" type="slidenum">
              <a:rPr lang="en-US" smtClean="0"/>
              <a:t>15</a:t>
            </a:fld>
            <a:endParaRPr lang="en-US"/>
          </a:p>
        </p:txBody>
      </p:sp>
    </p:spTree>
    <p:extLst>
      <p:ext uri="{BB962C8B-B14F-4D97-AF65-F5344CB8AC3E}">
        <p14:creationId xmlns:p14="http://schemas.microsoft.com/office/powerpoint/2010/main" val="1073164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Level of concern? - Notice of Probationary Status </a:t>
            </a:r>
          </a:p>
          <a:p>
            <a:endParaRPr lang="en-US" dirty="0"/>
          </a:p>
          <a:p>
            <a:r>
              <a:rPr lang="en-US" dirty="0"/>
              <a:t>(If time, Steve to debrief whole group)</a:t>
            </a:r>
          </a:p>
        </p:txBody>
      </p:sp>
      <p:sp>
        <p:nvSpPr>
          <p:cNvPr id="4" name="Slide Number Placeholder 3"/>
          <p:cNvSpPr>
            <a:spLocks noGrp="1"/>
          </p:cNvSpPr>
          <p:nvPr>
            <p:ph type="sldNum" sz="quarter" idx="5"/>
          </p:nvPr>
        </p:nvSpPr>
        <p:spPr/>
        <p:txBody>
          <a:bodyPr/>
          <a:lstStyle/>
          <a:p>
            <a:fld id="{5F085DC6-3276-7043-866B-AAE2820669F7}" type="slidenum">
              <a:rPr lang="en-US" smtClean="0"/>
              <a:t>16</a:t>
            </a:fld>
            <a:endParaRPr lang="en-US"/>
          </a:p>
        </p:txBody>
      </p:sp>
    </p:spTree>
    <p:extLst>
      <p:ext uri="{BB962C8B-B14F-4D97-AF65-F5344CB8AC3E}">
        <p14:creationId xmlns:p14="http://schemas.microsoft.com/office/powerpoint/2010/main" val="1049330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Discuss questions or reactions</a:t>
            </a: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17</a:t>
            </a:fld>
            <a:endParaRPr lang="en-US"/>
          </a:p>
        </p:txBody>
      </p:sp>
    </p:spTree>
    <p:extLst>
      <p:ext uri="{BB962C8B-B14F-4D97-AF65-F5344CB8AC3E}">
        <p14:creationId xmlns:p14="http://schemas.microsoft.com/office/powerpoint/2010/main" val="2865800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400" kern="1200" dirty="0">
                <a:solidFill>
                  <a:schemeClr val="tx1"/>
                </a:solidFill>
                <a:effectLst/>
                <a:latin typeface="+mn-lt"/>
                <a:ea typeface="+mn-ea"/>
                <a:cs typeface="+mn-cs"/>
              </a:rPr>
              <a:t>Turn over to Alex for any other comments or announcements.</a:t>
            </a:r>
          </a:p>
          <a:p>
            <a:r>
              <a:rPr lang="en-US" dirty="0"/>
              <a:t> </a:t>
            </a:r>
          </a:p>
        </p:txBody>
      </p:sp>
      <p:sp>
        <p:nvSpPr>
          <p:cNvPr id="4" name="Slide Number Placeholder 3"/>
          <p:cNvSpPr>
            <a:spLocks noGrp="1"/>
          </p:cNvSpPr>
          <p:nvPr>
            <p:ph type="sldNum" sz="quarter" idx="5"/>
          </p:nvPr>
        </p:nvSpPr>
        <p:spPr/>
        <p:txBody>
          <a:bodyPr/>
          <a:lstStyle/>
          <a:p>
            <a:fld id="{5F085DC6-3276-7043-866B-AAE2820669F7}" type="slidenum">
              <a:rPr lang="en-US" smtClean="0"/>
              <a:t>18</a:t>
            </a:fld>
            <a:endParaRPr lang="en-US"/>
          </a:p>
        </p:txBody>
      </p:sp>
    </p:spTree>
    <p:extLst>
      <p:ext uri="{BB962C8B-B14F-4D97-AF65-F5344CB8AC3E}">
        <p14:creationId xmlns:p14="http://schemas.microsoft.com/office/powerpoint/2010/main" val="1612699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so much for joining us this week!</a:t>
            </a:r>
          </a:p>
          <a:p>
            <a:r>
              <a:rPr lang="en-US" dirty="0"/>
              <a:t>We hope to see you for our final week of Bootcamp next week on December 15</a:t>
            </a:r>
            <a:r>
              <a:rPr lang="en-US" baseline="30000" dirty="0"/>
              <a:t>th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19</a:t>
            </a:fld>
            <a:endParaRPr lang="en-US"/>
          </a:p>
        </p:txBody>
      </p:sp>
    </p:spTree>
    <p:extLst>
      <p:ext uri="{BB962C8B-B14F-4D97-AF65-F5344CB8AC3E}">
        <p14:creationId xmlns:p14="http://schemas.microsoft.com/office/powerpoint/2010/main" val="574998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400" kern="1200" dirty="0">
                <a:solidFill>
                  <a:schemeClr val="tx1"/>
                </a:solidFill>
                <a:effectLst/>
                <a:latin typeface="+mn-lt"/>
                <a:ea typeface="+mn-ea"/>
                <a:cs typeface="+mn-cs"/>
              </a:rPr>
              <a:t>Here is what we will cover in today’s session</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What is intervention?</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Principles for intervention </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Review the NACSA sample intervention protocol </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Talk briefly about school improvement requirements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2</a:t>
            </a:fld>
            <a:endParaRPr lang="en-US"/>
          </a:p>
        </p:txBody>
      </p:sp>
    </p:spTree>
    <p:extLst>
      <p:ext uri="{BB962C8B-B14F-4D97-AF65-F5344CB8AC3E}">
        <p14:creationId xmlns:p14="http://schemas.microsoft.com/office/powerpoint/2010/main" val="231921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objectives </a:t>
            </a: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Authorizers will become familiar with options for implementing an intervention protocol.</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Authorizers will understand the key state requirements for school improvement plans.</a:t>
            </a:r>
            <a:r>
              <a:rPr lang="en-US" dirty="0">
                <a:effectLst/>
              </a:rPr>
              <a:t>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3</a:t>
            </a:fld>
            <a:endParaRPr lang="en-US"/>
          </a:p>
        </p:txBody>
      </p:sp>
    </p:spTree>
    <p:extLst>
      <p:ext uri="{BB962C8B-B14F-4D97-AF65-F5344CB8AC3E}">
        <p14:creationId xmlns:p14="http://schemas.microsoft.com/office/powerpoint/2010/main" val="330674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A formal intervention is needed when there’s a violation of statute, contract, or a health or safety issue. </a:t>
            </a:r>
          </a:p>
          <a:p>
            <a:pPr marL="342900" indent="-342900">
              <a:buFont typeface="Arial" panose="020B0604020202020204" pitchFamily="34" charset="0"/>
              <a:buChar char="•"/>
            </a:pPr>
            <a:r>
              <a:rPr lang="en-US" dirty="0"/>
              <a:t>Informal interventions are often needed to respond to a particular concern that does not rise to the level of a formal intervention. For example, when a report is late or incomplete, or when a complaint is brought to the district from a parent or guardian, that may not lead to a formal intervention process. In these cases, a call to the school or email would be sufficient. </a:t>
            </a:r>
          </a:p>
          <a:p>
            <a:pPr marL="342900" indent="-342900">
              <a:buFont typeface="Arial" panose="020B0604020202020204" pitchFamily="34" charset="0"/>
              <a:buChar char="•"/>
            </a:pPr>
            <a:r>
              <a:rPr lang="en-US" dirty="0"/>
              <a:t>Again, it is important to develop and leverage the relationships you have with schools in your portfolio during an informal or formal intervention. When speaking about interventions during this session, we are referring to formal interventions. Typically, an intervention is pursued in a manner that is consistent with an authorizer’s intervention protocol, more on that later in this slide deck. </a:t>
            </a:r>
          </a:p>
        </p:txBody>
      </p:sp>
      <p:sp>
        <p:nvSpPr>
          <p:cNvPr id="4" name="Slide Number Placeholder 3"/>
          <p:cNvSpPr>
            <a:spLocks noGrp="1"/>
          </p:cNvSpPr>
          <p:nvPr>
            <p:ph type="sldNum" sz="quarter" idx="5"/>
          </p:nvPr>
        </p:nvSpPr>
        <p:spPr/>
        <p:txBody>
          <a:bodyPr/>
          <a:lstStyle/>
          <a:p>
            <a:fld id="{5F085DC6-3276-7043-866B-AAE2820669F7}" type="slidenum">
              <a:rPr lang="en-US" smtClean="0"/>
              <a:t>4</a:t>
            </a:fld>
            <a:endParaRPr lang="en-US"/>
          </a:p>
        </p:txBody>
      </p:sp>
    </p:spTree>
    <p:extLst>
      <p:ext uri="{BB962C8B-B14F-4D97-AF65-F5344CB8AC3E}">
        <p14:creationId xmlns:p14="http://schemas.microsoft.com/office/powerpoint/2010/main" val="495809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An intervention is when an authorizer takes formal action as a result of a charter school not meeting expectations (statutory or contract requirements). For example, if a school fails to meet multiple performance targets.</a:t>
            </a:r>
          </a:p>
          <a:p>
            <a:pPr marL="342900" indent="-342900">
              <a:buFont typeface="Arial" panose="020B0604020202020204" pitchFamily="34" charset="0"/>
              <a:buChar char="•"/>
            </a:pPr>
            <a:r>
              <a:rPr lang="en-US" dirty="0"/>
              <a:t>Interventions are intended to alert the school to their deficiencies, provide clear information about what’s wrong, and a timeline by which the school must correct the deficiency, so they can correct them. </a:t>
            </a:r>
          </a:p>
          <a:p>
            <a:pPr marL="342900" indent="-342900">
              <a:buFont typeface="Arial" panose="020B0604020202020204" pitchFamily="34" charset="0"/>
              <a:buChar char="•"/>
            </a:pPr>
            <a:r>
              <a:rPr lang="en-US" sz="2400" kern="1200" dirty="0">
                <a:solidFill>
                  <a:schemeClr val="tx1"/>
                </a:solidFill>
                <a:effectLst/>
                <a:latin typeface="+mn-lt"/>
                <a:ea typeface="+mn-ea"/>
                <a:cs typeface="+mn-cs"/>
              </a:rPr>
              <a:t>Interventions happen not because an authorizer is looking to catch a school doing something wrong, but because both the authorizer and the school have the same goal of ensuring students are being served safety and effectively. </a:t>
            </a: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5</a:t>
            </a:fld>
            <a:endParaRPr lang="en-US"/>
          </a:p>
        </p:txBody>
      </p:sp>
    </p:spTree>
    <p:extLst>
      <p:ext uri="{BB962C8B-B14F-4D97-AF65-F5344CB8AC3E}">
        <p14:creationId xmlns:p14="http://schemas.microsoft.com/office/powerpoint/2010/main" val="3383674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principles for designing effective interventions. </a:t>
            </a:r>
          </a:p>
          <a:p>
            <a:pPr marL="457200" indent="-457200">
              <a:buAutoNum type="arabicPeriod"/>
            </a:pPr>
            <a:r>
              <a:rPr lang="en-US" dirty="0"/>
              <a:t>Be clear about the conditions that may trigger an intervention and the consequences. You should have a written policy (an intervention protocol) that indicates what the conditions are that trigger an intervention and what kinds of actions will result. </a:t>
            </a:r>
          </a:p>
          <a:p>
            <a:pPr marL="457200" indent="-457200">
              <a:buAutoNum type="arabicPeriod"/>
            </a:pPr>
            <a:r>
              <a:rPr lang="en-US" dirty="0"/>
              <a:t>Give schools clear and timely notice of contract violations or performance deficiencies. This should be part of ongoing monitoring and oversight. Each monitoring activity should result in written feedback.</a:t>
            </a:r>
          </a:p>
          <a:p>
            <a:pPr marL="457200" indent="-457200">
              <a:buAutoNum type="arabicPeriod"/>
            </a:pPr>
            <a:r>
              <a:rPr lang="en-US" dirty="0"/>
              <a:t>Allow schools enough time to remedy non-emergency situations. Be realistic about the timeframe for addressing issues, but also be clear about the timeframe.</a:t>
            </a:r>
          </a:p>
          <a:p>
            <a:pPr marL="457200" indent="-457200">
              <a:buAutoNum type="arabicPeriod"/>
            </a:pPr>
            <a:r>
              <a:rPr lang="en-US" dirty="0"/>
              <a:t>Engage in intervention strategies that preserve school autonomy. So for instance, tell the school what the problem is, but let them figure out how to solve it.</a:t>
            </a:r>
          </a:p>
        </p:txBody>
      </p:sp>
      <p:sp>
        <p:nvSpPr>
          <p:cNvPr id="4" name="Slide Number Placeholder 3"/>
          <p:cNvSpPr>
            <a:spLocks noGrp="1"/>
          </p:cNvSpPr>
          <p:nvPr>
            <p:ph type="sldNum" sz="quarter" idx="5"/>
          </p:nvPr>
        </p:nvSpPr>
        <p:spPr/>
        <p:txBody>
          <a:bodyPr/>
          <a:lstStyle/>
          <a:p>
            <a:fld id="{5F085DC6-3276-7043-866B-AAE2820669F7}" type="slidenum">
              <a:rPr lang="en-US" smtClean="0"/>
              <a:t>6</a:t>
            </a:fld>
            <a:endParaRPr lang="en-US"/>
          </a:p>
        </p:txBody>
      </p:sp>
    </p:spTree>
    <p:extLst>
      <p:ext uri="{BB962C8B-B14F-4D97-AF65-F5344CB8AC3E}">
        <p14:creationId xmlns:p14="http://schemas.microsoft.com/office/powerpoint/2010/main" val="1917347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Here are some examples of reasons for interventions. You may identify these issues through regular monitoring activities, complaints from parents or other stakeholders, or site visits.</a:t>
            </a:r>
          </a:p>
          <a:p>
            <a:pPr marL="342900" indent="-342900">
              <a:buFont typeface="Arial" panose="020B0604020202020204" pitchFamily="34" charset="0"/>
              <a:buChar char="•"/>
            </a:pPr>
            <a:r>
              <a:rPr lang="en-US" sz="2400" kern="1200" dirty="0">
                <a:solidFill>
                  <a:schemeClr val="tx1"/>
                </a:solidFill>
                <a:effectLst/>
                <a:latin typeface="+mn-lt"/>
                <a:ea typeface="+mn-ea"/>
                <a:cs typeface="+mn-cs"/>
              </a:rPr>
              <a:t>Let’s take a quick poll to check how many authorizers on this call have a district intervention protocol or ladder. Kathy, can you launch this poll?</a:t>
            </a:r>
          </a:p>
          <a:p>
            <a:r>
              <a:rPr lang="en-US" sz="2400" kern="1200" dirty="0">
                <a:solidFill>
                  <a:schemeClr val="tx1"/>
                </a:solidFill>
                <a:effectLst/>
                <a:latin typeface="+mn-lt"/>
                <a:ea typeface="+mn-ea"/>
                <a:cs typeface="+mn-cs"/>
              </a:rPr>
              <a:t>(Launch poll, talk about results) </a:t>
            </a:r>
          </a:p>
          <a:p>
            <a:pPr marL="342900" indent="-342900">
              <a:buFont typeface="Arial" panose="020B0604020202020204" pitchFamily="34" charset="0"/>
              <a:buChar char="•"/>
            </a:pPr>
            <a:endParaRPr lang="en-US" dirty="0"/>
          </a:p>
          <a:p>
            <a:endParaRPr lang="en-US" dirty="0">
              <a:cs typeface="Calibri"/>
            </a:endParaRPr>
          </a:p>
          <a:p>
            <a:r>
              <a:rPr lang="en-US" dirty="0">
                <a:cs typeface="Calibri"/>
              </a:rPr>
              <a:t>(POLL: </a:t>
            </a:r>
            <a:r>
              <a:rPr lang="en-US" dirty="0"/>
              <a:t>Does your district have an intervention protocol or ladder?)</a:t>
            </a:r>
            <a:endParaRPr lang="en-US" dirty="0">
              <a:cs typeface="Calibri"/>
            </a:endParaRPr>
          </a:p>
        </p:txBody>
      </p:sp>
      <p:sp>
        <p:nvSpPr>
          <p:cNvPr id="4" name="Slide Number Placeholder 3"/>
          <p:cNvSpPr>
            <a:spLocks noGrp="1"/>
          </p:cNvSpPr>
          <p:nvPr>
            <p:ph type="sldNum" sz="quarter" idx="5"/>
          </p:nvPr>
        </p:nvSpPr>
        <p:spPr/>
        <p:txBody>
          <a:bodyPr/>
          <a:lstStyle/>
          <a:p>
            <a:fld id="{5F085DC6-3276-7043-866B-AAE2820669F7}" type="slidenum">
              <a:rPr lang="en-US" smtClean="0"/>
              <a:t>7</a:t>
            </a:fld>
            <a:endParaRPr lang="en-US"/>
          </a:p>
        </p:txBody>
      </p:sp>
    </p:spTree>
    <p:extLst>
      <p:ext uri="{BB962C8B-B14F-4D97-AF65-F5344CB8AC3E}">
        <p14:creationId xmlns:p14="http://schemas.microsoft.com/office/powerpoint/2010/main" val="2105218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400" kern="1200" dirty="0">
                <a:solidFill>
                  <a:schemeClr val="tx1"/>
                </a:solidFill>
                <a:effectLst/>
                <a:latin typeface="+mn-lt"/>
                <a:ea typeface="+mn-ea"/>
                <a:cs typeface="+mn-cs"/>
              </a:rPr>
              <a:t>Here is a sample intervention protocol developed by NACSA. It clearly communicates the kinds of conditions that may trigger an intervention and the possible consequences for the school. It of course can’t account for every situation but provides some helpful examples. You may want to create one for your own context or district.</a:t>
            </a:r>
          </a:p>
          <a:p>
            <a:r>
              <a:rPr lang="en-US" sz="2400" kern="1200" dirty="0">
                <a:solidFill>
                  <a:schemeClr val="tx1"/>
                </a:solidFill>
                <a:effectLst/>
                <a:latin typeface="+mn-lt"/>
                <a:ea typeface="+mn-ea"/>
                <a:cs typeface="+mn-cs"/>
              </a:rPr>
              <a:t> </a:t>
            </a:r>
          </a:p>
          <a:p>
            <a:pPr marL="342900" indent="-342900">
              <a:buFont typeface="Arial" panose="020B0604020202020204" pitchFamily="34" charset="0"/>
              <a:buChar char="•"/>
            </a:pPr>
            <a:r>
              <a:rPr lang="en-US" sz="2400" kern="1200" dirty="0">
                <a:solidFill>
                  <a:schemeClr val="tx1"/>
                </a:solidFill>
                <a:effectLst/>
                <a:latin typeface="+mn-lt"/>
                <a:ea typeface="+mn-ea"/>
                <a:cs typeface="+mn-cs"/>
              </a:rPr>
              <a:t>There are five levels, and this first slide shows the Level 1: Notice of Concern and Level 2: Notice of Breach conditions. Take a moment to read through some of the conditions and consequences. </a:t>
            </a:r>
          </a:p>
        </p:txBody>
      </p:sp>
      <p:sp>
        <p:nvSpPr>
          <p:cNvPr id="4" name="Slide Number Placeholder 3"/>
          <p:cNvSpPr>
            <a:spLocks noGrp="1"/>
          </p:cNvSpPr>
          <p:nvPr>
            <p:ph type="sldNum" sz="quarter" idx="5"/>
          </p:nvPr>
        </p:nvSpPr>
        <p:spPr/>
        <p:txBody>
          <a:bodyPr/>
          <a:lstStyle/>
          <a:p>
            <a:fld id="{5F085DC6-3276-7043-866B-AAE2820669F7}" type="slidenum">
              <a:rPr lang="en-US" smtClean="0"/>
              <a:t>8</a:t>
            </a:fld>
            <a:endParaRPr lang="en-US"/>
          </a:p>
        </p:txBody>
      </p:sp>
    </p:spTree>
    <p:extLst>
      <p:ext uri="{BB962C8B-B14F-4D97-AF65-F5344CB8AC3E}">
        <p14:creationId xmlns:p14="http://schemas.microsoft.com/office/powerpoint/2010/main" val="3739096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Level 3 and 4 indicate more serious concerns and therefore more intensive interventions. Probationary status indicates the school is approaching a revocation review. At Level 3, the school should develop a remedial action plan that the authorizer should review. It’s important that the plan comes from the school to protect school autonomy, but the authorizer should review the plan to make sure they believe it’s viable and addresses all deficiencies. A meeting with the school board and school leadership may be helpful to ensure they are aware of the issues the school faces and have thoughtful plans to implement interventions.</a:t>
            </a:r>
          </a:p>
        </p:txBody>
      </p:sp>
      <p:sp>
        <p:nvSpPr>
          <p:cNvPr id="4" name="Slide Number Placeholder 3"/>
          <p:cNvSpPr>
            <a:spLocks noGrp="1"/>
          </p:cNvSpPr>
          <p:nvPr>
            <p:ph type="sldNum" sz="quarter" idx="5"/>
          </p:nvPr>
        </p:nvSpPr>
        <p:spPr/>
        <p:txBody>
          <a:bodyPr/>
          <a:lstStyle/>
          <a:p>
            <a:fld id="{5F085DC6-3276-7043-866B-AAE2820669F7}" type="slidenum">
              <a:rPr lang="en-US" smtClean="0"/>
              <a:t>9</a:t>
            </a:fld>
            <a:endParaRPr lang="en-US"/>
          </a:p>
        </p:txBody>
      </p:sp>
    </p:spTree>
    <p:extLst>
      <p:ext uri="{BB962C8B-B14F-4D97-AF65-F5344CB8AC3E}">
        <p14:creationId xmlns:p14="http://schemas.microsoft.com/office/powerpoint/2010/main" val="12452491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0.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1.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4.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7.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8.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9.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40.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3.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4.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6.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7.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8.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9.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0.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2.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3.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4.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5.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6.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7.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8.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25.emf"/><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0.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1.jp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2.jp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3.jp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4.jp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5.jp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6.jp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7.jp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8.jp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9.jp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0.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1.jp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2.jp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3.jp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4.jp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5.jp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6.jp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7.jp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8.jp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9.jp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mailto:email@wested.org" TargetMode="External"/><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V1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tretch>
            <a:fill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5168319" y="2213516"/>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6322422" y="5166437"/>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6322422" y="8334104"/>
            <a:ext cx="11691257" cy="2808514"/>
          </a:xfrm>
          <a:prstGeom prst="rect">
            <a:avLst/>
          </a:prstGeom>
        </p:spPr>
        <p:txBody>
          <a:bodyPr vert="horz" lIns="91440" tIns="45720" rIns="91440" bIns="45720" rtlCol="0">
            <a:normAutofit/>
          </a:bodyPr>
          <a:lstStyle>
            <a:lvl1pPr marL="0" indent="0" algn="ctr" defTabSz="1828800" rtl="0" eaLnBrk="1" latinLnBrk="0" hangingPunct="1">
              <a:lnSpc>
                <a:spcPct val="100000"/>
              </a:lnSpc>
              <a:spcBef>
                <a:spcPts val="1400"/>
              </a:spcBef>
              <a:spcAft>
                <a:spcPts val="800"/>
              </a:spcAft>
              <a:buFont typeface="+mj-lt"/>
              <a:buNone/>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0147073" y="3151223"/>
            <a:ext cx="4093028" cy="924232"/>
          </a:xfrm>
          <a:prstGeom prst="rect">
            <a:avLst/>
          </a:prstGeom>
        </p:spPr>
      </p:pic>
    </p:spTree>
    <p:extLst>
      <p:ext uri="{BB962C8B-B14F-4D97-AF65-F5344CB8AC3E}">
        <p14:creationId xmlns:p14="http://schemas.microsoft.com/office/powerpoint/2010/main" val="1893417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 V1J">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17726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 V1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797143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V1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3183723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V1M">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3657327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 V1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3420662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 V1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149789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V2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tretch>
            <a:fill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FC82FBAE-7594-E84B-BAC8-9ABE6C38C36B}"/>
              </a:ext>
            </a:extLst>
          </p:cNvPr>
          <p:cNvSpPr/>
          <p:nvPr userDrawn="1"/>
        </p:nvSpPr>
        <p:spPr>
          <a:xfrm>
            <a:off x="-1"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9E7297C9-3036-2E4A-B784-8E82353D39FF}"/>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2" name="Subtitle 2">
            <a:extLst>
              <a:ext uri="{FF2B5EF4-FFF2-40B4-BE49-F238E27FC236}">
                <a16:creationId xmlns:a16="http://schemas.microsoft.com/office/drawing/2014/main" id="{AE639E22-7B42-B744-9385-A1EBC60D4C00}"/>
              </a:ext>
            </a:extLst>
          </p:cNvPr>
          <p:cNvSpPr>
            <a:spLocks noGrp="1"/>
          </p:cNvSpPr>
          <p:nvPr>
            <p:ph type="subTitle" idx="1"/>
          </p:nvPr>
        </p:nvSpPr>
        <p:spPr>
          <a:xfrm>
            <a:off x="1645921" y="10302087"/>
            <a:ext cx="21277862" cy="2885126"/>
          </a:xfrm>
          <a:prstGeom prst="rect">
            <a:avLst/>
          </a:prstGeom>
        </p:spPr>
        <p:txBody>
          <a:bodyPr>
            <a:noAutofit/>
          </a:bodyPr>
          <a:lstStyle>
            <a:lvl1pPr marL="0" indent="0" algn="l">
              <a:lnSpc>
                <a:spcPct val="102000"/>
              </a:lnSpc>
              <a:buNone/>
              <a:defRPr sz="4200" b="1">
                <a:solidFill>
                  <a:srgbClr val="72DB1D"/>
                </a:solidFill>
              </a:defRPr>
            </a:lvl1pPr>
            <a:lvl2pPr marL="0" marR="0" indent="0" algn="l" defTabSz="1828800" rtl="0" eaLnBrk="1" fontAlgn="auto" latinLnBrk="0" hangingPunct="1">
              <a:lnSpc>
                <a:spcPct val="110000"/>
              </a:lnSpc>
              <a:spcBef>
                <a:spcPts val="0"/>
              </a:spcBef>
              <a:spcAft>
                <a:spcPts val="600"/>
              </a:spcAft>
              <a:buClrTx/>
              <a:buSzTx/>
              <a:buFont typeface="Arial" panose="020B0604020202020204" pitchFamily="34" charset="0"/>
              <a:buNone/>
              <a:tabLst/>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3" name="Picture 12">
            <a:extLst>
              <a:ext uri="{FF2B5EF4-FFF2-40B4-BE49-F238E27FC236}">
                <a16:creationId xmlns:a16="http://schemas.microsoft.com/office/drawing/2014/main" id="{568AA2F4-0FA4-1B4C-A354-2A9AFDA56AA4}"/>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4" name="Straight Connector 13">
            <a:extLst>
              <a:ext uri="{FF2B5EF4-FFF2-40B4-BE49-F238E27FC236}">
                <a16:creationId xmlns:a16="http://schemas.microsoft.com/office/drawing/2014/main" id="{F1E890B9-99AB-9D45-B4E1-0D5676964232}"/>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C2BA82D-3CEA-1149-AD3F-5C5275106BC9}"/>
              </a:ext>
            </a:extLst>
          </p:cNvPr>
          <p:cNvPicPr>
            <a:picLocks noChangeAspect="1"/>
          </p:cNvPicPr>
          <p:nvPr userDrawn="1"/>
        </p:nvPicPr>
        <p:blipFill>
          <a:blip r:embed="rId4"/>
          <a:stretch>
            <a:fillRect/>
          </a:stretch>
        </p:blipFill>
        <p:spPr>
          <a:xfrm>
            <a:off x="18173983" y="758660"/>
            <a:ext cx="4749800" cy="2095500"/>
          </a:xfrm>
          <a:prstGeom prst="rect">
            <a:avLst/>
          </a:prstGeom>
        </p:spPr>
      </p:pic>
    </p:spTree>
    <p:extLst>
      <p:ext uri="{BB962C8B-B14F-4D97-AF65-F5344CB8AC3E}">
        <p14:creationId xmlns:p14="http://schemas.microsoft.com/office/powerpoint/2010/main" val="3451552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 V2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sp>
        <p:nvSpPr>
          <p:cNvPr id="11" name="Rectangle 10">
            <a:extLst>
              <a:ext uri="{FF2B5EF4-FFF2-40B4-BE49-F238E27FC236}">
                <a16:creationId xmlns:a16="http://schemas.microsoft.com/office/drawing/2014/main" id="{20B2286C-419F-C342-B6F9-992A9D8EE8B5}"/>
              </a:ext>
            </a:extLst>
          </p:cNvPr>
          <p:cNvSpPr/>
          <p:nvPr userDrawn="1"/>
        </p:nvSpPr>
        <p:spPr>
          <a:xfrm>
            <a:off x="0" y="-33014"/>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A6EB492-7438-9247-9F4F-E62E8479F88C}"/>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2" name="Subtitle 2">
            <a:extLst>
              <a:ext uri="{FF2B5EF4-FFF2-40B4-BE49-F238E27FC236}">
                <a16:creationId xmlns:a16="http://schemas.microsoft.com/office/drawing/2014/main" id="{566842F6-A76A-1044-AD3D-F6CB39BC6EC8}"/>
              </a:ext>
            </a:extLst>
          </p:cNvPr>
          <p:cNvSpPr>
            <a:spLocks noGrp="1"/>
          </p:cNvSpPr>
          <p:nvPr>
            <p:ph type="subTitle" idx="1"/>
          </p:nvPr>
        </p:nvSpPr>
        <p:spPr>
          <a:xfrm>
            <a:off x="1645921" y="10302087"/>
            <a:ext cx="21277862" cy="2885126"/>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3" name="Picture 12">
            <a:extLst>
              <a:ext uri="{FF2B5EF4-FFF2-40B4-BE49-F238E27FC236}">
                <a16:creationId xmlns:a16="http://schemas.microsoft.com/office/drawing/2014/main" id="{DD8A5049-4FF9-CB41-98E8-35C9647F7211}"/>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4" name="Straight Connector 13">
            <a:extLst>
              <a:ext uri="{FF2B5EF4-FFF2-40B4-BE49-F238E27FC236}">
                <a16:creationId xmlns:a16="http://schemas.microsoft.com/office/drawing/2014/main" id="{C4321238-4EC9-524B-83E1-212D624A9691}"/>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2D60D8B-2E8B-014F-ACB3-DB96948105F3}"/>
              </a:ext>
            </a:extLst>
          </p:cNvPr>
          <p:cNvPicPr>
            <a:picLocks noChangeAspect="1"/>
          </p:cNvPicPr>
          <p:nvPr userDrawn="1"/>
        </p:nvPicPr>
        <p:blipFill>
          <a:blip r:embed="rId4"/>
          <a:stretch>
            <a:fillRect/>
          </a:stretch>
        </p:blipFill>
        <p:spPr>
          <a:xfrm>
            <a:off x="18173983" y="758660"/>
            <a:ext cx="4749800" cy="2095500"/>
          </a:xfrm>
          <a:prstGeom prst="rect">
            <a:avLst/>
          </a:prstGeom>
        </p:spPr>
      </p:pic>
    </p:spTree>
    <p:extLst>
      <p:ext uri="{BB962C8B-B14F-4D97-AF65-F5344CB8AC3E}">
        <p14:creationId xmlns:p14="http://schemas.microsoft.com/office/powerpoint/2010/main" val="694304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 V2C">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1"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6A6A57B8-A13C-F54C-A4F1-AED2C4215B6C}"/>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F06B6513-5184-7046-B0C3-F5697E17E43D}"/>
              </a:ext>
            </a:extLst>
          </p:cNvPr>
          <p:cNvSpPr>
            <a:spLocks noGrp="1"/>
          </p:cNvSpPr>
          <p:nvPr>
            <p:ph type="subTitle" idx="1"/>
          </p:nvPr>
        </p:nvSpPr>
        <p:spPr>
          <a:xfrm>
            <a:off x="1645921" y="10302087"/>
            <a:ext cx="21277862" cy="3000958"/>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6435891B-5880-B34F-9132-E1AF4750B3CE}"/>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7D4E721D-385C-B644-9482-22F48B6D77F4}"/>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3387EEF-629C-EF4D-9A95-B72B81606D02}"/>
              </a:ext>
            </a:extLst>
          </p:cNvPr>
          <p:cNvPicPr>
            <a:picLocks noChangeAspect="1"/>
          </p:cNvPicPr>
          <p:nvPr userDrawn="1"/>
        </p:nvPicPr>
        <p:blipFill>
          <a:blip r:embed="rId4"/>
          <a:stretch>
            <a:fillRect/>
          </a:stretch>
        </p:blipFill>
        <p:spPr>
          <a:xfrm>
            <a:off x="18173983" y="758660"/>
            <a:ext cx="4749800" cy="2095500"/>
          </a:xfrm>
          <a:prstGeom prst="rect">
            <a:avLst/>
          </a:prstGeom>
        </p:spPr>
      </p:pic>
    </p:spTree>
    <p:extLst>
      <p:ext uri="{BB962C8B-B14F-4D97-AF65-F5344CB8AC3E}">
        <p14:creationId xmlns:p14="http://schemas.microsoft.com/office/powerpoint/2010/main" val="3795222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 V2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0" y="1"/>
            <a:ext cx="24387175" cy="13715999"/>
          </a:xfrm>
          <a:prstGeom prst="rect">
            <a:avLst/>
          </a:prstGeom>
          <a:solidFill>
            <a:srgbClr val="002156">
              <a:alpha val="88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8219292B-613F-AC4A-91CA-1074FF66930A}"/>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8253011F-00B5-DC46-AEAA-C976A39356E3}"/>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D9784CCA-B230-A64B-9E1C-E47398EFF2C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289B389C-D63C-834F-B2E2-AF9138CE6379}"/>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D0F4B09-B303-1746-A9F8-2E2260F5EB4C}"/>
              </a:ext>
            </a:extLst>
          </p:cNvPr>
          <p:cNvPicPr>
            <a:picLocks noChangeAspect="1"/>
          </p:cNvPicPr>
          <p:nvPr userDrawn="1"/>
        </p:nvPicPr>
        <p:blipFill>
          <a:blip r:embed="rId4"/>
          <a:stretch>
            <a:fillRect/>
          </a:stretch>
        </p:blipFill>
        <p:spPr>
          <a:xfrm>
            <a:off x="18173983" y="758660"/>
            <a:ext cx="4749800" cy="2095500"/>
          </a:xfrm>
          <a:prstGeom prst="rect">
            <a:avLst/>
          </a:prstGeom>
        </p:spPr>
      </p:pic>
    </p:spTree>
    <p:extLst>
      <p:ext uri="{BB962C8B-B14F-4D97-AF65-F5344CB8AC3E}">
        <p14:creationId xmlns:p14="http://schemas.microsoft.com/office/powerpoint/2010/main" val="1014982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V1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5168319" y="2213516"/>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6322422" y="5166437"/>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6322422" y="8334104"/>
            <a:ext cx="11691257" cy="2808514"/>
          </a:xfrm>
          <a:prstGeom prst="rect">
            <a:avLst/>
          </a:prstGeom>
        </p:spPr>
        <p:txBody>
          <a:bodyPr vert="horz" lIns="91440" tIns="45720" rIns="91440" bIns="45720" rtlCol="0">
            <a:normAutofit/>
          </a:bodyPr>
          <a:lstStyle>
            <a:lvl1pPr marL="0" indent="0" algn="ctr" defTabSz="1828800" rtl="0" eaLnBrk="1" latinLnBrk="0" hangingPunct="1">
              <a:lnSpc>
                <a:spcPct val="100000"/>
              </a:lnSpc>
              <a:spcBef>
                <a:spcPts val="1400"/>
              </a:spcBef>
              <a:spcAft>
                <a:spcPts val="800"/>
              </a:spcAft>
              <a:buFont typeface="+mj-lt"/>
              <a:buNone/>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0147073" y="3151223"/>
            <a:ext cx="4093028" cy="924232"/>
          </a:xfrm>
          <a:prstGeom prst="rect">
            <a:avLst/>
          </a:prstGeom>
        </p:spPr>
      </p:pic>
    </p:spTree>
    <p:extLst>
      <p:ext uri="{BB962C8B-B14F-4D97-AF65-F5344CB8AC3E}">
        <p14:creationId xmlns:p14="http://schemas.microsoft.com/office/powerpoint/2010/main" val="16787397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 V2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32336"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A35966F7-509B-9B45-932D-B1FF33E811EF}"/>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BF69F327-8B75-C341-814C-2BD44AB53DF1}"/>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62E3DB33-3F2A-3E48-BC9C-09A79034A78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0C67228D-F68B-004F-8EF3-AC770334A5D5}"/>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3F55C718-C0E9-1B46-BC91-D77E7254E2A4}"/>
              </a:ext>
            </a:extLst>
          </p:cNvPr>
          <p:cNvPicPr>
            <a:picLocks noChangeAspect="1"/>
          </p:cNvPicPr>
          <p:nvPr userDrawn="1"/>
        </p:nvPicPr>
        <p:blipFill>
          <a:blip r:embed="rId4"/>
          <a:stretch>
            <a:fillRect/>
          </a:stretch>
        </p:blipFill>
        <p:spPr>
          <a:xfrm>
            <a:off x="18173983" y="758660"/>
            <a:ext cx="4749800" cy="2095500"/>
          </a:xfrm>
          <a:prstGeom prst="rect">
            <a:avLst/>
          </a:prstGeom>
        </p:spPr>
      </p:pic>
    </p:spTree>
    <p:extLst>
      <p:ext uri="{BB962C8B-B14F-4D97-AF65-F5344CB8AC3E}">
        <p14:creationId xmlns:p14="http://schemas.microsoft.com/office/powerpoint/2010/main" val="1251560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 V2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0" y="1"/>
            <a:ext cx="24387175" cy="13715999"/>
          </a:xfrm>
          <a:prstGeom prst="rect">
            <a:avLst/>
          </a:prstGeom>
          <a:solidFill>
            <a:srgbClr val="002156">
              <a:alpha val="80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8B8051C3-9ABB-D544-93C5-15ED66B035C1}"/>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B69C606E-0B3C-F748-A283-522A77CF4579}"/>
              </a:ext>
            </a:extLst>
          </p:cNvPr>
          <p:cNvSpPr>
            <a:spLocks noGrp="1"/>
          </p:cNvSpPr>
          <p:nvPr>
            <p:ph type="subTitle" idx="1"/>
          </p:nvPr>
        </p:nvSpPr>
        <p:spPr>
          <a:xfrm>
            <a:off x="1645921" y="10302086"/>
            <a:ext cx="21277862" cy="2971461"/>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6CC08941-A7FE-CE4F-B404-BD781ED7142D}"/>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7D583A12-B3EC-744B-A823-4A550748B3F3}"/>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E66D343-9FC2-2946-8D0A-0B4B44401F1C}"/>
              </a:ext>
            </a:extLst>
          </p:cNvPr>
          <p:cNvPicPr>
            <a:picLocks noChangeAspect="1"/>
          </p:cNvPicPr>
          <p:nvPr userDrawn="1"/>
        </p:nvPicPr>
        <p:blipFill>
          <a:blip r:embed="rId4"/>
          <a:stretch>
            <a:fillRect/>
          </a:stretch>
        </p:blipFill>
        <p:spPr>
          <a:xfrm>
            <a:off x="18173983" y="758660"/>
            <a:ext cx="4749800" cy="2095500"/>
          </a:xfrm>
          <a:prstGeom prst="rect">
            <a:avLst/>
          </a:prstGeom>
        </p:spPr>
      </p:pic>
    </p:spTree>
    <p:extLst>
      <p:ext uri="{BB962C8B-B14F-4D97-AF65-F5344CB8AC3E}">
        <p14:creationId xmlns:p14="http://schemas.microsoft.com/office/powerpoint/2010/main" val="40200321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 V2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1588"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19FC6AF-1ABB-8D49-92AB-602E031C5575}"/>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4DF24D18-DFAC-854F-B349-B48D0573ACB4}"/>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C2DD7ED3-2F96-014C-B711-E10DABB9819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9B7D4E75-98C4-EB40-9DD5-C481C90EB661}"/>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B6B2AAC-0DD0-AA44-A9AC-16DE64FAE9CF}"/>
              </a:ext>
            </a:extLst>
          </p:cNvPr>
          <p:cNvPicPr>
            <a:picLocks noChangeAspect="1"/>
          </p:cNvPicPr>
          <p:nvPr userDrawn="1"/>
        </p:nvPicPr>
        <p:blipFill>
          <a:blip r:embed="rId4"/>
          <a:stretch>
            <a:fillRect/>
          </a:stretch>
        </p:blipFill>
        <p:spPr>
          <a:xfrm>
            <a:off x="18173983" y="758660"/>
            <a:ext cx="4749800" cy="2095500"/>
          </a:xfrm>
          <a:prstGeom prst="rect">
            <a:avLst/>
          </a:prstGeom>
        </p:spPr>
      </p:pic>
    </p:spTree>
    <p:extLst>
      <p:ext uri="{BB962C8B-B14F-4D97-AF65-F5344CB8AC3E}">
        <p14:creationId xmlns:p14="http://schemas.microsoft.com/office/powerpoint/2010/main" val="1098433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 V2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1588"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19FC6AF-1ABB-8D49-92AB-602E031C5575}"/>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4DF24D18-DFAC-854F-B349-B48D0573ACB4}"/>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C2DD7ED3-2F96-014C-B711-E10DABB9819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9B7D4E75-98C4-EB40-9DD5-C481C90EB661}"/>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D0A6A6F-75DE-CB43-A2C4-7DE093C4F8CA}"/>
              </a:ext>
            </a:extLst>
          </p:cNvPr>
          <p:cNvPicPr>
            <a:picLocks noChangeAspect="1"/>
          </p:cNvPicPr>
          <p:nvPr userDrawn="1"/>
        </p:nvPicPr>
        <p:blipFill>
          <a:blip r:embed="rId4"/>
          <a:stretch>
            <a:fillRect/>
          </a:stretch>
        </p:blipFill>
        <p:spPr>
          <a:xfrm>
            <a:off x="18173983" y="758660"/>
            <a:ext cx="4749800" cy="2095500"/>
          </a:xfrm>
          <a:prstGeom prst="rect">
            <a:avLst/>
          </a:prstGeom>
        </p:spPr>
      </p:pic>
    </p:spTree>
    <p:extLst>
      <p:ext uri="{BB962C8B-B14F-4D97-AF65-F5344CB8AC3E}">
        <p14:creationId xmlns:p14="http://schemas.microsoft.com/office/powerpoint/2010/main" val="21048452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r Section Intro Slide - V2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tretch>
            <a:fillRect/>
          </a:stretch>
        </p:blipFill>
        <p:spPr>
          <a:xfrm>
            <a:off x="1587" y="0"/>
            <a:ext cx="24384000" cy="13716000"/>
          </a:xfrm>
          <a:prstGeom prst="rect">
            <a:avLst/>
          </a:prstGeom>
        </p:spPr>
      </p:pic>
      <p:sp>
        <p:nvSpPr>
          <p:cNvPr id="8" name="Rectangle 7">
            <a:extLst>
              <a:ext uri="{FF2B5EF4-FFF2-40B4-BE49-F238E27FC236}">
                <a16:creationId xmlns:a16="http://schemas.microsoft.com/office/drawing/2014/main" id="{B725C252-3143-A14D-99A4-A007944D06F1}"/>
              </a:ext>
            </a:extLst>
          </p:cNvPr>
          <p:cNvSpPr/>
          <p:nvPr userDrawn="1"/>
        </p:nvSpPr>
        <p:spPr>
          <a:xfrm>
            <a:off x="0" y="0"/>
            <a:ext cx="24384000" cy="13716000"/>
          </a:xfrm>
          <a:prstGeom prst="rect">
            <a:avLst/>
          </a:prstGeom>
          <a:solidFill>
            <a:schemeClr val="bg1">
              <a:alpha val="80000"/>
            </a:schemeClr>
          </a:solid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191386" y="-21265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ctrTitle" hasCustomPrompt="1"/>
          </p:nvPr>
        </p:nvSpPr>
        <p:spPr>
          <a:xfrm>
            <a:off x="1645921" y="4865210"/>
            <a:ext cx="21341670" cy="2885127"/>
          </a:xfrm>
          <a:prstGeom prst="rect">
            <a:avLst/>
          </a:prstGeom>
        </p:spPr>
        <p:txBody>
          <a:bodyPr anchor="t">
            <a:normAutofit/>
          </a:bodyPr>
          <a:lstStyle>
            <a:lvl1pPr algn="l">
              <a:defRPr sz="10000" b="1">
                <a:solidFill>
                  <a:schemeClr val="tx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3" name="Subtitle 2"/>
          <p:cNvSpPr>
            <a:spLocks noGrp="1"/>
          </p:cNvSpPr>
          <p:nvPr userDrawn="1">
            <p:ph type="subTitle" idx="1"/>
          </p:nvPr>
        </p:nvSpPr>
        <p:spPr>
          <a:xfrm>
            <a:off x="1645921" y="8390159"/>
            <a:ext cx="21277862" cy="3143079"/>
          </a:xfrm>
          <a:prstGeom prst="rect">
            <a:avLst/>
          </a:prstGeom>
        </p:spPr>
        <p:txBody>
          <a:bodyPr>
            <a:noAutofit/>
          </a:bodyPr>
          <a:lstStyle>
            <a:lvl1pPr marL="0" indent="0" algn="l">
              <a:lnSpc>
                <a:spcPct val="102000"/>
              </a:lnSpc>
              <a:buNone/>
              <a:defRPr sz="4200" b="1" baseline="0">
                <a:solidFill>
                  <a:schemeClr val="accent2">
                    <a:lumMod val="75000"/>
                  </a:schemeClr>
                </a:solidFill>
              </a:defRPr>
            </a:lvl1pPr>
            <a:lvl2pPr marL="0" indent="0" algn="l">
              <a:lnSpc>
                <a:spcPct val="110000"/>
              </a:lnSpc>
              <a:spcBef>
                <a:spcPts val="0"/>
              </a:spcBef>
              <a:spcAft>
                <a:spcPts val="600"/>
              </a:spcAft>
              <a:buNone/>
              <a:defRPr sz="2800">
                <a:solidFill>
                  <a:srgbClr val="51AF46"/>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cxnSp>
        <p:nvCxnSpPr>
          <p:cNvPr id="9" name="Straight Connector 8">
            <a:extLst>
              <a:ext uri="{FF2B5EF4-FFF2-40B4-BE49-F238E27FC236}">
                <a16:creationId xmlns:a16="http://schemas.microsoft.com/office/drawing/2014/main" id="{86C7859B-6ED4-CA41-B83B-AD41DC75AFFD}"/>
              </a:ext>
            </a:extLst>
          </p:cNvPr>
          <p:cNvCxnSpPr/>
          <p:nvPr userDrawn="1"/>
        </p:nvCxnSpPr>
        <p:spPr>
          <a:xfrm>
            <a:off x="1763704" y="3983814"/>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1EE8E4E-D508-6B45-A37A-FECAB66A760A}"/>
              </a:ext>
            </a:extLst>
          </p:cNvPr>
          <p:cNvPicPr>
            <a:picLocks noChangeAspect="1"/>
          </p:cNvPicPr>
          <p:nvPr userDrawn="1"/>
        </p:nvPicPr>
        <p:blipFill>
          <a:blip r:embed="rId3"/>
          <a:stretch>
            <a:fillRect/>
          </a:stretch>
        </p:blipFill>
        <p:spPr>
          <a:xfrm>
            <a:off x="1848900" y="1805186"/>
            <a:ext cx="4349369" cy="970003"/>
          </a:xfrm>
          <a:prstGeom prst="rect">
            <a:avLst/>
          </a:prstGeom>
        </p:spPr>
      </p:pic>
      <p:pic>
        <p:nvPicPr>
          <p:cNvPr id="10" name="Picture 9" descr="Logo&#10;&#10;Description automatically generated">
            <a:extLst>
              <a:ext uri="{FF2B5EF4-FFF2-40B4-BE49-F238E27FC236}">
                <a16:creationId xmlns:a16="http://schemas.microsoft.com/office/drawing/2014/main" id="{AF30252A-A191-E143-8748-AB0C35ADF4F0}"/>
              </a:ext>
            </a:extLst>
          </p:cNvPr>
          <p:cNvPicPr>
            <a:picLocks noChangeAspect="1"/>
          </p:cNvPicPr>
          <p:nvPr userDrawn="1"/>
        </p:nvPicPr>
        <p:blipFill>
          <a:blip r:embed="rId4"/>
          <a:stretch>
            <a:fillRect/>
          </a:stretch>
        </p:blipFill>
        <p:spPr>
          <a:xfrm>
            <a:off x="18631333" y="373656"/>
            <a:ext cx="5080000" cy="2235200"/>
          </a:xfrm>
          <a:prstGeom prst="rect">
            <a:avLst/>
          </a:prstGeom>
        </p:spPr>
      </p:pic>
    </p:spTree>
    <p:extLst>
      <p:ext uri="{BB962C8B-B14F-4D97-AF65-F5344CB8AC3E}">
        <p14:creationId xmlns:p14="http://schemas.microsoft.com/office/powerpoint/2010/main" val="3712120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r Section Intro Slide - V2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8" name="Rectangle 7">
            <a:extLst>
              <a:ext uri="{FF2B5EF4-FFF2-40B4-BE49-F238E27FC236}">
                <a16:creationId xmlns:a16="http://schemas.microsoft.com/office/drawing/2014/main" id="{B725C252-3143-A14D-99A4-A007944D06F1}"/>
              </a:ext>
            </a:extLst>
          </p:cNvPr>
          <p:cNvSpPr/>
          <p:nvPr userDrawn="1"/>
        </p:nvSpPr>
        <p:spPr>
          <a:xfrm>
            <a:off x="-8608" y="0"/>
            <a:ext cx="24384000" cy="13716000"/>
          </a:xfrm>
          <a:prstGeom prst="rect">
            <a:avLst/>
          </a:prstGeom>
          <a:solidFill>
            <a:schemeClr val="bg1">
              <a:alpha val="80000"/>
            </a:schemeClr>
          </a:solid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191386" y="-21265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ctrTitle" hasCustomPrompt="1"/>
          </p:nvPr>
        </p:nvSpPr>
        <p:spPr>
          <a:xfrm>
            <a:off x="1645921" y="4865210"/>
            <a:ext cx="21341670" cy="2885127"/>
          </a:xfrm>
          <a:prstGeom prst="rect">
            <a:avLst/>
          </a:prstGeom>
        </p:spPr>
        <p:txBody>
          <a:bodyPr anchor="t">
            <a:normAutofit/>
          </a:bodyPr>
          <a:lstStyle>
            <a:lvl1pPr algn="l">
              <a:defRPr sz="10000" b="1">
                <a:solidFill>
                  <a:schemeClr val="tx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3" name="Subtitle 2"/>
          <p:cNvSpPr>
            <a:spLocks noGrp="1"/>
          </p:cNvSpPr>
          <p:nvPr userDrawn="1">
            <p:ph type="subTitle" idx="1"/>
          </p:nvPr>
        </p:nvSpPr>
        <p:spPr>
          <a:xfrm>
            <a:off x="1645921" y="8390159"/>
            <a:ext cx="21277862" cy="3143079"/>
          </a:xfrm>
          <a:prstGeom prst="rect">
            <a:avLst/>
          </a:prstGeom>
        </p:spPr>
        <p:txBody>
          <a:bodyPr>
            <a:noAutofit/>
          </a:bodyPr>
          <a:lstStyle>
            <a:lvl1pPr marL="0" indent="0" algn="l">
              <a:lnSpc>
                <a:spcPct val="102000"/>
              </a:lnSpc>
              <a:buNone/>
              <a:defRPr sz="4200" b="1" baseline="0">
                <a:solidFill>
                  <a:schemeClr val="accent2">
                    <a:lumMod val="75000"/>
                  </a:schemeClr>
                </a:solidFill>
              </a:defRPr>
            </a:lvl1pPr>
            <a:lvl2pPr marL="0" indent="0" algn="l">
              <a:lnSpc>
                <a:spcPct val="110000"/>
              </a:lnSpc>
              <a:spcBef>
                <a:spcPts val="0"/>
              </a:spcBef>
              <a:spcAft>
                <a:spcPts val="600"/>
              </a:spcAft>
              <a:buNone/>
              <a:defRPr sz="2800">
                <a:solidFill>
                  <a:srgbClr val="51AF46"/>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cxnSp>
        <p:nvCxnSpPr>
          <p:cNvPr id="9" name="Straight Connector 8">
            <a:extLst>
              <a:ext uri="{FF2B5EF4-FFF2-40B4-BE49-F238E27FC236}">
                <a16:creationId xmlns:a16="http://schemas.microsoft.com/office/drawing/2014/main" id="{86C7859B-6ED4-CA41-B83B-AD41DC75AFFD}"/>
              </a:ext>
            </a:extLst>
          </p:cNvPr>
          <p:cNvCxnSpPr/>
          <p:nvPr userDrawn="1"/>
        </p:nvCxnSpPr>
        <p:spPr>
          <a:xfrm>
            <a:off x="1763704" y="3983814"/>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1EE8E4E-D508-6B45-A37A-FECAB66A760A}"/>
              </a:ext>
            </a:extLst>
          </p:cNvPr>
          <p:cNvPicPr>
            <a:picLocks noChangeAspect="1"/>
          </p:cNvPicPr>
          <p:nvPr userDrawn="1"/>
        </p:nvPicPr>
        <p:blipFill>
          <a:blip r:embed="rId3"/>
          <a:stretch>
            <a:fillRect/>
          </a:stretch>
        </p:blipFill>
        <p:spPr>
          <a:xfrm>
            <a:off x="1848900" y="1805186"/>
            <a:ext cx="4349369" cy="970003"/>
          </a:xfrm>
          <a:prstGeom prst="rect">
            <a:avLst/>
          </a:prstGeom>
        </p:spPr>
      </p:pic>
      <p:pic>
        <p:nvPicPr>
          <p:cNvPr id="10" name="Picture 9" descr="Logo&#10;&#10;Description automatically generated">
            <a:extLst>
              <a:ext uri="{FF2B5EF4-FFF2-40B4-BE49-F238E27FC236}">
                <a16:creationId xmlns:a16="http://schemas.microsoft.com/office/drawing/2014/main" id="{7AEDFA64-10C8-454D-8BA0-6FC52ABF2E98}"/>
              </a:ext>
            </a:extLst>
          </p:cNvPr>
          <p:cNvPicPr>
            <a:picLocks noChangeAspect="1"/>
          </p:cNvPicPr>
          <p:nvPr userDrawn="1"/>
        </p:nvPicPr>
        <p:blipFill>
          <a:blip r:embed="rId4"/>
          <a:stretch>
            <a:fillRect/>
          </a:stretch>
        </p:blipFill>
        <p:spPr>
          <a:xfrm>
            <a:off x="18631333" y="373656"/>
            <a:ext cx="5080000" cy="2235200"/>
          </a:xfrm>
          <a:prstGeom prst="rect">
            <a:avLst/>
          </a:prstGeom>
        </p:spPr>
      </p:pic>
    </p:spTree>
    <p:extLst>
      <p:ext uri="{BB962C8B-B14F-4D97-AF65-F5344CB8AC3E}">
        <p14:creationId xmlns:p14="http://schemas.microsoft.com/office/powerpoint/2010/main" val="23063787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Slide - Early Childhoo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6" name="Straight Connector 15">
            <a:extLst>
              <a:ext uri="{FF2B5EF4-FFF2-40B4-BE49-F238E27FC236}">
                <a16:creationId xmlns:a16="http://schemas.microsoft.com/office/drawing/2014/main" id="{7FD0D614-F02A-1340-AB02-475BD84EFB7D}"/>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person, fence, woman, holding&#10;&#10;Description automatically generated">
            <a:extLst>
              <a:ext uri="{FF2B5EF4-FFF2-40B4-BE49-F238E27FC236}">
                <a16:creationId xmlns:a16="http://schemas.microsoft.com/office/drawing/2014/main" id="{D1F3BFDE-E62A-504B-807A-FE642E485A6A}"/>
              </a:ext>
            </a:extLst>
          </p:cNvPr>
          <p:cNvPicPr>
            <a:picLocks noChangeAspect="1"/>
          </p:cNvPicPr>
          <p:nvPr userDrawn="1"/>
        </p:nvPicPr>
        <p:blipFill>
          <a:blip r:embed="rId2"/>
          <a:stretch>
            <a:fill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Tree>
    <p:extLst>
      <p:ext uri="{BB962C8B-B14F-4D97-AF65-F5344CB8AC3E}">
        <p14:creationId xmlns:p14="http://schemas.microsoft.com/office/powerpoint/2010/main" val="42007119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Slide - Elementar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BB81C42C-7A9B-1C4A-8FE8-34A62E410D1A}"/>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80D5EFD5-F699-3B4D-96FC-5B437B0120D1}"/>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996F7C9F-79F1-7E4B-9F87-B8A35425129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B0E9382-0FD5-EC4A-AE1E-667D351875E2}"/>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51C9CF33-D7F4-2C4B-9B90-300DD7AF1D8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C90222E1-B2F7-9C4A-B899-203C6ED43413}"/>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
        <p:nvSpPr>
          <p:cNvPr id="2" name="TextBox 1">
            <a:extLst>
              <a:ext uri="{FF2B5EF4-FFF2-40B4-BE49-F238E27FC236}">
                <a16:creationId xmlns:a16="http://schemas.microsoft.com/office/drawing/2014/main" id="{D4A3D9A9-F3F3-3143-AC39-778B535CEFAB}"/>
              </a:ext>
            </a:extLst>
          </p:cNvPr>
          <p:cNvSpPr txBox="1"/>
          <p:nvPr userDrawn="1"/>
        </p:nvSpPr>
        <p:spPr>
          <a:xfrm>
            <a:off x="27966838" y="-793630"/>
            <a:ext cx="184731" cy="369332"/>
          </a:xfrm>
          <a:prstGeom prst="rect">
            <a:avLst/>
          </a:prstGeom>
        </p:spPr>
        <p:txBody>
          <a:bodyPr wrap="none" rtlCol="0">
            <a:spAutoFit/>
          </a:bodyPr>
          <a:lstStyle/>
          <a:p>
            <a:pPr algn="l"/>
            <a:endParaRPr lang="en-US" dirty="0"/>
          </a:p>
        </p:txBody>
      </p:sp>
    </p:spTree>
    <p:extLst>
      <p:ext uri="{BB962C8B-B14F-4D97-AF65-F5344CB8AC3E}">
        <p14:creationId xmlns:p14="http://schemas.microsoft.com/office/powerpoint/2010/main" val="5205804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Slide - Middle Schoo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85C0270-373A-0440-BA41-7F7966A87DE9}"/>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D0EC4BC-9D51-C14E-A391-BCE821C48C97}"/>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DECF53F4-468C-6E4C-A27B-FAA82B36AF91}"/>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BB8524C3-4A81-384D-8E00-AA25EE25349B}"/>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A8C096EB-3467-C940-B55E-6D5F159BDBF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F9A8A8DF-09BC-4548-AF4A-FAB47E2083F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9407869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Slide - High Schoo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8E944FE5-3A6D-7C49-BD3E-DD7ED783E3AC}"/>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63AF24D4-357C-574A-8C9E-146F304A9807}"/>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1A3A8833-CB1F-804A-8ABC-4B8BDE2457D3}"/>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F7047C9-9538-5649-B053-EE0A74FB4346}"/>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4417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V1C">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5168319" y="2213516"/>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6322422" y="5166437"/>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6322422" y="8334104"/>
            <a:ext cx="11691257" cy="2808514"/>
          </a:xfrm>
          <a:prstGeom prst="rect">
            <a:avLst/>
          </a:prstGeom>
        </p:spPr>
        <p:txBody>
          <a:bodyPr vert="horz" lIns="91440" tIns="45720" rIns="91440" bIns="45720" rtlCol="0">
            <a:normAutofit/>
          </a:bodyPr>
          <a:lstStyle>
            <a:lvl1pPr marL="0" indent="0" algn="ctr" defTabSz="1828800" rtl="0" eaLnBrk="1" latinLnBrk="0" hangingPunct="1">
              <a:lnSpc>
                <a:spcPct val="100000"/>
              </a:lnSpc>
              <a:spcBef>
                <a:spcPts val="1400"/>
              </a:spcBef>
              <a:spcAft>
                <a:spcPts val="800"/>
              </a:spcAft>
              <a:buFont typeface="+mj-lt"/>
              <a:buNone/>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0147073" y="3151223"/>
            <a:ext cx="4093028" cy="924232"/>
          </a:xfrm>
          <a:prstGeom prst="rect">
            <a:avLst/>
          </a:prstGeom>
        </p:spPr>
      </p:pic>
    </p:spTree>
    <p:extLst>
      <p:ext uri="{BB962C8B-B14F-4D97-AF65-F5344CB8AC3E}">
        <p14:creationId xmlns:p14="http://schemas.microsoft.com/office/powerpoint/2010/main" val="32606868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Slide - Adul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7DD4343-07C5-E14D-B828-1EA76084BFE0}"/>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80950CE-7450-AC47-96CA-F1EAFDEA6EBF}"/>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514567F5-C8F4-5E47-A0B1-49678CB0FFD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1D4119-0E9D-B447-BAD0-8C8639E1827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618793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Agenda Slide - Infa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7DD4343-07C5-E14D-B828-1EA76084BFE0}"/>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80950CE-7450-AC47-96CA-F1EAFDEA6EBF}"/>
              </a:ext>
            </a:extLst>
          </p:cNvPr>
          <p:cNvSpPr>
            <a:spLocks noGrp="1"/>
          </p:cNvSpPr>
          <p:nvPr>
            <p:ph sz="quarter" idx="13" hasCustomPrompt="1"/>
          </p:nvPr>
        </p:nvSpPr>
        <p:spPr>
          <a:xfrm>
            <a:off x="8751389" y="6025016"/>
            <a:ext cx="13928231" cy="5241277"/>
          </a:xfrm>
          <a:prstGeom prst="rect">
            <a:avLst/>
          </a:prstGeom>
        </p:spPr>
        <p:txBody>
          <a:bodyPr>
            <a:norm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514567F5-C8F4-5E47-A0B1-49678CB0FFD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1D4119-0E9D-B447-BAD0-8C8639E1827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461319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Agenda Slide - Infant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7DD4343-07C5-E14D-B828-1EA76084BFE0}"/>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80950CE-7450-AC47-96CA-F1EAFDEA6EBF}"/>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514567F5-C8F4-5E47-A0B1-49678CB0FFD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1D4119-0E9D-B447-BAD0-8C8639E1827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4634652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Intro Slide - V1A">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C324A561-198F-5546-92CF-90D8838BA7DE}"/>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5" name="Text Placeholder 4">
            <a:extLst>
              <a:ext uri="{FF2B5EF4-FFF2-40B4-BE49-F238E27FC236}">
                <a16:creationId xmlns:a16="http://schemas.microsoft.com/office/drawing/2014/main" id="{F78048B6-E825-6C48-93FA-12979CC8DD77}"/>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7" name="Text Placeholder 6">
            <a:extLst>
              <a:ext uri="{FF2B5EF4-FFF2-40B4-BE49-F238E27FC236}">
                <a16:creationId xmlns:a16="http://schemas.microsoft.com/office/drawing/2014/main" id="{A44BC0C4-5994-6243-8BB6-FF1D97CA5A2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6" name="Straight Connector 15">
            <a:extLst>
              <a:ext uri="{FF2B5EF4-FFF2-40B4-BE49-F238E27FC236}">
                <a16:creationId xmlns:a16="http://schemas.microsoft.com/office/drawing/2014/main" id="{29969A35-C4A1-9D47-A2CB-CE3A0A4DE1B4}"/>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BADD9B2-8F6D-E44B-86B9-DA2C3B90C5EE}"/>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41345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Intro Slide - V1B">
    <p:spTree>
      <p:nvGrpSpPr>
        <p:cNvPr id="1" name=""/>
        <p:cNvGrpSpPr/>
        <p:nvPr/>
      </p:nvGrpSpPr>
      <p:grpSpPr>
        <a:xfrm>
          <a:off x="0" y="0"/>
          <a:ext cx="0" cy="0"/>
          <a:chOff x="0" y="0"/>
          <a:chExt cx="0" cy="0"/>
        </a:xfrm>
      </p:grpSpPr>
      <p:pic>
        <p:nvPicPr>
          <p:cNvPr id="6" name="Picture 5" descr="A picture containing person, indoor, sitting, laptop&#10;&#10;Description automatically generated">
            <a:extLst>
              <a:ext uri="{FF2B5EF4-FFF2-40B4-BE49-F238E27FC236}">
                <a16:creationId xmlns:a16="http://schemas.microsoft.com/office/drawing/2014/main" id="{458ECE1C-FA52-C94C-983F-FD1CDBEBD76D}"/>
              </a:ext>
            </a:extLst>
          </p:cNvPr>
          <p:cNvPicPr>
            <a:picLocks noChangeAspect="1"/>
          </p:cNvPicPr>
          <p:nvPr userDrawn="1"/>
        </p:nvPicPr>
        <p:blipFill>
          <a:blip r:embed="rId2"/>
          <a:stretch>
            <a:fillRect/>
          </a:stretch>
        </p:blipFill>
        <p:spPr>
          <a:xfrm>
            <a:off x="-1" y="-35408"/>
            <a:ext cx="12223473" cy="13751407"/>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0977F4B-672A-B346-B6F7-1C065EC52D86}"/>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A6CBB0EC-434C-124A-8B12-07AA3D42DBEF}"/>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82BD38A2-A895-A04B-A953-E0C478FC49F8}"/>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F49801D0-B840-D440-A916-467A7CB666EE}"/>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4D26DA-4F33-164E-9DFE-75AB7ED62897}"/>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8131361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Intro Slide - V1C">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0D8F1464-291D-1943-AE70-12BEF12D1066}"/>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414E1B2B-BACD-5A4D-9FFB-2A3C02DF8289}"/>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69656662-C8AA-6E4E-8D49-5C380588509B}"/>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C303A435-A2EF-3C48-82C5-D8394FD681A9}"/>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C5BE700-036B-3A48-899B-760AC771A6A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1270762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Intro Slide - V1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4F00D45D-9AE3-8648-A777-8F49E6F381DF}"/>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9EA93C37-5DC6-1F47-838E-DEB176E76804}"/>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8065421E-A998-424D-AA69-DB2A3EB95D7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7857FCF2-08B8-5E4E-967E-EA48A72847E9}"/>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768AC1D-44DA-264A-B16F-C929CFDD44F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405858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Intro Slide - V1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9E02DCE8-1BC8-AC48-9DD1-4F4E58EBD9BA}"/>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D7223B5D-8A3B-014E-B7A3-5F2F8FE676D9}"/>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B677A4FC-1FDC-E740-8A1C-E5F802BEE0F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A38E06CC-1BCF-E949-8A09-5972FDA586F7}"/>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AC5AE11-A911-B140-8DCE-F2AD8A4ED9BE}"/>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874806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ection Intro Slide - V1F">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9E02DCE8-1BC8-AC48-9DD1-4F4E58EBD9BA}"/>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D7223B5D-8A3B-014E-B7A3-5F2F8FE676D9}"/>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B677A4FC-1FDC-E740-8A1C-E5F802BEE0F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A38E06CC-1BCF-E949-8A09-5972FDA586F7}"/>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AC5AE11-A911-B140-8DCE-F2AD8A4ED9BE}"/>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999061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Intro Slide - V2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9C5A8921-97EA-5D48-972F-C3347D12F3CC}"/>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6A8368F1-010B-AB48-BB2A-4E4D4944FF6C}"/>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AE915D0B-3512-E44D-BB48-4E904EA5B104}"/>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848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V1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8426908" y="2529400"/>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2783456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Intro Slide - V2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3E0F194A-F74D-E64A-8194-CFBFB724188D}"/>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251B3CC7-BCEE-E94A-8062-1784247C2EBD}"/>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14759974-A814-0F43-99E3-03B97A7B4D8D}"/>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C8C9A18F-194B-D846-A197-8E12A2527A38}"/>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1761320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Intro Slide - V2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3425B2DD-E8D8-BC49-A2FA-411D0E3C89C7}"/>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D8F4B7E-4AAD-B849-8A12-EFBC2204D782}"/>
              </a:ext>
            </a:extLst>
          </p:cNvPr>
          <p:cNvPicPr>
            <a:picLocks noChangeAspect="1"/>
          </p:cNvPicPr>
          <p:nvPr userDrawn="1"/>
        </p:nvPicPr>
        <p:blipFill>
          <a:blip r:embed="rId3"/>
          <a:srcRect/>
          <a:stretch/>
        </p:blipFill>
        <p:spPr>
          <a:xfrm>
            <a:off x="1766662" y="882339"/>
            <a:ext cx="3833743" cy="865684"/>
          </a:xfrm>
          <a:prstGeom prst="rect">
            <a:avLst/>
          </a:prstGeom>
          <a:effectLst>
            <a:outerShdw blurRad="101600" dist="101600" dir="2700000" algn="tl" rotWithShape="0">
              <a:prstClr val="black">
                <a:alpha val="20000"/>
              </a:prstClr>
            </a:outerShdw>
          </a:effectLst>
        </p:spPr>
      </p:pic>
    </p:spTree>
    <p:extLst>
      <p:ext uri="{BB962C8B-B14F-4D97-AF65-F5344CB8AC3E}">
        <p14:creationId xmlns:p14="http://schemas.microsoft.com/office/powerpoint/2010/main" val="27222989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Intro Slide - V2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C02E1FFC-12CE-7D40-B0C2-853338CBC55F}"/>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54B4861D-1833-2642-B1A3-0390069210FB}"/>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1915A614-4CD1-774F-91CA-0186A984C8F4}"/>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17543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Intro Slide - V2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2" name="Picture 11">
            <a:extLst>
              <a:ext uri="{FF2B5EF4-FFF2-40B4-BE49-F238E27FC236}">
                <a16:creationId xmlns:a16="http://schemas.microsoft.com/office/drawing/2014/main" id="{B9A0FC65-82A3-2541-A132-E24CE3AC0454}"/>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sp>
        <p:nvSpPr>
          <p:cNvPr id="13" name="Title 1">
            <a:extLst>
              <a:ext uri="{FF2B5EF4-FFF2-40B4-BE49-F238E27FC236}">
                <a16:creationId xmlns:a16="http://schemas.microsoft.com/office/drawing/2014/main" id="{60D8FAC9-4D8A-EB4C-97BC-382E786007DD}"/>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6" name="Content Placeholder 13">
            <a:extLst>
              <a:ext uri="{FF2B5EF4-FFF2-40B4-BE49-F238E27FC236}">
                <a16:creationId xmlns:a16="http://schemas.microsoft.com/office/drawing/2014/main" id="{9B725B4F-7EEF-D842-9114-1424C9C1836A}"/>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7" name="Straight Connector 16">
            <a:extLst>
              <a:ext uri="{FF2B5EF4-FFF2-40B4-BE49-F238E27FC236}">
                <a16:creationId xmlns:a16="http://schemas.microsoft.com/office/drawing/2014/main" id="{C2B96A7A-BF2C-794C-B335-66A757B1BF11}"/>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34894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Intro Slide - V2F">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E7FF8E8A-07EA-2143-B066-730FB98B5E71}"/>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B1B54B6A-7200-7949-8A4C-20C45EFFE793}"/>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01A051AB-F544-AF40-8AEA-DCEE91265099}"/>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71361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Intro Slide - V2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E7FF8E8A-07EA-2143-B066-730FB98B5E71}"/>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B1B54B6A-7200-7949-8A4C-20C45EFFE793}"/>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01A051AB-F544-AF40-8AEA-DCEE91265099}"/>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9ACE1A8-C1B8-2C48-B6F2-722C5311AD41}"/>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spTree>
    <p:extLst>
      <p:ext uri="{BB962C8B-B14F-4D97-AF65-F5344CB8AC3E}">
        <p14:creationId xmlns:p14="http://schemas.microsoft.com/office/powerpoint/2010/main" val="31995278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Section Intro Slide - V2H">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E7FF8E8A-07EA-2143-B066-730FB98B5E71}"/>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B1B54B6A-7200-7949-8A4C-20C45EFFE793}"/>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01A051AB-F544-AF40-8AEA-DCEE91265099}"/>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9ACE1A8-C1B8-2C48-B6F2-722C5311AD41}"/>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spTree>
    <p:extLst>
      <p:ext uri="{BB962C8B-B14F-4D97-AF65-F5344CB8AC3E}">
        <p14:creationId xmlns:p14="http://schemas.microsoft.com/office/powerpoint/2010/main" val="39897424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Slide - V3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8" name="Straight Connector 7">
            <a:extLst>
              <a:ext uri="{FF2B5EF4-FFF2-40B4-BE49-F238E27FC236}">
                <a16:creationId xmlns:a16="http://schemas.microsoft.com/office/drawing/2014/main" id="{2A9E626A-93E4-C742-AE1E-4BC6D9ADB256}"/>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74E6E17-0C00-0D4B-A17E-3D74712E3268}"/>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8E9212B5-6A3E-344A-B8F5-9FCB9F1A1C76}"/>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C497A33F-B961-424F-AB11-D5F5DA6AD1C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2" name="Slide Number Placeholder 5">
            <a:extLst>
              <a:ext uri="{FF2B5EF4-FFF2-40B4-BE49-F238E27FC236}">
                <a16:creationId xmlns:a16="http://schemas.microsoft.com/office/drawing/2014/main" id="{836C4C1D-5839-B14A-9D3F-9F82C3EF6D0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4145743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Slide - V3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22F5990-62C5-6D4C-9595-F3472A94BE62}"/>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1145565D-4B7C-9D45-AD95-8E8D306FCF99}"/>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A7A78B7A-F45B-224A-991B-DC2B90A250ED}"/>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ACFC3319-5D17-E343-A643-0CCC2184BB57}"/>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51727AEF-C9AC-8F45-86B3-9FA35EE0788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D2414214-6C25-F94B-9294-718714B2A34F}"/>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44D8D721-E17E-724B-806C-17AC4D5549CA}"/>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9817811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Slide - V3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B5AAC7E2-F509-924F-BD6B-04F6BAB749D0}"/>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5C152B7A-ABAD-DE48-8B7D-04E5BC9C1015}"/>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A83B79CD-098D-FC4F-AD08-AF78E44CB3C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56EC213E-B830-A141-9794-D148E75D9254}"/>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1DABD715-7301-3B47-8EF9-01B3AD7CB8B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EC0DA12C-A2EE-8E4E-A69A-B9AC3194639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C511FEEC-A100-D54F-9F1A-33D5EB21FFF0}"/>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190414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V1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3894952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Slide - V3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D96F178-B698-534C-8170-525C9AA53426}"/>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C82ACFE8-E0C0-0148-82A3-3E23F195F49D}"/>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955E0BD2-230F-854F-84A4-4318C42A129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4410224D-2CD3-F94F-BEF1-DBADF1331C8D}"/>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42E0DB83-93BA-6349-B071-313CA7D4E08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A98E650A-6CAF-574B-BB6F-0AC5AA856D3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BE1B9DE-50E0-094D-9706-2D481BFB687B}"/>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1497303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Slide - V3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E058EE2F-8BAE-934B-B9CE-EC50A2A654F0}"/>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7934F841-DF30-F141-A37E-7C0D113F1530}"/>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C6E325D6-0791-B543-A18E-7CD1EDCA90E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F4D7273-8A1B-9341-A417-50FD96F4491B}"/>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26937A9E-AEB3-A24B-9215-9885180ADD4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281B425D-A17B-244C-B0D9-F0B6A3F18B45}"/>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3" name="Slide Number Placeholder 5">
            <a:extLst>
              <a:ext uri="{FF2B5EF4-FFF2-40B4-BE49-F238E27FC236}">
                <a16:creationId xmlns:a16="http://schemas.microsoft.com/office/drawing/2014/main" id="{0EA4EB3A-A5A3-B742-A07C-7F7DBBE2A09E}"/>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3772027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ection Slide - V3F">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E058EE2F-8BAE-934B-B9CE-EC50A2A654F0}"/>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7934F841-DF30-F141-A37E-7C0D113F1530}"/>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C6E325D6-0791-B543-A18E-7CD1EDCA90E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F4D7273-8A1B-9341-A417-50FD96F4491B}"/>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26937A9E-AEB3-A24B-9215-9885180ADD4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281B425D-A17B-244C-B0D9-F0B6A3F18B45}"/>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3" name="Slide Number Placeholder 5">
            <a:extLst>
              <a:ext uri="{FF2B5EF4-FFF2-40B4-BE49-F238E27FC236}">
                <a16:creationId xmlns:a16="http://schemas.microsoft.com/office/drawing/2014/main" id="{0EA4EB3A-A5A3-B742-A07C-7F7DBBE2A09E}"/>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9200316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tretch>
            <a:fill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1588"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sp>
        <p:nvSpPr>
          <p:cNvPr id="2" name="Title 1"/>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B7821CF-CBE1-284E-8D5D-7DD83B96EE06}"/>
              </a:ext>
            </a:extLst>
          </p:cNvPr>
          <p:cNvPicPr>
            <a:picLocks noChangeAspect="1"/>
          </p:cNvPicPr>
          <p:nvPr userDrawn="1"/>
        </p:nvPicPr>
        <p:blipFill>
          <a:blip r:embed="rId4"/>
          <a:stretch>
            <a:fillRect/>
          </a:stretch>
        </p:blipFill>
        <p:spPr>
          <a:xfrm>
            <a:off x="727075" y="556087"/>
            <a:ext cx="4749800" cy="2095500"/>
          </a:xfrm>
          <a:prstGeom prst="rect">
            <a:avLst/>
          </a:prstGeom>
        </p:spPr>
      </p:pic>
    </p:spTree>
    <p:extLst>
      <p:ext uri="{BB962C8B-B14F-4D97-AF65-F5344CB8AC3E}">
        <p14:creationId xmlns:p14="http://schemas.microsoft.com/office/powerpoint/2010/main" val="16946672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rc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0"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ACD56D3B-D11B-254F-9023-39A442D7CB24}"/>
              </a:ext>
            </a:extLst>
          </p:cNvPr>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pic>
        <p:nvPicPr>
          <p:cNvPr id="14" name="Picture 13">
            <a:extLst>
              <a:ext uri="{FF2B5EF4-FFF2-40B4-BE49-F238E27FC236}">
                <a16:creationId xmlns:a16="http://schemas.microsoft.com/office/drawing/2014/main" id="{0DE0F0C7-4C7E-754B-A9CF-AD85736E0334}"/>
              </a:ext>
            </a:extLst>
          </p:cNvPr>
          <p:cNvPicPr>
            <a:picLocks noChangeAspect="1"/>
          </p:cNvPicPr>
          <p:nvPr userDrawn="1"/>
        </p:nvPicPr>
        <p:blipFill>
          <a:blip r:embed="rId4"/>
          <a:stretch>
            <a:fillRect/>
          </a:stretch>
        </p:blipFill>
        <p:spPr>
          <a:xfrm>
            <a:off x="727075" y="556087"/>
            <a:ext cx="4749800" cy="2095500"/>
          </a:xfrm>
          <a:prstGeom prst="rect">
            <a:avLst/>
          </a:prstGeom>
        </p:spPr>
      </p:pic>
    </p:spTree>
    <p:extLst>
      <p:ext uri="{BB962C8B-B14F-4D97-AF65-F5344CB8AC3E}">
        <p14:creationId xmlns:p14="http://schemas.microsoft.com/office/powerpoint/2010/main" val="4877543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rc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0"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E9B1A81-E910-0C4C-8A06-8DFD6E247703}"/>
              </a:ext>
            </a:extLst>
          </p:cNvPr>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pic>
        <p:nvPicPr>
          <p:cNvPr id="14" name="Picture 13">
            <a:extLst>
              <a:ext uri="{FF2B5EF4-FFF2-40B4-BE49-F238E27FC236}">
                <a16:creationId xmlns:a16="http://schemas.microsoft.com/office/drawing/2014/main" id="{9CCDE2D8-6B44-1848-8DDD-470E58A8FC59}"/>
              </a:ext>
            </a:extLst>
          </p:cNvPr>
          <p:cNvPicPr>
            <a:picLocks noChangeAspect="1"/>
          </p:cNvPicPr>
          <p:nvPr userDrawn="1"/>
        </p:nvPicPr>
        <p:blipFill>
          <a:blip r:embed="rId4"/>
          <a:stretch>
            <a:fillRect/>
          </a:stretch>
        </p:blipFill>
        <p:spPr>
          <a:xfrm>
            <a:off x="727075" y="556087"/>
            <a:ext cx="4749800" cy="2095500"/>
          </a:xfrm>
          <a:prstGeom prst="rect">
            <a:avLst/>
          </a:prstGeom>
        </p:spPr>
      </p:pic>
    </p:spTree>
    <p:extLst>
      <p:ext uri="{BB962C8B-B14F-4D97-AF65-F5344CB8AC3E}">
        <p14:creationId xmlns:p14="http://schemas.microsoft.com/office/powerpoint/2010/main" val="21191427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rc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18229"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BA5F511C-CDD3-684A-B28E-F29A25B9D166}"/>
              </a:ext>
            </a:extLst>
          </p:cNvPr>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pic>
        <p:nvPicPr>
          <p:cNvPr id="14" name="Picture 13">
            <a:extLst>
              <a:ext uri="{FF2B5EF4-FFF2-40B4-BE49-F238E27FC236}">
                <a16:creationId xmlns:a16="http://schemas.microsoft.com/office/drawing/2014/main" id="{A13D35A5-BF25-B743-98B7-7B858D66E1CD}"/>
              </a:ext>
            </a:extLst>
          </p:cNvPr>
          <p:cNvPicPr>
            <a:picLocks noChangeAspect="1"/>
          </p:cNvPicPr>
          <p:nvPr userDrawn="1"/>
        </p:nvPicPr>
        <p:blipFill>
          <a:blip r:embed="rId4"/>
          <a:stretch>
            <a:fillRect/>
          </a:stretch>
        </p:blipFill>
        <p:spPr>
          <a:xfrm>
            <a:off x="727075" y="556087"/>
            <a:ext cx="4749800" cy="2095500"/>
          </a:xfrm>
          <a:prstGeom prst="rect">
            <a:avLst/>
          </a:prstGeom>
        </p:spPr>
      </p:pic>
    </p:spTree>
    <p:extLst>
      <p:ext uri="{BB962C8B-B14F-4D97-AF65-F5344CB8AC3E}">
        <p14:creationId xmlns:p14="http://schemas.microsoft.com/office/powerpoint/2010/main" val="41047416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Slide - V1">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1052504" y="3248024"/>
            <a:ext cx="22315477"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112A9BE6-A9D3-384E-B429-CA6E3730F751}"/>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DB7A569-14EF-8243-BD74-ACB3C09BB762}"/>
              </a:ext>
            </a:extLst>
          </p:cNvPr>
          <p:cNvSpPr>
            <a:spLocks noGrp="1"/>
          </p:cNvSpPr>
          <p:nvPr>
            <p:ph type="title"/>
          </p:nvPr>
        </p:nvSpPr>
        <p:spPr>
          <a:xfrm>
            <a:off x="1052504" y="1155285"/>
            <a:ext cx="2231547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C00455D2-AE0B-6948-ADF5-042D5CED572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pic>
        <p:nvPicPr>
          <p:cNvPr id="7" name="Picture 6">
            <a:extLst>
              <a:ext uri="{FF2B5EF4-FFF2-40B4-BE49-F238E27FC236}">
                <a16:creationId xmlns:a16="http://schemas.microsoft.com/office/drawing/2014/main" id="{EA838BA6-37DA-514F-B3D0-DCBB0D6E511A}"/>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0" name="Picture 9" descr="Logo&#10;&#10;Description automatically generated">
            <a:extLst>
              <a:ext uri="{FF2B5EF4-FFF2-40B4-BE49-F238E27FC236}">
                <a16:creationId xmlns:a16="http://schemas.microsoft.com/office/drawing/2014/main" id="{DBE3FDC1-8EC8-554A-A38B-BE7C7DEA8E5C}"/>
              </a:ext>
            </a:extLst>
          </p:cNvPr>
          <p:cNvPicPr>
            <a:picLocks noChangeAspect="1"/>
          </p:cNvPicPr>
          <p:nvPr userDrawn="1"/>
        </p:nvPicPr>
        <p:blipFill>
          <a:blip r:embed="rId3"/>
          <a:stretch>
            <a:fillRect/>
          </a:stretch>
        </p:blipFill>
        <p:spPr>
          <a:xfrm>
            <a:off x="4246129" y="12015567"/>
            <a:ext cx="3023107" cy="1330167"/>
          </a:xfrm>
          <a:prstGeom prst="rect">
            <a:avLst/>
          </a:prstGeom>
        </p:spPr>
      </p:pic>
    </p:spTree>
    <p:extLst>
      <p:ext uri="{BB962C8B-B14F-4D97-AF65-F5344CB8AC3E}">
        <p14:creationId xmlns:p14="http://schemas.microsoft.com/office/powerpoint/2010/main" val="11506425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Slide - V2A">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966381F-C696-FD47-8203-93E10E269EFE}"/>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3"/>
          <a:srcRect/>
          <a:stretch/>
        </p:blipFill>
        <p:spPr>
          <a:xfrm>
            <a:off x="17071975" y="0"/>
            <a:ext cx="7315200" cy="13716000"/>
          </a:xfrm>
          <a:prstGeom prst="rect">
            <a:avLst/>
          </a:prstGeom>
        </p:spPr>
      </p:pic>
      <p:sp>
        <p:nvSpPr>
          <p:cNvPr id="10" name="Content Placeholder 13">
            <a:extLst>
              <a:ext uri="{FF2B5EF4-FFF2-40B4-BE49-F238E27FC236}">
                <a16:creationId xmlns:a16="http://schemas.microsoft.com/office/drawing/2014/main" id="{DC76A2A3-E7D6-0A47-9B04-6482908D2335}"/>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C24A1B05-B9E5-2547-BDEE-6EEE6E30FF2D}"/>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2" name="Straight Connector 11">
            <a:extLst>
              <a:ext uri="{FF2B5EF4-FFF2-40B4-BE49-F238E27FC236}">
                <a16:creationId xmlns:a16="http://schemas.microsoft.com/office/drawing/2014/main" id="{D455B5FB-46DD-BF45-B3B4-5ABBA3CE8090}"/>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8262FF3-8D89-0F45-B67F-2CE31798302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AF91143E-B90D-ED4D-A64E-140F88B3C44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4" name="Slide Number Placeholder 5">
            <a:extLst>
              <a:ext uri="{FF2B5EF4-FFF2-40B4-BE49-F238E27FC236}">
                <a16:creationId xmlns:a16="http://schemas.microsoft.com/office/drawing/2014/main" id="{413D7E89-D257-C542-A737-EFAA958B595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descr="Logo&#10;&#10;Description automatically generated">
            <a:extLst>
              <a:ext uri="{FF2B5EF4-FFF2-40B4-BE49-F238E27FC236}">
                <a16:creationId xmlns:a16="http://schemas.microsoft.com/office/drawing/2014/main" id="{5307C1E0-5232-6545-B877-4B5A3EFC5F8F}"/>
              </a:ext>
            </a:extLst>
          </p:cNvPr>
          <p:cNvPicPr>
            <a:picLocks noChangeAspect="1"/>
          </p:cNvPicPr>
          <p:nvPr userDrawn="1"/>
        </p:nvPicPr>
        <p:blipFill>
          <a:blip r:embed="rId4"/>
          <a:stretch>
            <a:fillRect/>
          </a:stretch>
        </p:blipFill>
        <p:spPr>
          <a:xfrm>
            <a:off x="4246129" y="12015567"/>
            <a:ext cx="3023107" cy="1330167"/>
          </a:xfrm>
          <a:prstGeom prst="rect">
            <a:avLst/>
          </a:prstGeom>
        </p:spPr>
      </p:pic>
    </p:spTree>
    <p:extLst>
      <p:ext uri="{BB962C8B-B14F-4D97-AF65-F5344CB8AC3E}">
        <p14:creationId xmlns:p14="http://schemas.microsoft.com/office/powerpoint/2010/main" val="1553251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Slide - V2B">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cxnSp>
        <p:nvCxnSpPr>
          <p:cNvPr id="23" name="Straight Connector 22">
            <a:extLst>
              <a:ext uri="{FF2B5EF4-FFF2-40B4-BE49-F238E27FC236}">
                <a16:creationId xmlns:a16="http://schemas.microsoft.com/office/drawing/2014/main" id="{1235A905-D5E7-9245-B014-F46E6C4E98BA}"/>
              </a:ext>
            </a:extLst>
          </p:cNvPr>
          <p:cNvCxnSpPr/>
          <p:nvPr userDrawn="1"/>
        </p:nvCxnSpPr>
        <p:spPr>
          <a:xfrm>
            <a:off x="22679620" y="13041099"/>
            <a:ext cx="791250" cy="0"/>
          </a:xfrm>
          <a:prstGeom prst="line">
            <a:avLst/>
          </a:prstGeom>
          <a:ln w="63500"/>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30033BF-24D0-6548-A46C-181E8997E412}"/>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0D1B27DE-6272-674C-ADCC-A916DE485C55}"/>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AD466550-4DDB-6C42-99D5-594022F520C0}"/>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6E9A06C-E722-9B47-A43D-4AA11934A642}"/>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5AC5752-C954-D542-8293-9334244AC91E}"/>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1E5ECB81-31FB-D447-B65A-D9E58D1ABC6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5CDE4819-9FCC-CA40-859E-E856C4CE4397}"/>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795473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V1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225581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Slide - V2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57654981-CDD2-D441-93C1-A18C2E51D837}"/>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96979B39-FE9F-D540-9C00-8E07327D3391}"/>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2F2FEF2F-F55B-4B45-885B-3BB77893F40C}"/>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51391716-A5BC-BB46-BF07-B2B6FA74DA6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CDA2A73-1CD2-5E40-B43A-7408AA741E09}"/>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D6370EA-C97D-094F-A2A8-F1FFDDEE6EF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652829AA-6B35-304D-93C3-23EB77908544}"/>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7768829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Slide - V2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D15002A5-4125-5B47-AF8F-29BB5B2E525A}"/>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7D138D53-0832-DE47-A85F-231E94B7A703}"/>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397DBEDB-BA82-E04F-ABD6-45F52E6D2A1D}"/>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79FFE54-80F5-6F4E-9630-30DEDA954930}"/>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64F3585-D409-2E4C-A57A-CEF28414B8F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33E3E9A5-94A5-1343-9D63-50D5D5D26895}"/>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5E89CA75-7BEB-9E46-9750-B1EE51170113}"/>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6968505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Slide - V2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69634410-7E25-C64E-B3D5-9CE6281718A0}"/>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B8ABBCE8-28DF-EA43-B90D-2146818A9439}"/>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C0A2E-FB7E-2C49-B38F-F2F8DC83601A}"/>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534987D3-EFAB-6A43-B443-8D11E809D002}"/>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7B63B1F-602E-794C-AD89-65A9B5E75173}"/>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BAF27A4-111C-EB4B-8A54-B8C08BB62823}"/>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BF219EC6-B9E0-8345-92A3-1FAF4DB0DFC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6613124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Slide - V2F">
    <p:spTree>
      <p:nvGrpSpPr>
        <p:cNvPr id="1" name=""/>
        <p:cNvGrpSpPr/>
        <p:nvPr/>
      </p:nvGrpSpPr>
      <p:grpSpPr>
        <a:xfrm>
          <a:off x="0" y="0"/>
          <a:ext cx="0" cy="0"/>
          <a:chOff x="0" y="0"/>
          <a:chExt cx="0" cy="0"/>
        </a:xfrm>
      </p:grpSpPr>
      <p:pic>
        <p:nvPicPr>
          <p:cNvPr id="3" name="Picture 2" descr="A person smiling for the camera&#10;&#10;Description automatically generated">
            <a:extLst>
              <a:ext uri="{FF2B5EF4-FFF2-40B4-BE49-F238E27FC236}">
                <a16:creationId xmlns:a16="http://schemas.microsoft.com/office/drawing/2014/main" id="{C4243EDB-7CD7-C243-85E5-2C44A0649B5D}"/>
              </a:ext>
            </a:extLst>
          </p:cNvPr>
          <p:cNvPicPr>
            <a:picLocks noChangeAspect="1"/>
          </p:cNvPicPr>
          <p:nvPr userDrawn="1"/>
        </p:nvPicPr>
        <p:blipFill>
          <a:blip r:embed="rId2"/>
          <a:stretch>
            <a:fill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B89DB392-FE75-6F41-8F2E-D0D795C2B357}"/>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B515CAA3-363E-1041-B3D8-F8B65E1FB081}"/>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E8A07080-48C8-5D49-8402-8B20F42A4032}"/>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FBF96589-CC38-4840-85A4-C1947C2A3748}"/>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86DA7A2-6D83-A846-9347-89E9C9549B82}"/>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1FCB280-261A-6949-8BD2-7BBC3A07359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253D73D9-35F0-774C-8756-23FF5D0B4E9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19330187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Slide - V2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15015513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ontent Slide - V2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491663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Content Slide - V2I">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3737277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Content Slide - V2J">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15780898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Slide - V3A">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3" cy="13714214"/>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496E3103-4B2A-0840-82A5-982251E6E71E}"/>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26828250-91B1-2240-A93C-3498658E33C1}"/>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BEDE9DD5-EA2D-BD42-968F-67B59D2CD468}"/>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3120DD3-B0BA-AC48-A09A-639C32BC43DE}"/>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EC61CC6B-A0B9-F842-9A22-838390172CD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E15BA46D-F60B-BB46-9F25-7A4B26E1327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A83FE9C7-A74F-1A44-9DD2-C5702C6F5117}"/>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13826901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Slide - V3B">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2" cy="13714214"/>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66A34012-844D-704D-B047-16D950FCE38B}"/>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6F64E7AA-8939-A249-8EB6-F32708EDADC9}"/>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95BC4058-620A-8A47-9264-9C68A6DF707C}"/>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2EA2B04-4CC1-0248-9BE7-395A39E5BB2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9501BFA0-AA01-B048-BD05-0E3D83B2D78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B7926FBA-D85F-164E-9AE2-5437D2A694B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C6EEEB1F-7306-8445-8E55-06C5387CF31C}"/>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92771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V1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0579564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Slide - V3C">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2" cy="13714213"/>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7F646A75-89B3-224B-94D7-B1FE2FF1CB1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B5BAED31-BAF0-DD4E-9A9C-4576EC5B9015}"/>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33493892-D08C-FB4A-BB37-A1312748E16E}"/>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FDFE0B7-5797-6643-A946-567E9CA9AE43}"/>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AAA3D01B-D310-AD4E-B355-BF531C8B4C17}"/>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17918AC7-E7A2-864B-BD3A-173A10F58B04}"/>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013106A1-898C-964E-BFAE-C5184EAB6616}"/>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36832875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Slide - V3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1" cy="13714213"/>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A4C55A25-43EC-DB4D-AF2C-55EB96D02CBD}"/>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A758608-B1D8-004C-9A61-DB15B9A74A45}"/>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7DB9F9E7-BEF0-0F4A-8F4D-651119DC9D78}"/>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5B80DE9A-043E-9247-845E-69EC7F50026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052732CA-93CB-AD44-9E2A-16C269DF774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2" name="Slide Number Placeholder 5">
            <a:extLst>
              <a:ext uri="{FF2B5EF4-FFF2-40B4-BE49-F238E27FC236}">
                <a16:creationId xmlns:a16="http://schemas.microsoft.com/office/drawing/2014/main" id="{EA73A6A8-92C8-1546-AF1E-C57C132EB4B4}"/>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DE87A593-482F-CF4A-8876-A1513248A367}"/>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30725756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Slide - V3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1" cy="13714212"/>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AC17CF21-CAD5-D743-B619-9C4D3C1EC738}"/>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9B08287B-E301-294A-B808-A93B9CEE22C4}"/>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B942EA5F-9695-644E-872E-DD4898F72874}"/>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5C9ED00-7CE2-5345-89CB-5E08D11E769B}"/>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1CC8B961-D61A-ED4C-B7BB-9DB5AFF1E0A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8668212B-2621-944E-97B2-E73EBEA4C52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96A169A1-4D13-F448-92F3-CAE1BDD90BDE}"/>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0261109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Slide - V3F">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0" cy="13714212"/>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1340DABE-5B87-3A43-A087-8BFFB88D14D2}"/>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F7F94A5D-6334-C248-A969-0B1C06C40812}"/>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5A6F34E2-9998-5346-B652-1C211AEEE00D}"/>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82F5A58-9152-F04B-9135-95C818F2AA47}"/>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D2EF66F-9246-2448-A0CC-EC22C92A0B5A}"/>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6DDE454E-D9FF-7844-8BF2-AA2A4AE149F3}"/>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EABF33F3-2E26-9244-B44C-428C260B96B5}"/>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16238639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Slide - V3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0" cy="13714211"/>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5FEB261F-F35F-674D-87B9-9D45A1BF416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0C27ACA5-C536-E343-9A68-3F7467105353}"/>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8478F592-A32F-CD4A-B407-F35499C40F08}"/>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DC8D5CD-E42C-DA4A-A4AF-DCE3C648850B}"/>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E151420C-7386-B74F-85B7-4242717BCD9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ABD51BDF-5410-2A46-A934-B5E51ED235CD}"/>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782E31FC-82A1-E041-A822-50704DA3D9C4}"/>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22116114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Slide - V3H">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09" cy="13714211"/>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98EFFD69-70CE-2F49-B752-9BD0602A2A3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78013A17-9A11-2147-AD45-24B9B496E2B7}"/>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C1909EAD-737D-D947-9BEE-FA010E33DFB1}"/>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E04DD5-3E60-CA45-A3F4-021ED46BBFD5}"/>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9CEE0CE-F475-894B-A63C-8A2DFA9A7C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1FC4276-1941-3B40-BF13-BE4840816ED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C55F8ECA-17B4-8447-BA52-10F415B40181}"/>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38913921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ntent Slide - V3I">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09" cy="13714210"/>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98EFFD69-70CE-2F49-B752-9BD0602A2A3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78013A17-9A11-2147-AD45-24B9B496E2B7}"/>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C1909EAD-737D-D947-9BEE-FA010E33DFB1}"/>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E04DD5-3E60-CA45-A3F4-021ED46BBFD5}"/>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9CEE0CE-F475-894B-A63C-8A2DFA9A7C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1FC4276-1941-3B40-BF13-BE4840816ED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221EE2A2-9500-1D44-A417-0671C4B1FDE3}"/>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2756587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Content Slide - V3J">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08" cy="13714210"/>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98EFFD69-70CE-2F49-B752-9BD0602A2A3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78013A17-9A11-2147-AD45-24B9B496E2B7}"/>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C1909EAD-737D-D947-9BEE-FA010E33DFB1}"/>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E04DD5-3E60-CA45-A3F4-021ED46BBFD5}"/>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9CEE0CE-F475-894B-A63C-8A2DFA9A7C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1FC4276-1941-3B40-BF13-BE4840816ED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B64409DE-3C82-F547-BBCA-B214E0311760}"/>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0899757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Slide - Two Sections  - V1">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E63714B3-A9D0-6648-8BFD-A03A4EFEA327}"/>
              </a:ext>
            </a:extLst>
          </p:cNvPr>
          <p:cNvSpPr>
            <a:spLocks noGrp="1"/>
          </p:cNvSpPr>
          <p:nvPr>
            <p:ph type="title" hasCustomPrompt="1"/>
          </p:nvPr>
        </p:nvSpPr>
        <p:spPr>
          <a:xfrm>
            <a:off x="1052504" y="1363698"/>
            <a:ext cx="7477542" cy="4697463"/>
          </a:xfrm>
          <a:prstGeom prst="rect">
            <a:avLst/>
          </a:prstGeom>
        </p:spPr>
        <p:txBody>
          <a:bodyPr anchor="t" anchorCtr="0"/>
          <a:lstStyle>
            <a:lvl1pPr>
              <a:lnSpc>
                <a:spcPct val="102000"/>
              </a:lnSpc>
              <a:defRPr sz="7500"/>
            </a:lvl1pPr>
          </a:lstStyle>
          <a:p>
            <a:r>
              <a:rPr lang="en-US" dirty="0"/>
              <a:t>This slide type could be useful to introduce multiple ideas</a:t>
            </a:r>
          </a:p>
        </p:txBody>
      </p:sp>
      <p:cxnSp>
        <p:nvCxnSpPr>
          <p:cNvPr id="8" name="Straight Connector 7">
            <a:extLst>
              <a:ext uri="{FF2B5EF4-FFF2-40B4-BE49-F238E27FC236}">
                <a16:creationId xmlns:a16="http://schemas.microsoft.com/office/drawing/2014/main" id="{81CE6B1F-ABD2-1D40-B73A-F1C44D2D0E89}"/>
              </a:ext>
            </a:extLst>
          </p:cNvPr>
          <p:cNvCxnSpPr>
            <a:cxnSpLocks/>
          </p:cNvCxnSpPr>
          <p:nvPr userDrawn="1"/>
        </p:nvCxnSpPr>
        <p:spPr>
          <a:xfrm>
            <a:off x="1170070"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3A46A67-9615-5045-9877-D5A9EB3A417F}"/>
              </a:ext>
            </a:extLst>
          </p:cNvPr>
          <p:cNvSpPr/>
          <p:nvPr userDrawn="1"/>
        </p:nvSpPr>
        <p:spPr>
          <a:xfrm>
            <a:off x="9196251" y="1363699"/>
            <a:ext cx="13483369" cy="171481"/>
          </a:xfrm>
          <a:prstGeom prst="rect">
            <a:avLst/>
          </a:prstGeom>
          <a:solidFill>
            <a:srgbClr val="ABC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3">
            <a:extLst>
              <a:ext uri="{FF2B5EF4-FFF2-40B4-BE49-F238E27FC236}">
                <a16:creationId xmlns:a16="http://schemas.microsoft.com/office/drawing/2014/main" id="{66D3E60A-4333-BF4B-A5F2-DDF8126BC0E1}"/>
              </a:ext>
            </a:extLst>
          </p:cNvPr>
          <p:cNvSpPr>
            <a:spLocks noGrp="1"/>
          </p:cNvSpPr>
          <p:nvPr>
            <p:ph sz="quarter" idx="13"/>
          </p:nvPr>
        </p:nvSpPr>
        <p:spPr>
          <a:xfrm>
            <a:off x="9196251" y="1990494"/>
            <a:ext cx="13232675" cy="4385190"/>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ectangle 15">
            <a:extLst>
              <a:ext uri="{FF2B5EF4-FFF2-40B4-BE49-F238E27FC236}">
                <a16:creationId xmlns:a16="http://schemas.microsoft.com/office/drawing/2014/main" id="{6F356AB8-A898-2E4C-8365-B0FBF4CA6CBD}"/>
              </a:ext>
            </a:extLst>
          </p:cNvPr>
          <p:cNvSpPr/>
          <p:nvPr userDrawn="1"/>
        </p:nvSpPr>
        <p:spPr>
          <a:xfrm>
            <a:off x="9196251" y="6899975"/>
            <a:ext cx="13483369" cy="171481"/>
          </a:xfrm>
          <a:prstGeom prst="rect">
            <a:avLst/>
          </a:prstGeom>
          <a:solidFill>
            <a:srgbClr val="ABC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13">
            <a:extLst>
              <a:ext uri="{FF2B5EF4-FFF2-40B4-BE49-F238E27FC236}">
                <a16:creationId xmlns:a16="http://schemas.microsoft.com/office/drawing/2014/main" id="{53753B1D-9492-A148-BE19-7DFD015AFBB7}"/>
              </a:ext>
            </a:extLst>
          </p:cNvPr>
          <p:cNvSpPr>
            <a:spLocks noGrp="1"/>
          </p:cNvSpPr>
          <p:nvPr>
            <p:ph sz="quarter" idx="14"/>
          </p:nvPr>
        </p:nvSpPr>
        <p:spPr>
          <a:xfrm>
            <a:off x="9196251" y="7526770"/>
            <a:ext cx="13232675" cy="4385190"/>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876C67C6-EBC2-974F-A5F2-0432A250E7E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8DFB354E-4B1B-C640-A9EC-C180BEC03D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5F472512-515C-6946-9A6D-88E8E804E31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2" name="Picture 11">
            <a:extLst>
              <a:ext uri="{FF2B5EF4-FFF2-40B4-BE49-F238E27FC236}">
                <a16:creationId xmlns:a16="http://schemas.microsoft.com/office/drawing/2014/main" id="{BC383FEB-9664-4046-8D81-0A045CB23C11}"/>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9" name="Picture 18" descr="Logo&#10;&#10;Description automatically generated">
            <a:extLst>
              <a:ext uri="{FF2B5EF4-FFF2-40B4-BE49-F238E27FC236}">
                <a16:creationId xmlns:a16="http://schemas.microsoft.com/office/drawing/2014/main" id="{F0F85F6C-A9D4-E942-A7ED-0CC0179D6A62}"/>
              </a:ext>
            </a:extLst>
          </p:cNvPr>
          <p:cNvPicPr>
            <a:picLocks noChangeAspect="1"/>
          </p:cNvPicPr>
          <p:nvPr userDrawn="1"/>
        </p:nvPicPr>
        <p:blipFill>
          <a:blip r:embed="rId3"/>
          <a:stretch>
            <a:fillRect/>
          </a:stretch>
        </p:blipFill>
        <p:spPr>
          <a:xfrm>
            <a:off x="4246129" y="12015567"/>
            <a:ext cx="3023107" cy="1330167"/>
          </a:xfrm>
          <a:prstGeom prst="rect">
            <a:avLst/>
          </a:prstGeom>
        </p:spPr>
      </p:pic>
    </p:spTree>
    <p:extLst>
      <p:ext uri="{BB962C8B-B14F-4D97-AF65-F5344CB8AC3E}">
        <p14:creationId xmlns:p14="http://schemas.microsoft.com/office/powerpoint/2010/main" val="9295083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Slide - Two Sections  - V2">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B4C7C42-C853-AA44-86A5-9DEA12BC318C}"/>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Content Placeholder 13">
            <a:extLst>
              <a:ext uri="{FF2B5EF4-FFF2-40B4-BE49-F238E27FC236}">
                <a16:creationId xmlns:a16="http://schemas.microsoft.com/office/drawing/2014/main" id="{15F8FED7-CB0F-0142-8B31-EABB96EF2643}"/>
              </a:ext>
            </a:extLst>
          </p:cNvPr>
          <p:cNvSpPr>
            <a:spLocks noGrp="1"/>
          </p:cNvSpPr>
          <p:nvPr>
            <p:ph sz="quarter" idx="14"/>
          </p:nvPr>
        </p:nvSpPr>
        <p:spPr>
          <a:xfrm>
            <a:off x="12680950" y="3048646"/>
            <a:ext cx="10789920" cy="8817289"/>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a:extLst>
              <a:ext uri="{FF2B5EF4-FFF2-40B4-BE49-F238E27FC236}">
                <a16:creationId xmlns:a16="http://schemas.microsoft.com/office/drawing/2014/main" id="{76007716-6B35-2342-8A36-120E0989BF7B}"/>
              </a:ext>
            </a:extLst>
          </p:cNvPr>
          <p:cNvSpPr>
            <a:spLocks noGrp="1"/>
          </p:cNvSpPr>
          <p:nvPr>
            <p:ph sz="quarter" idx="15"/>
          </p:nvPr>
        </p:nvSpPr>
        <p:spPr>
          <a:xfrm>
            <a:off x="1052504" y="3048646"/>
            <a:ext cx="10789920"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itle 1">
            <a:extLst>
              <a:ext uri="{FF2B5EF4-FFF2-40B4-BE49-F238E27FC236}">
                <a16:creationId xmlns:a16="http://schemas.microsoft.com/office/drawing/2014/main" id="{65DE77CC-1C10-9A46-A52C-B20E4BFDF16C}"/>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9" name="Rectangle 8">
            <a:extLst>
              <a:ext uri="{FF2B5EF4-FFF2-40B4-BE49-F238E27FC236}">
                <a16:creationId xmlns:a16="http://schemas.microsoft.com/office/drawing/2014/main" id="{92D2AAD3-921A-4C4B-8A47-78F699D06263}"/>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F6134FF-8108-0A43-917A-1FA6A37F5EB9}"/>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3" name="Slide Number Placeholder 5">
            <a:extLst>
              <a:ext uri="{FF2B5EF4-FFF2-40B4-BE49-F238E27FC236}">
                <a16:creationId xmlns:a16="http://schemas.microsoft.com/office/drawing/2014/main" id="{6AEA5D46-F6CD-444C-8439-8C0C09BD7A92}"/>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4" name="Picture 13">
            <a:extLst>
              <a:ext uri="{FF2B5EF4-FFF2-40B4-BE49-F238E27FC236}">
                <a16:creationId xmlns:a16="http://schemas.microsoft.com/office/drawing/2014/main" id="{DD5D2272-6AD9-BC4C-A2A6-A75D5FE5FF01}"/>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5" name="Picture 14" descr="Logo&#10;&#10;Description automatically generated">
            <a:extLst>
              <a:ext uri="{FF2B5EF4-FFF2-40B4-BE49-F238E27FC236}">
                <a16:creationId xmlns:a16="http://schemas.microsoft.com/office/drawing/2014/main" id="{9CF22553-3A5D-2D49-8F22-D974895B11BC}"/>
              </a:ext>
            </a:extLst>
          </p:cNvPr>
          <p:cNvPicPr>
            <a:picLocks noChangeAspect="1"/>
          </p:cNvPicPr>
          <p:nvPr userDrawn="1"/>
        </p:nvPicPr>
        <p:blipFill>
          <a:blip r:embed="rId3"/>
          <a:stretch>
            <a:fillRect/>
          </a:stretch>
        </p:blipFill>
        <p:spPr>
          <a:xfrm>
            <a:off x="4246129" y="12015567"/>
            <a:ext cx="3023107" cy="1330167"/>
          </a:xfrm>
          <a:prstGeom prst="rect">
            <a:avLst/>
          </a:prstGeom>
        </p:spPr>
      </p:pic>
    </p:spTree>
    <p:extLst>
      <p:ext uri="{BB962C8B-B14F-4D97-AF65-F5344CB8AC3E}">
        <p14:creationId xmlns:p14="http://schemas.microsoft.com/office/powerpoint/2010/main" val="4169483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 V1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539419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ontent Slide - Emphasized Sing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6A9590-39A2-B24C-92C7-A4B406F2523C}"/>
              </a:ext>
            </a:extLst>
          </p:cNvPr>
          <p:cNvSpPr/>
          <p:nvPr userDrawn="1"/>
        </p:nvSpPr>
        <p:spPr>
          <a:xfrm>
            <a:off x="0" y="1"/>
            <a:ext cx="24387175" cy="3040376"/>
          </a:xfrm>
          <a:prstGeom prst="rect">
            <a:avLst/>
          </a:prstGeom>
          <a:solidFill>
            <a:srgbClr val="002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1052504" y="3796753"/>
            <a:ext cx="22315477" cy="8014237"/>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112A9BE6-A9D3-384E-B429-CA6E3730F751}"/>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DB7A569-14EF-8243-BD74-ACB3C09BB762}"/>
              </a:ext>
            </a:extLst>
          </p:cNvPr>
          <p:cNvSpPr>
            <a:spLocks noGrp="1"/>
          </p:cNvSpPr>
          <p:nvPr>
            <p:ph type="title"/>
          </p:nvPr>
        </p:nvSpPr>
        <p:spPr>
          <a:xfrm>
            <a:off x="1052504" y="1155285"/>
            <a:ext cx="22315476" cy="1577321"/>
          </a:xfrm>
          <a:prstGeom prst="rect">
            <a:avLst/>
          </a:prstGeom>
        </p:spPr>
        <p:txBody>
          <a:bodyPr anchor="t" anchorCtr="0"/>
          <a:lstStyle>
            <a:lvl1pPr>
              <a:lnSpc>
                <a:spcPct val="105000"/>
              </a:lnSpc>
              <a:defRPr sz="5200" baseline="0">
                <a:solidFill>
                  <a:schemeClr val="bg1"/>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C00455D2-AE0B-6948-ADF5-042D5CED572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CD133F39-AF76-EC4D-8389-8E35653B9D67}"/>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1" name="Picture 10" descr="Logo&#10;&#10;Description automatically generated">
            <a:extLst>
              <a:ext uri="{FF2B5EF4-FFF2-40B4-BE49-F238E27FC236}">
                <a16:creationId xmlns:a16="http://schemas.microsoft.com/office/drawing/2014/main" id="{274E4707-226B-BF4C-9D6C-6E11363B7EBC}"/>
              </a:ext>
            </a:extLst>
          </p:cNvPr>
          <p:cNvPicPr>
            <a:picLocks noChangeAspect="1"/>
          </p:cNvPicPr>
          <p:nvPr userDrawn="1"/>
        </p:nvPicPr>
        <p:blipFill>
          <a:blip r:embed="rId3"/>
          <a:stretch>
            <a:fillRect/>
          </a:stretch>
        </p:blipFill>
        <p:spPr>
          <a:xfrm>
            <a:off x="4246129" y="12015567"/>
            <a:ext cx="3023107" cy="1330167"/>
          </a:xfrm>
          <a:prstGeom prst="rect">
            <a:avLst/>
          </a:prstGeom>
        </p:spPr>
      </p:pic>
    </p:spTree>
    <p:extLst>
      <p:ext uri="{BB962C8B-B14F-4D97-AF65-F5344CB8AC3E}">
        <p14:creationId xmlns:p14="http://schemas.microsoft.com/office/powerpoint/2010/main" val="35770064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ontent Slide - Emphasized 2-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725D64-F218-0B49-B844-28C0A2B1D1A6}"/>
              </a:ext>
            </a:extLst>
          </p:cNvPr>
          <p:cNvSpPr/>
          <p:nvPr userDrawn="1"/>
        </p:nvSpPr>
        <p:spPr>
          <a:xfrm>
            <a:off x="0" y="0"/>
            <a:ext cx="9196251" cy="13716000"/>
          </a:xfrm>
          <a:prstGeom prst="rect">
            <a:avLst/>
          </a:prstGeom>
          <a:solidFill>
            <a:srgbClr val="002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E63714B3-A9D0-6648-8BFD-A03A4EFEA327}"/>
              </a:ext>
            </a:extLst>
          </p:cNvPr>
          <p:cNvSpPr>
            <a:spLocks noGrp="1"/>
          </p:cNvSpPr>
          <p:nvPr>
            <p:ph type="title" hasCustomPrompt="1"/>
          </p:nvPr>
        </p:nvSpPr>
        <p:spPr>
          <a:xfrm>
            <a:off x="1052504" y="1363698"/>
            <a:ext cx="7477542" cy="4697463"/>
          </a:xfrm>
          <a:prstGeom prst="rect">
            <a:avLst/>
          </a:prstGeom>
        </p:spPr>
        <p:txBody>
          <a:bodyPr anchor="t" anchorCtr="0"/>
          <a:lstStyle>
            <a:lvl1pPr>
              <a:lnSpc>
                <a:spcPct val="102000"/>
              </a:lnSpc>
              <a:defRPr sz="7500">
                <a:solidFill>
                  <a:schemeClr val="bg1"/>
                </a:solidFill>
              </a:defRPr>
            </a:lvl1pPr>
          </a:lstStyle>
          <a:p>
            <a:r>
              <a:rPr lang="en-US" dirty="0"/>
              <a:t>This slide type could be useful to introduce multiple ideas</a:t>
            </a:r>
          </a:p>
        </p:txBody>
      </p:sp>
      <p:cxnSp>
        <p:nvCxnSpPr>
          <p:cNvPr id="8" name="Straight Connector 7">
            <a:extLst>
              <a:ext uri="{FF2B5EF4-FFF2-40B4-BE49-F238E27FC236}">
                <a16:creationId xmlns:a16="http://schemas.microsoft.com/office/drawing/2014/main" id="{81CE6B1F-ABD2-1D40-B73A-F1C44D2D0E89}"/>
              </a:ext>
            </a:extLst>
          </p:cNvPr>
          <p:cNvCxnSpPr>
            <a:cxnSpLocks/>
          </p:cNvCxnSpPr>
          <p:nvPr userDrawn="1"/>
        </p:nvCxnSpPr>
        <p:spPr>
          <a:xfrm>
            <a:off x="1170070"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3" name="Content Placeholder 13">
            <a:extLst>
              <a:ext uri="{FF2B5EF4-FFF2-40B4-BE49-F238E27FC236}">
                <a16:creationId xmlns:a16="http://schemas.microsoft.com/office/drawing/2014/main" id="{66D3E60A-4333-BF4B-A5F2-DDF8126BC0E1}"/>
              </a:ext>
            </a:extLst>
          </p:cNvPr>
          <p:cNvSpPr>
            <a:spLocks noGrp="1"/>
          </p:cNvSpPr>
          <p:nvPr>
            <p:ph sz="quarter" idx="13"/>
          </p:nvPr>
        </p:nvSpPr>
        <p:spPr>
          <a:xfrm>
            <a:off x="10012680" y="1363698"/>
            <a:ext cx="12416246" cy="9622386"/>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876C67C6-EBC2-974F-A5F2-0432A250E7E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8DFB354E-4B1B-C640-A9EC-C180BEC03D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5F472512-515C-6946-9A6D-88E8E804E31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8B055550-643F-7F4B-A2C7-6589800CACF6}"/>
              </a:ext>
            </a:extLst>
          </p:cNvPr>
          <p:cNvPicPr>
            <a:picLocks noChangeAspect="1"/>
          </p:cNvPicPr>
          <p:nvPr userDrawn="1"/>
        </p:nvPicPr>
        <p:blipFill>
          <a:blip r:embed="rId2"/>
          <a:stretch>
            <a:fillRect/>
          </a:stretch>
        </p:blipFill>
        <p:spPr>
          <a:xfrm>
            <a:off x="1021942" y="12460759"/>
            <a:ext cx="3053670" cy="689538"/>
          </a:xfrm>
          <a:prstGeom prst="rect">
            <a:avLst/>
          </a:prstGeom>
        </p:spPr>
      </p:pic>
      <p:cxnSp>
        <p:nvCxnSpPr>
          <p:cNvPr id="11" name="Straight Connector 10">
            <a:extLst>
              <a:ext uri="{FF2B5EF4-FFF2-40B4-BE49-F238E27FC236}">
                <a16:creationId xmlns:a16="http://schemas.microsoft.com/office/drawing/2014/main" id="{A9A342B1-0260-5F41-84AB-B25DC1E0A40B}"/>
              </a:ext>
            </a:extLst>
          </p:cNvPr>
          <p:cNvCxnSpPr>
            <a:cxnSpLocks/>
          </p:cNvCxnSpPr>
          <p:nvPr userDrawn="1"/>
        </p:nvCxnSpPr>
        <p:spPr>
          <a:xfrm>
            <a:off x="10038298" y="756377"/>
            <a:ext cx="12390628"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3DAFDC67-4DBB-4444-877C-CC86CF09D955}"/>
              </a:ext>
            </a:extLst>
          </p:cNvPr>
          <p:cNvPicPr>
            <a:picLocks noChangeAspect="1"/>
          </p:cNvPicPr>
          <p:nvPr userDrawn="1"/>
        </p:nvPicPr>
        <p:blipFill>
          <a:blip r:embed="rId3"/>
          <a:stretch>
            <a:fillRect/>
          </a:stretch>
        </p:blipFill>
        <p:spPr>
          <a:xfrm>
            <a:off x="4598125" y="11753400"/>
            <a:ext cx="3206692" cy="1414717"/>
          </a:xfrm>
          <a:prstGeom prst="rect">
            <a:avLst/>
          </a:prstGeom>
        </p:spPr>
      </p:pic>
    </p:spTree>
    <p:extLst>
      <p:ext uri="{BB962C8B-B14F-4D97-AF65-F5344CB8AC3E}">
        <p14:creationId xmlns:p14="http://schemas.microsoft.com/office/powerpoint/2010/main" val="32455769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Slide - with quo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367381-BC87-BC4F-8B9B-0DCFF23192E6}"/>
              </a:ext>
            </a:extLst>
          </p:cNvPr>
          <p:cNvSpPr/>
          <p:nvPr userDrawn="1"/>
        </p:nvSpPr>
        <p:spPr>
          <a:xfrm>
            <a:off x="14434457" y="0"/>
            <a:ext cx="9970226" cy="13716000"/>
          </a:xfrm>
          <a:prstGeom prst="rect">
            <a:avLst/>
          </a:prstGeom>
          <a:solidFill>
            <a:srgbClr val="001C4A"/>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9" name="Title 1">
            <a:extLst>
              <a:ext uri="{FF2B5EF4-FFF2-40B4-BE49-F238E27FC236}">
                <a16:creationId xmlns:a16="http://schemas.microsoft.com/office/drawing/2014/main" id="{BC4FC77D-B71F-F24D-8835-B033D50B6BBB}"/>
              </a:ext>
            </a:extLst>
          </p:cNvPr>
          <p:cNvSpPr txBox="1">
            <a:spLocks/>
          </p:cNvSpPr>
          <p:nvPr userDrawn="1"/>
        </p:nvSpPr>
        <p:spPr>
          <a:xfrm>
            <a:off x="13794376" y="1154865"/>
            <a:ext cx="5559914" cy="5166603"/>
          </a:xfrm>
          <a:prstGeom prst="rect">
            <a:avLst/>
          </a:prstGeom>
        </p:spPr>
        <p:txBody>
          <a:bodyPr vert="horz" lIns="91440" tIns="45720" rIns="91440" bIns="45720" rtlCol="0" anchor="t" anchorCtr="0">
            <a:noAutofit/>
          </a:bodyPr>
          <a:lstStyle>
            <a:lvl1pPr algn="l" defTabSz="1828800" rtl="0" eaLnBrk="1" latinLnBrk="0" hangingPunct="1">
              <a:lnSpc>
                <a:spcPct val="90000"/>
              </a:lnSpc>
              <a:spcBef>
                <a:spcPct val="0"/>
              </a:spcBef>
              <a:buNone/>
              <a:defRPr sz="5000" b="1" kern="1200">
                <a:solidFill>
                  <a:srgbClr val="143367"/>
                </a:solidFill>
                <a:latin typeface="Helvetica" pitchFamily="2" charset="0"/>
                <a:ea typeface="+mj-ea"/>
                <a:cs typeface="+mj-cs"/>
              </a:defRPr>
            </a:lvl1pPr>
          </a:lstStyle>
          <a:p>
            <a:r>
              <a:rPr lang="en-US" sz="45000" dirty="0">
                <a:solidFill>
                  <a:schemeClr val="bg1"/>
                </a:solidFill>
                <a:latin typeface="Geneva" panose="020B0503030404040204" pitchFamily="34" charset="0"/>
                <a:ea typeface="Geneva" panose="020B0503030404040204" pitchFamily="34" charset="0"/>
                <a:cs typeface="Calibri" panose="020F0502020204030204" pitchFamily="34" charset="0"/>
              </a:rPr>
              <a:t>“</a:t>
            </a:r>
          </a:p>
        </p:txBody>
      </p:sp>
      <p:sp>
        <p:nvSpPr>
          <p:cNvPr id="3" name="Text Placeholder 2">
            <a:extLst>
              <a:ext uri="{FF2B5EF4-FFF2-40B4-BE49-F238E27FC236}">
                <a16:creationId xmlns:a16="http://schemas.microsoft.com/office/drawing/2014/main" id="{67FC9A50-AB49-0647-AC48-B6FDABEA7B91}"/>
              </a:ext>
            </a:extLst>
          </p:cNvPr>
          <p:cNvSpPr>
            <a:spLocks noGrp="1"/>
          </p:cNvSpPr>
          <p:nvPr>
            <p:ph type="body" sz="quarter" idx="15" hasCustomPrompt="1"/>
          </p:nvPr>
        </p:nvSpPr>
        <p:spPr>
          <a:xfrm>
            <a:off x="17826990" y="9590805"/>
            <a:ext cx="5643880" cy="1384300"/>
          </a:xfrm>
          <a:prstGeom prst="rect">
            <a:avLst/>
          </a:prstGeom>
        </p:spPr>
        <p:txBody>
          <a:bodyPr/>
          <a:lstStyle>
            <a:lvl1pPr algn="r">
              <a:defRPr b="0">
                <a:solidFill>
                  <a:srgbClr val="72E51D"/>
                </a:solidFill>
              </a:defRPr>
            </a:lvl1pPr>
          </a:lstStyle>
          <a:p>
            <a:pPr lvl="0"/>
            <a:r>
              <a:rPr lang="en-US" dirty="0"/>
              <a:t>—Click to edit Master text styles</a:t>
            </a:r>
          </a:p>
        </p:txBody>
      </p:sp>
      <p:cxnSp>
        <p:nvCxnSpPr>
          <p:cNvPr id="19" name="Straight Connector 18">
            <a:extLst>
              <a:ext uri="{FF2B5EF4-FFF2-40B4-BE49-F238E27FC236}">
                <a16:creationId xmlns:a16="http://schemas.microsoft.com/office/drawing/2014/main" id="{957FBC3D-A43A-FA45-A8DD-500B62C8F4D8}"/>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2" name="Content Placeholder 13">
            <a:extLst>
              <a:ext uri="{FF2B5EF4-FFF2-40B4-BE49-F238E27FC236}">
                <a16:creationId xmlns:a16="http://schemas.microsoft.com/office/drawing/2014/main" id="{7B9A0A1F-F089-E743-8021-464B8BCBC981}"/>
              </a:ext>
            </a:extLst>
          </p:cNvPr>
          <p:cNvSpPr>
            <a:spLocks noGrp="1"/>
          </p:cNvSpPr>
          <p:nvPr>
            <p:ph sz="quarter" idx="13"/>
          </p:nvPr>
        </p:nvSpPr>
        <p:spPr>
          <a:xfrm>
            <a:off x="1052504" y="3048646"/>
            <a:ext cx="12297736"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itle 1">
            <a:extLst>
              <a:ext uri="{FF2B5EF4-FFF2-40B4-BE49-F238E27FC236}">
                <a16:creationId xmlns:a16="http://schemas.microsoft.com/office/drawing/2014/main" id="{6F51D0EF-C125-2F40-B042-0BC5AEDD1776}"/>
              </a:ext>
            </a:extLst>
          </p:cNvPr>
          <p:cNvSpPr>
            <a:spLocks noGrp="1"/>
          </p:cNvSpPr>
          <p:nvPr>
            <p:ph type="title"/>
          </p:nvPr>
        </p:nvSpPr>
        <p:spPr>
          <a:xfrm>
            <a:off x="1052504" y="1138017"/>
            <a:ext cx="1229773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33" name="Text Placeholder 32">
            <a:extLst>
              <a:ext uri="{FF2B5EF4-FFF2-40B4-BE49-F238E27FC236}">
                <a16:creationId xmlns:a16="http://schemas.microsoft.com/office/drawing/2014/main" id="{3001D680-86FF-0947-B735-85633EF7DC91}"/>
              </a:ext>
            </a:extLst>
          </p:cNvPr>
          <p:cNvSpPr>
            <a:spLocks noGrp="1"/>
          </p:cNvSpPr>
          <p:nvPr>
            <p:ph type="body" sz="quarter" idx="16" hasCustomPrompt="1"/>
          </p:nvPr>
        </p:nvSpPr>
        <p:spPr>
          <a:xfrm>
            <a:off x="16741775" y="1812925"/>
            <a:ext cx="6729413" cy="7247946"/>
          </a:xfrm>
          <a:prstGeom prst="rect">
            <a:avLst/>
          </a:prstGeom>
        </p:spPr>
        <p:txBody>
          <a:bodyPr/>
          <a:lstStyle>
            <a:lvl1pPr marL="0" marR="0" indent="0" algn="l" defTabSz="1828800" rtl="0" eaLnBrk="1" fontAlgn="auto" latinLnBrk="0" hangingPunct="1">
              <a:lnSpc>
                <a:spcPct val="120000"/>
              </a:lnSpc>
              <a:spcBef>
                <a:spcPts val="2000"/>
              </a:spcBef>
              <a:spcAft>
                <a:spcPts val="1200"/>
              </a:spcAft>
              <a:buClrTx/>
              <a:buSzTx/>
              <a:buFont typeface="Arial" panose="020B0604020202020204" pitchFamily="34" charset="0"/>
              <a:buNone/>
              <a:tabLst/>
              <a:defRPr sz="4000" b="0" i="0" baseline="0">
                <a:solidFill>
                  <a:schemeClr val="bg1"/>
                </a:solidFill>
              </a:defRPr>
            </a:lvl1pPr>
          </a:lstStyle>
          <a:p>
            <a:pPr lvl="0"/>
            <a:r>
              <a:rPr lang="en-US"/>
              <a:t>This is a space for a callout quote. Use quotes to highlight successes, ask questions, underscore problem areas, or illustrate key information. Use testimonials to help give your presentations good pacing.</a:t>
            </a:r>
          </a:p>
          <a:p>
            <a:pPr lvl="0"/>
            <a:endParaRPr lang="en-US"/>
          </a:p>
        </p:txBody>
      </p:sp>
      <p:pic>
        <p:nvPicPr>
          <p:cNvPr id="13" name="Picture 12">
            <a:extLst>
              <a:ext uri="{FF2B5EF4-FFF2-40B4-BE49-F238E27FC236}">
                <a16:creationId xmlns:a16="http://schemas.microsoft.com/office/drawing/2014/main" id="{D270849F-2372-1142-83D7-3C09694BA716}"/>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4" name="Picture 13" descr="Logo&#10;&#10;Description automatically generated">
            <a:extLst>
              <a:ext uri="{FF2B5EF4-FFF2-40B4-BE49-F238E27FC236}">
                <a16:creationId xmlns:a16="http://schemas.microsoft.com/office/drawing/2014/main" id="{4F757A43-2CFD-604C-8973-BBF908CDDF5E}"/>
              </a:ext>
            </a:extLst>
          </p:cNvPr>
          <p:cNvPicPr>
            <a:picLocks noChangeAspect="1"/>
          </p:cNvPicPr>
          <p:nvPr userDrawn="1"/>
        </p:nvPicPr>
        <p:blipFill>
          <a:blip r:embed="rId3"/>
          <a:stretch>
            <a:fillRect/>
          </a:stretch>
        </p:blipFill>
        <p:spPr>
          <a:xfrm>
            <a:off x="4246129" y="12015567"/>
            <a:ext cx="3023107" cy="1330167"/>
          </a:xfrm>
          <a:prstGeom prst="rect">
            <a:avLst/>
          </a:prstGeom>
        </p:spPr>
      </p:pic>
    </p:spTree>
    <p:extLst>
      <p:ext uri="{BB962C8B-B14F-4D97-AF65-F5344CB8AC3E}">
        <p14:creationId xmlns:p14="http://schemas.microsoft.com/office/powerpoint/2010/main" val="17573409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Slide  - Content and Chart aphic">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D0C87E2F-F1A8-4E4C-BA47-E2F0932F59FB}"/>
              </a:ext>
            </a:extLst>
          </p:cNvPr>
          <p:cNvSpPr>
            <a:spLocks noGrp="1"/>
          </p:cNvSpPr>
          <p:nvPr>
            <p:ph type="chart" sz="quarter" idx="15"/>
          </p:nvPr>
        </p:nvSpPr>
        <p:spPr>
          <a:xfrm>
            <a:off x="12906375" y="3048646"/>
            <a:ext cx="10564813" cy="8629539"/>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541D1B49-15AE-714D-B81A-4C51C95E05FD}"/>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Content Placeholder 13">
            <a:extLst>
              <a:ext uri="{FF2B5EF4-FFF2-40B4-BE49-F238E27FC236}">
                <a16:creationId xmlns:a16="http://schemas.microsoft.com/office/drawing/2014/main" id="{932D1567-DBFD-6C4E-9B21-81F4BB5011FA}"/>
              </a:ext>
            </a:extLst>
          </p:cNvPr>
          <p:cNvSpPr>
            <a:spLocks noGrp="1"/>
          </p:cNvSpPr>
          <p:nvPr>
            <p:ph sz="quarter" idx="16"/>
          </p:nvPr>
        </p:nvSpPr>
        <p:spPr>
          <a:xfrm>
            <a:off x="1052504" y="3048646"/>
            <a:ext cx="10789920"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0509864D-9C6E-404A-B4E8-64C029695F95}"/>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14" name="Rectangle 13">
            <a:extLst>
              <a:ext uri="{FF2B5EF4-FFF2-40B4-BE49-F238E27FC236}">
                <a16:creationId xmlns:a16="http://schemas.microsoft.com/office/drawing/2014/main" id="{B75DAFC4-E073-0448-A0FF-E1B1B409602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49C65C2-66A1-2A40-8811-F67EFE3EE53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0CBA5B69-1D7D-AC44-B609-64316ACEDFA8}"/>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2" name="Picture 11">
            <a:extLst>
              <a:ext uri="{FF2B5EF4-FFF2-40B4-BE49-F238E27FC236}">
                <a16:creationId xmlns:a16="http://schemas.microsoft.com/office/drawing/2014/main" id="{FF014115-7C21-3549-80AC-DBF55F923BE8}"/>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1" name="Picture 10" descr="Logo&#10;&#10;Description automatically generated">
            <a:extLst>
              <a:ext uri="{FF2B5EF4-FFF2-40B4-BE49-F238E27FC236}">
                <a16:creationId xmlns:a16="http://schemas.microsoft.com/office/drawing/2014/main" id="{F6A45EED-EBFB-6F46-88AE-C110AEBC5E7A}"/>
              </a:ext>
            </a:extLst>
          </p:cNvPr>
          <p:cNvPicPr>
            <a:picLocks noChangeAspect="1"/>
          </p:cNvPicPr>
          <p:nvPr userDrawn="1"/>
        </p:nvPicPr>
        <p:blipFill>
          <a:blip r:embed="rId3"/>
          <a:stretch>
            <a:fillRect/>
          </a:stretch>
        </p:blipFill>
        <p:spPr>
          <a:xfrm>
            <a:off x="4246129" y="12015567"/>
            <a:ext cx="3023107" cy="1330167"/>
          </a:xfrm>
          <a:prstGeom prst="rect">
            <a:avLst/>
          </a:prstGeom>
        </p:spPr>
      </p:pic>
    </p:spTree>
    <p:extLst>
      <p:ext uri="{BB962C8B-B14F-4D97-AF65-F5344CB8AC3E}">
        <p14:creationId xmlns:p14="http://schemas.microsoft.com/office/powerpoint/2010/main" val="18392863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Slide - Chart and Content">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D0C87E2F-F1A8-4E4C-BA47-E2F0932F59FB}"/>
              </a:ext>
            </a:extLst>
          </p:cNvPr>
          <p:cNvSpPr>
            <a:spLocks noGrp="1"/>
          </p:cNvSpPr>
          <p:nvPr>
            <p:ph type="chart" sz="quarter" idx="15"/>
          </p:nvPr>
        </p:nvSpPr>
        <p:spPr>
          <a:xfrm>
            <a:off x="1052504" y="3048646"/>
            <a:ext cx="10653721" cy="8629543"/>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F3792A87-AE77-194E-96FF-20097012609F}"/>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Content Placeholder 13">
            <a:extLst>
              <a:ext uri="{FF2B5EF4-FFF2-40B4-BE49-F238E27FC236}">
                <a16:creationId xmlns:a16="http://schemas.microsoft.com/office/drawing/2014/main" id="{BE0EAA72-7BC2-264C-8FCE-04605F597CBE}"/>
              </a:ext>
            </a:extLst>
          </p:cNvPr>
          <p:cNvSpPr>
            <a:spLocks noGrp="1"/>
          </p:cNvSpPr>
          <p:nvPr>
            <p:ph sz="quarter" idx="16"/>
          </p:nvPr>
        </p:nvSpPr>
        <p:spPr>
          <a:xfrm>
            <a:off x="12680950" y="3048646"/>
            <a:ext cx="10789920"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D63E7B4A-11F5-324B-A8ED-EDF4511308EB}"/>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11" name="Rectangle 10">
            <a:extLst>
              <a:ext uri="{FF2B5EF4-FFF2-40B4-BE49-F238E27FC236}">
                <a16:creationId xmlns:a16="http://schemas.microsoft.com/office/drawing/2014/main" id="{0FF560F9-169B-4945-9D06-28D5B6F64A6A}"/>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54767BA6-8308-AB4E-87AD-7EE3A9DC54D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5" name="Slide Number Placeholder 5">
            <a:extLst>
              <a:ext uri="{FF2B5EF4-FFF2-40B4-BE49-F238E27FC236}">
                <a16:creationId xmlns:a16="http://schemas.microsoft.com/office/drawing/2014/main" id="{26FBAB3C-42B2-974E-8D4B-77933BB2313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D056E9FC-5913-C544-B3CC-0E0678B6F95A}"/>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3" name="Picture 12" descr="Logo&#10;&#10;Description automatically generated">
            <a:extLst>
              <a:ext uri="{FF2B5EF4-FFF2-40B4-BE49-F238E27FC236}">
                <a16:creationId xmlns:a16="http://schemas.microsoft.com/office/drawing/2014/main" id="{CAEC49DE-9DBB-2447-AB46-3934FCAC5D99}"/>
              </a:ext>
            </a:extLst>
          </p:cNvPr>
          <p:cNvPicPr>
            <a:picLocks noChangeAspect="1"/>
          </p:cNvPicPr>
          <p:nvPr userDrawn="1"/>
        </p:nvPicPr>
        <p:blipFill>
          <a:blip r:embed="rId3"/>
          <a:stretch>
            <a:fillRect/>
          </a:stretch>
        </p:blipFill>
        <p:spPr>
          <a:xfrm>
            <a:off x="4246129" y="12015567"/>
            <a:ext cx="3023107" cy="1330167"/>
          </a:xfrm>
          <a:prstGeom prst="rect">
            <a:avLst/>
          </a:prstGeom>
        </p:spPr>
      </p:pic>
    </p:spTree>
    <p:extLst>
      <p:ext uri="{BB962C8B-B14F-4D97-AF65-F5344CB8AC3E}">
        <p14:creationId xmlns:p14="http://schemas.microsoft.com/office/powerpoint/2010/main" val="28487367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Slide - Content and Table">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CCB868E-C4D1-2B42-946A-A769352287C5}"/>
              </a:ext>
            </a:extLst>
          </p:cNvPr>
          <p:cNvSpPr>
            <a:spLocks noGrp="1"/>
          </p:cNvSpPr>
          <p:nvPr>
            <p:ph sz="quarter" idx="13"/>
          </p:nvPr>
        </p:nvSpPr>
        <p:spPr>
          <a:xfrm>
            <a:off x="1052504" y="3155736"/>
            <a:ext cx="10564097" cy="8542278"/>
          </a:xfrm>
          <a:prstGeom prst="rect">
            <a:avLst/>
          </a:prstGeom>
        </p:spPr>
        <p:txBody>
          <a:bodyPr/>
          <a:lstStyle>
            <a:lvl1pPr>
              <a:lnSpc>
                <a:spcPct val="112000"/>
              </a:lnSpc>
              <a:spcBef>
                <a:spcPts val="2600"/>
              </a:spcBef>
              <a:spcAft>
                <a:spcPts val="400"/>
              </a:spcAft>
              <a:defRPr>
                <a:solidFill>
                  <a:srgbClr val="1669C9"/>
                </a:solidFill>
              </a:defRPr>
            </a:lvl1pPr>
            <a:lvl2pPr marL="401638" indent="-401638">
              <a:lnSpc>
                <a:spcPct val="112000"/>
              </a:lnSpc>
              <a:buClr>
                <a:srgbClr val="51AF46"/>
              </a:buClr>
              <a:tabLst/>
              <a:defRPr>
                <a:solidFill>
                  <a:schemeClr val="bg2">
                    <a:lumMod val="25000"/>
                  </a:schemeClr>
                </a:solidFill>
              </a:defRPr>
            </a:lvl2pPr>
            <a:lvl3pPr marL="866775" indent="-444500">
              <a:lnSpc>
                <a:spcPct val="112000"/>
              </a:lnSpc>
              <a:buClr>
                <a:srgbClr val="51AF46"/>
              </a:buClr>
              <a:buFont typeface="Wingdings" pitchFamily="2" charset="2"/>
              <a:buChar char="§"/>
              <a:tabLst/>
              <a:defRPr>
                <a:solidFill>
                  <a:schemeClr val="bg2">
                    <a:lumMod val="25000"/>
                  </a:schemeClr>
                </a:solidFill>
              </a:defRPr>
            </a:lvl3pPr>
            <a:lvl4pPr marL="1333500" indent="-444500">
              <a:lnSpc>
                <a:spcPct val="112000"/>
              </a:lnSpc>
              <a:buClr>
                <a:srgbClr val="51AF46"/>
              </a:buClr>
              <a:tabLst/>
              <a:defRPr b="0">
                <a:solidFill>
                  <a:schemeClr val="bg2">
                    <a:lumMod val="25000"/>
                  </a:schemeClr>
                </a:solidFill>
              </a:defRPr>
            </a:lvl4pPr>
            <a:lvl5pPr marL="1735138" indent="-381000">
              <a:lnSpc>
                <a:spcPct val="112000"/>
              </a:lnSpc>
              <a:buClr>
                <a:srgbClr val="51AF46"/>
              </a:buClr>
              <a:buFont typeface="Wingdings" pitchFamily="2" charset="2"/>
              <a:buChar char="§"/>
              <a:tabLst/>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able Placeholder 3">
            <a:extLst>
              <a:ext uri="{FF2B5EF4-FFF2-40B4-BE49-F238E27FC236}">
                <a16:creationId xmlns:a16="http://schemas.microsoft.com/office/drawing/2014/main" id="{AA27C592-BA39-EF4D-956E-8D7E5629CDA2}"/>
              </a:ext>
            </a:extLst>
          </p:cNvPr>
          <p:cNvSpPr>
            <a:spLocks noGrp="1"/>
          </p:cNvSpPr>
          <p:nvPr>
            <p:ph type="tbl" sz="quarter" idx="16"/>
          </p:nvPr>
        </p:nvSpPr>
        <p:spPr>
          <a:xfrm>
            <a:off x="12906057" y="3155736"/>
            <a:ext cx="10564813" cy="8542268"/>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E5FB9F96-AFCA-F14D-8591-A2C3A9C29C52}"/>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9E888CDD-0D17-E243-8301-0C56538FCDFF}"/>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11" name="Rectangle 10">
            <a:extLst>
              <a:ext uri="{FF2B5EF4-FFF2-40B4-BE49-F238E27FC236}">
                <a16:creationId xmlns:a16="http://schemas.microsoft.com/office/drawing/2014/main" id="{D8559DAE-5959-1F42-AF57-43EF011A7DB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8FFA28BD-F8B2-7A4F-8B52-480680E975E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5" name="Slide Number Placeholder 5">
            <a:extLst>
              <a:ext uri="{FF2B5EF4-FFF2-40B4-BE49-F238E27FC236}">
                <a16:creationId xmlns:a16="http://schemas.microsoft.com/office/drawing/2014/main" id="{0604AADC-BEC9-D440-80CF-B4741551AD6E}"/>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CF9FA003-A90C-C84C-95E3-CCE50E43BCEF}"/>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3" name="Picture 12" descr="Logo&#10;&#10;Description automatically generated">
            <a:extLst>
              <a:ext uri="{FF2B5EF4-FFF2-40B4-BE49-F238E27FC236}">
                <a16:creationId xmlns:a16="http://schemas.microsoft.com/office/drawing/2014/main" id="{6D697E49-A702-194D-86A6-D422BDA08C49}"/>
              </a:ext>
            </a:extLst>
          </p:cNvPr>
          <p:cNvPicPr>
            <a:picLocks noChangeAspect="1"/>
          </p:cNvPicPr>
          <p:nvPr userDrawn="1"/>
        </p:nvPicPr>
        <p:blipFill>
          <a:blip r:embed="rId3"/>
          <a:stretch>
            <a:fillRect/>
          </a:stretch>
        </p:blipFill>
        <p:spPr>
          <a:xfrm>
            <a:off x="4246129" y="12015567"/>
            <a:ext cx="3023107" cy="1330167"/>
          </a:xfrm>
          <a:prstGeom prst="rect">
            <a:avLst/>
          </a:prstGeom>
        </p:spPr>
      </p:pic>
    </p:spTree>
    <p:extLst>
      <p:ext uri="{BB962C8B-B14F-4D97-AF65-F5344CB8AC3E}">
        <p14:creationId xmlns:p14="http://schemas.microsoft.com/office/powerpoint/2010/main" val="31227144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Slide - Table and Content">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CCB868E-C4D1-2B42-946A-A769352287C5}"/>
              </a:ext>
            </a:extLst>
          </p:cNvPr>
          <p:cNvSpPr>
            <a:spLocks noGrp="1"/>
          </p:cNvSpPr>
          <p:nvPr>
            <p:ph sz="quarter" idx="13"/>
          </p:nvPr>
        </p:nvSpPr>
        <p:spPr>
          <a:xfrm>
            <a:off x="12568845" y="3219388"/>
            <a:ext cx="10901310" cy="8315022"/>
          </a:xfrm>
          <a:prstGeom prst="rect">
            <a:avLst/>
          </a:prstGeom>
        </p:spPr>
        <p:txBody>
          <a:bodyPr/>
          <a:lstStyle>
            <a:lvl1pPr>
              <a:lnSpc>
                <a:spcPct val="112000"/>
              </a:lnSpc>
              <a:spcBef>
                <a:spcPts val="2600"/>
              </a:spcBef>
              <a:spcAft>
                <a:spcPts val="400"/>
              </a:spcAft>
              <a:defRPr>
                <a:solidFill>
                  <a:srgbClr val="1669C9"/>
                </a:solidFill>
              </a:defRPr>
            </a:lvl1pPr>
            <a:lvl2pPr marL="401638" indent="-401638">
              <a:lnSpc>
                <a:spcPct val="112000"/>
              </a:lnSpc>
              <a:buClr>
                <a:srgbClr val="51AF46"/>
              </a:buClr>
              <a:tabLst/>
              <a:defRPr>
                <a:solidFill>
                  <a:schemeClr val="bg2">
                    <a:lumMod val="25000"/>
                  </a:schemeClr>
                </a:solidFill>
              </a:defRPr>
            </a:lvl2pPr>
            <a:lvl3pPr marL="866775" indent="-444500">
              <a:lnSpc>
                <a:spcPct val="112000"/>
              </a:lnSpc>
              <a:buClr>
                <a:srgbClr val="51AF46"/>
              </a:buClr>
              <a:buFont typeface="Wingdings" pitchFamily="2" charset="2"/>
              <a:buChar char="§"/>
              <a:tabLst/>
              <a:defRPr>
                <a:solidFill>
                  <a:schemeClr val="bg2">
                    <a:lumMod val="25000"/>
                  </a:schemeClr>
                </a:solidFill>
              </a:defRPr>
            </a:lvl3pPr>
            <a:lvl4pPr marL="1333500" indent="-444500">
              <a:lnSpc>
                <a:spcPct val="112000"/>
              </a:lnSpc>
              <a:buClr>
                <a:srgbClr val="51AF46"/>
              </a:buClr>
              <a:tabLst/>
              <a:defRPr b="0">
                <a:solidFill>
                  <a:schemeClr val="bg2">
                    <a:lumMod val="25000"/>
                  </a:schemeClr>
                </a:solidFill>
              </a:defRPr>
            </a:lvl4pPr>
            <a:lvl5pPr marL="1735138" indent="-381000">
              <a:lnSpc>
                <a:spcPct val="112000"/>
              </a:lnSpc>
              <a:buClr>
                <a:srgbClr val="51AF46"/>
              </a:buClr>
              <a:buFont typeface="Wingdings" pitchFamily="2" charset="2"/>
              <a:buChar char="§"/>
              <a:tabLst/>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5">
            <a:extLst>
              <a:ext uri="{FF2B5EF4-FFF2-40B4-BE49-F238E27FC236}">
                <a16:creationId xmlns:a16="http://schemas.microsoft.com/office/drawing/2014/main" id="{318CAE52-0541-7F49-A667-068DBCDCD956}"/>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rgbClr val="002156"/>
                </a:solidFill>
                <a:latin typeface="Helvetica" pitchFamily="2" charset="0"/>
              </a:defRPr>
            </a:lvl1pPr>
          </a:lstStyle>
          <a:p>
            <a:fld id="{AB0A2592-0B1A-734C-B468-DA21C7D792C7}" type="slidenum">
              <a:rPr lang="en-US" smtClean="0"/>
              <a:pPr/>
              <a:t>‹#›</a:t>
            </a:fld>
            <a:endParaRPr lang="en-US" dirty="0"/>
          </a:p>
        </p:txBody>
      </p:sp>
      <p:cxnSp>
        <p:nvCxnSpPr>
          <p:cNvPr id="19" name="Straight Connector 18">
            <a:extLst>
              <a:ext uri="{FF2B5EF4-FFF2-40B4-BE49-F238E27FC236}">
                <a16:creationId xmlns:a16="http://schemas.microsoft.com/office/drawing/2014/main" id="{82FEE4EB-D9FF-AB4B-A17F-338BD5AD940E}"/>
              </a:ext>
            </a:extLst>
          </p:cNvPr>
          <p:cNvCxnSpPr/>
          <p:nvPr userDrawn="1"/>
        </p:nvCxnSpPr>
        <p:spPr>
          <a:xfrm>
            <a:off x="22679620" y="13041099"/>
            <a:ext cx="791250" cy="0"/>
          </a:xfrm>
          <a:prstGeom prst="line">
            <a:avLst/>
          </a:prstGeom>
          <a:ln w="63500"/>
        </p:spPr>
        <p:style>
          <a:lnRef idx="3">
            <a:schemeClr val="dk1"/>
          </a:lnRef>
          <a:fillRef idx="0">
            <a:schemeClr val="dk1"/>
          </a:fillRef>
          <a:effectRef idx="2">
            <a:schemeClr val="dk1"/>
          </a:effectRef>
          <a:fontRef idx="minor">
            <a:schemeClr val="tx1"/>
          </a:fontRef>
        </p:style>
      </p:cxnSp>
      <p:sp>
        <p:nvSpPr>
          <p:cNvPr id="4" name="Table Placeholder 3">
            <a:extLst>
              <a:ext uri="{FF2B5EF4-FFF2-40B4-BE49-F238E27FC236}">
                <a16:creationId xmlns:a16="http://schemas.microsoft.com/office/drawing/2014/main" id="{AA27C592-BA39-EF4D-956E-8D7E5629CDA2}"/>
              </a:ext>
            </a:extLst>
          </p:cNvPr>
          <p:cNvSpPr>
            <a:spLocks noGrp="1"/>
          </p:cNvSpPr>
          <p:nvPr>
            <p:ph type="tbl" sz="quarter" idx="16"/>
          </p:nvPr>
        </p:nvSpPr>
        <p:spPr>
          <a:xfrm>
            <a:off x="1052504" y="3225338"/>
            <a:ext cx="10901310" cy="8315022"/>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B1D97434-3785-254B-94EA-91F5A34435A2}"/>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7D2FAFAF-2BF1-314B-8F0A-58FBCE17A0DB}"/>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pic>
        <p:nvPicPr>
          <p:cNvPr id="11" name="Picture 10">
            <a:extLst>
              <a:ext uri="{FF2B5EF4-FFF2-40B4-BE49-F238E27FC236}">
                <a16:creationId xmlns:a16="http://schemas.microsoft.com/office/drawing/2014/main" id="{BA7DA9BA-22BA-A443-A8A0-541053582845}"/>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2" name="Picture 11" descr="Logo&#10;&#10;Description automatically generated">
            <a:extLst>
              <a:ext uri="{FF2B5EF4-FFF2-40B4-BE49-F238E27FC236}">
                <a16:creationId xmlns:a16="http://schemas.microsoft.com/office/drawing/2014/main" id="{9FC7FCD7-9A73-D848-8937-1FAA46C537B3}"/>
              </a:ext>
            </a:extLst>
          </p:cNvPr>
          <p:cNvPicPr>
            <a:picLocks noChangeAspect="1"/>
          </p:cNvPicPr>
          <p:nvPr userDrawn="1"/>
        </p:nvPicPr>
        <p:blipFill>
          <a:blip r:embed="rId3"/>
          <a:stretch>
            <a:fillRect/>
          </a:stretch>
        </p:blipFill>
        <p:spPr>
          <a:xfrm>
            <a:off x="4246129" y="12015567"/>
            <a:ext cx="3023107" cy="1330167"/>
          </a:xfrm>
          <a:prstGeom prst="rect">
            <a:avLst/>
          </a:prstGeom>
        </p:spPr>
      </p:pic>
    </p:spTree>
    <p:extLst>
      <p:ext uri="{BB962C8B-B14F-4D97-AF65-F5344CB8AC3E}">
        <p14:creationId xmlns:p14="http://schemas.microsoft.com/office/powerpoint/2010/main" val="22906250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Slide - Content and Image">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CCB868E-C4D1-2B42-946A-A769352287C5}"/>
              </a:ext>
            </a:extLst>
          </p:cNvPr>
          <p:cNvSpPr>
            <a:spLocks noGrp="1"/>
          </p:cNvSpPr>
          <p:nvPr>
            <p:ph sz="quarter" idx="13"/>
          </p:nvPr>
        </p:nvSpPr>
        <p:spPr>
          <a:xfrm>
            <a:off x="1052504" y="3048667"/>
            <a:ext cx="10564097" cy="8444391"/>
          </a:xfrm>
          <a:prstGeom prst="rect">
            <a:avLst/>
          </a:prstGeom>
        </p:spPr>
        <p:txBody>
          <a:bodyPr/>
          <a:lstStyle>
            <a:lvl1pPr>
              <a:lnSpc>
                <a:spcPct val="112000"/>
              </a:lnSpc>
              <a:spcBef>
                <a:spcPts val="2600"/>
              </a:spcBef>
              <a:spcAft>
                <a:spcPts val="400"/>
              </a:spcAft>
              <a:defRPr>
                <a:solidFill>
                  <a:srgbClr val="1669C9"/>
                </a:solidFill>
              </a:defRPr>
            </a:lvl1pPr>
            <a:lvl2pPr marL="401638" indent="-401638">
              <a:lnSpc>
                <a:spcPct val="112000"/>
              </a:lnSpc>
              <a:buClr>
                <a:srgbClr val="51AF46"/>
              </a:buClr>
              <a:tabLst/>
              <a:defRPr>
                <a:solidFill>
                  <a:schemeClr val="bg2">
                    <a:lumMod val="25000"/>
                  </a:schemeClr>
                </a:solidFill>
              </a:defRPr>
            </a:lvl2pPr>
            <a:lvl3pPr marL="866775" indent="-444500">
              <a:lnSpc>
                <a:spcPct val="112000"/>
              </a:lnSpc>
              <a:buClr>
                <a:srgbClr val="51AF46"/>
              </a:buClr>
              <a:buFont typeface="Wingdings" pitchFamily="2" charset="2"/>
              <a:buChar char="§"/>
              <a:tabLst/>
              <a:defRPr>
                <a:solidFill>
                  <a:schemeClr val="bg2">
                    <a:lumMod val="25000"/>
                  </a:schemeClr>
                </a:solidFill>
              </a:defRPr>
            </a:lvl3pPr>
            <a:lvl4pPr marL="1333500" indent="-444500">
              <a:lnSpc>
                <a:spcPct val="112000"/>
              </a:lnSpc>
              <a:buClr>
                <a:srgbClr val="51AF46"/>
              </a:buClr>
              <a:tabLst/>
              <a:defRPr b="0">
                <a:solidFill>
                  <a:schemeClr val="bg2">
                    <a:lumMod val="25000"/>
                  </a:schemeClr>
                </a:solidFill>
              </a:defRPr>
            </a:lvl4pPr>
            <a:lvl5pPr marL="1735138" indent="-381000">
              <a:lnSpc>
                <a:spcPct val="112000"/>
              </a:lnSpc>
              <a:buClr>
                <a:srgbClr val="51AF46"/>
              </a:buClr>
              <a:buFont typeface="Wingdings" pitchFamily="2" charset="2"/>
              <a:buChar char="§"/>
              <a:tabLst/>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5">
            <a:extLst>
              <a:ext uri="{FF2B5EF4-FFF2-40B4-BE49-F238E27FC236}">
                <a16:creationId xmlns:a16="http://schemas.microsoft.com/office/drawing/2014/main" id="{318CAE52-0541-7F49-A667-068DBCDCD956}"/>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rgbClr val="002156"/>
                </a:solidFill>
                <a:latin typeface="Helvetica" pitchFamily="2" charset="0"/>
              </a:defRPr>
            </a:lvl1pPr>
          </a:lstStyle>
          <a:p>
            <a:fld id="{AB0A2592-0B1A-734C-B468-DA21C7D792C7}" type="slidenum">
              <a:rPr lang="en-US" smtClean="0"/>
              <a:pPr/>
              <a:t>‹#›</a:t>
            </a:fld>
            <a:endParaRPr lang="en-US" dirty="0"/>
          </a:p>
        </p:txBody>
      </p:sp>
      <p:cxnSp>
        <p:nvCxnSpPr>
          <p:cNvPr id="19" name="Straight Connector 18">
            <a:extLst>
              <a:ext uri="{FF2B5EF4-FFF2-40B4-BE49-F238E27FC236}">
                <a16:creationId xmlns:a16="http://schemas.microsoft.com/office/drawing/2014/main" id="{82FEE4EB-D9FF-AB4B-A17F-338BD5AD940E}"/>
              </a:ext>
            </a:extLst>
          </p:cNvPr>
          <p:cNvCxnSpPr/>
          <p:nvPr userDrawn="1"/>
        </p:nvCxnSpPr>
        <p:spPr>
          <a:xfrm>
            <a:off x="22679620" y="13041099"/>
            <a:ext cx="791250" cy="0"/>
          </a:xfrm>
          <a:prstGeom prst="line">
            <a:avLst/>
          </a:prstGeom>
          <a:ln w="63500"/>
        </p:spPr>
        <p:style>
          <a:lnRef idx="3">
            <a:schemeClr val="dk1"/>
          </a:lnRef>
          <a:fillRef idx="0">
            <a:schemeClr val="dk1"/>
          </a:fillRef>
          <a:effectRef idx="2">
            <a:schemeClr val="dk1"/>
          </a:effectRef>
          <a:fontRef idx="minor">
            <a:schemeClr val="tx1"/>
          </a:fontRef>
        </p:style>
      </p:cxnSp>
      <p:sp>
        <p:nvSpPr>
          <p:cNvPr id="5" name="Picture Placeholder 4">
            <a:extLst>
              <a:ext uri="{FF2B5EF4-FFF2-40B4-BE49-F238E27FC236}">
                <a16:creationId xmlns:a16="http://schemas.microsoft.com/office/drawing/2014/main" id="{19116776-5001-EC42-9CB7-EE38F7B02D18}"/>
              </a:ext>
            </a:extLst>
          </p:cNvPr>
          <p:cNvSpPr>
            <a:spLocks noGrp="1"/>
          </p:cNvSpPr>
          <p:nvPr>
            <p:ph type="pic" sz="quarter" idx="17" hasCustomPrompt="1"/>
          </p:nvPr>
        </p:nvSpPr>
        <p:spPr>
          <a:xfrm>
            <a:off x="12435841" y="2993977"/>
            <a:ext cx="11035348" cy="6299248"/>
          </a:xfrm>
          <a:prstGeom prst="rect">
            <a:avLst/>
          </a:prstGeom>
        </p:spPr>
        <p:txBody>
          <a:bodyPr/>
          <a:lstStyle/>
          <a:p>
            <a:r>
              <a:rPr lang="en-US" dirty="0"/>
              <a:t>Image</a:t>
            </a:r>
          </a:p>
        </p:txBody>
      </p:sp>
      <p:sp>
        <p:nvSpPr>
          <p:cNvPr id="7" name="Text Placeholder 6">
            <a:extLst>
              <a:ext uri="{FF2B5EF4-FFF2-40B4-BE49-F238E27FC236}">
                <a16:creationId xmlns:a16="http://schemas.microsoft.com/office/drawing/2014/main" id="{F2E6A4C3-A344-224C-BB94-DD60D7793FAB}"/>
              </a:ext>
            </a:extLst>
          </p:cNvPr>
          <p:cNvSpPr>
            <a:spLocks noGrp="1"/>
          </p:cNvSpPr>
          <p:nvPr>
            <p:ph type="body" sz="quarter" idx="18" hasCustomPrompt="1"/>
          </p:nvPr>
        </p:nvSpPr>
        <p:spPr>
          <a:xfrm>
            <a:off x="12435841" y="9696451"/>
            <a:ext cx="11035348" cy="1796608"/>
          </a:xfrm>
          <a:prstGeom prst="rect">
            <a:avLst/>
          </a:prstGeom>
        </p:spPr>
        <p:txBody>
          <a:bodyPr>
            <a:noAutofit/>
          </a:bodyPr>
          <a:lstStyle>
            <a:lvl1pPr>
              <a:defRPr sz="2400">
                <a:solidFill>
                  <a:schemeClr val="bg2">
                    <a:lumMod val="50000"/>
                  </a:schemeClr>
                </a:solidFill>
              </a:defRPr>
            </a:lvl1pPr>
            <a:lvl2pPr>
              <a:defRPr sz="2400">
                <a:solidFill>
                  <a:schemeClr val="bg2">
                    <a:lumMod val="50000"/>
                  </a:schemeClr>
                </a:solidFill>
              </a:defRPr>
            </a:lvl2pPr>
            <a:lvl3pPr>
              <a:defRPr sz="2400">
                <a:solidFill>
                  <a:schemeClr val="bg2">
                    <a:lumMod val="50000"/>
                  </a:schemeClr>
                </a:solidFill>
              </a:defRPr>
            </a:lvl3pPr>
            <a:lvl4pPr>
              <a:defRPr sz="2400">
                <a:solidFill>
                  <a:schemeClr val="bg2">
                    <a:lumMod val="50000"/>
                  </a:schemeClr>
                </a:solidFill>
              </a:defRPr>
            </a:lvl4pPr>
            <a:lvl5pPr>
              <a:defRPr sz="2400">
                <a:solidFill>
                  <a:schemeClr val="bg2">
                    <a:lumMod val="50000"/>
                  </a:schemeClr>
                </a:solidFill>
              </a:defRPr>
            </a:lvl5pPr>
          </a:lstStyle>
          <a:p>
            <a:pPr lvl="0"/>
            <a:r>
              <a:rPr lang="en-US" dirty="0"/>
              <a:t>This is a space for a caption to describe the image above.</a:t>
            </a:r>
          </a:p>
        </p:txBody>
      </p:sp>
      <p:cxnSp>
        <p:nvCxnSpPr>
          <p:cNvPr id="10" name="Straight Connector 9">
            <a:extLst>
              <a:ext uri="{FF2B5EF4-FFF2-40B4-BE49-F238E27FC236}">
                <a16:creationId xmlns:a16="http://schemas.microsoft.com/office/drawing/2014/main" id="{B2B05DAE-1BA6-7649-A9B2-625B99BF6A26}"/>
              </a:ext>
            </a:extLst>
          </p:cNvPr>
          <p:cNvCxnSpPr>
            <a:cxnSpLocks/>
          </p:cNvCxnSpPr>
          <p:nvPr userDrawn="1"/>
        </p:nvCxnSpPr>
        <p:spPr>
          <a:xfrm>
            <a:off x="12808299" y="9555274"/>
            <a:ext cx="2084371"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37808D-27F5-7440-97F6-40DA229BDCF1}"/>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2F29090-797A-574F-854D-C14F8D4424E4}"/>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pic>
        <p:nvPicPr>
          <p:cNvPr id="15" name="Picture 14">
            <a:extLst>
              <a:ext uri="{FF2B5EF4-FFF2-40B4-BE49-F238E27FC236}">
                <a16:creationId xmlns:a16="http://schemas.microsoft.com/office/drawing/2014/main" id="{A8182B8D-CD7C-B446-899F-D1A45DBEC570}"/>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3" name="Picture 12" descr="Logo&#10;&#10;Description automatically generated">
            <a:extLst>
              <a:ext uri="{FF2B5EF4-FFF2-40B4-BE49-F238E27FC236}">
                <a16:creationId xmlns:a16="http://schemas.microsoft.com/office/drawing/2014/main" id="{A97365D1-50C1-B84A-A725-FF4773AEAF1F}"/>
              </a:ext>
            </a:extLst>
          </p:cNvPr>
          <p:cNvPicPr>
            <a:picLocks noChangeAspect="1"/>
          </p:cNvPicPr>
          <p:nvPr userDrawn="1"/>
        </p:nvPicPr>
        <p:blipFill>
          <a:blip r:embed="rId3"/>
          <a:stretch>
            <a:fillRect/>
          </a:stretch>
        </p:blipFill>
        <p:spPr>
          <a:xfrm>
            <a:off x="4246129" y="12015567"/>
            <a:ext cx="3023107" cy="1330167"/>
          </a:xfrm>
          <a:prstGeom prst="rect">
            <a:avLst/>
          </a:prstGeom>
        </p:spPr>
      </p:pic>
    </p:spTree>
    <p:extLst>
      <p:ext uri="{BB962C8B-B14F-4D97-AF65-F5344CB8AC3E}">
        <p14:creationId xmlns:p14="http://schemas.microsoft.com/office/powerpoint/2010/main" val="13802030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slide - split sides">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3A5C4CC-AA10-2141-B548-08BE8BC72EF0}"/>
              </a:ext>
            </a:extLst>
          </p:cNvPr>
          <p:cNvPicPr>
            <a:picLocks noChangeAspect="1"/>
          </p:cNvPicPr>
          <p:nvPr userDrawn="1"/>
        </p:nvPicPr>
        <p:blipFill>
          <a:blip r:embed="rId2"/>
          <a:srcRect/>
          <a:stretch/>
        </p:blipFill>
        <p:spPr>
          <a:xfrm>
            <a:off x="0" y="0"/>
            <a:ext cx="12192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1588" y="0"/>
            <a:ext cx="12193588"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rgbClr val="002156"/>
                </a:solidFill>
                <a:latin typeface="Helvetica" pitchFamily="2" charset="0"/>
              </a:defRPr>
            </a:lvl1pPr>
          </a:lstStyle>
          <a:p>
            <a:fld id="{AB0A2592-0B1A-734C-B468-DA21C7D792C7}" type="slidenum">
              <a:rPr lang="en-US" smtClean="0"/>
              <a:pPr/>
              <a:t>‹#›</a:t>
            </a:fld>
            <a:endParaRPr lang="en-US" dirty="0"/>
          </a:p>
        </p:txBody>
      </p:sp>
      <p:sp>
        <p:nvSpPr>
          <p:cNvPr id="2" name="Title 1"/>
          <p:cNvSpPr>
            <a:spLocks noGrp="1"/>
          </p:cNvSpPr>
          <p:nvPr>
            <p:ph type="title" hasCustomPrompt="1"/>
          </p:nvPr>
        </p:nvSpPr>
        <p:spPr>
          <a:xfrm>
            <a:off x="1763704" y="3570156"/>
            <a:ext cx="8536236" cy="8483293"/>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A short statement that relates to topic and also the excerpt or phrase to the right.</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14268451" y="3570155"/>
            <a:ext cx="8355020" cy="8483294"/>
          </a:xfrm>
          <a:prstGeom prst="rect">
            <a:avLst/>
          </a:prstGeom>
        </p:spPr>
        <p:txBody>
          <a:bodyPr lIns="0" tIns="0" rIns="0" bIns="0"/>
          <a:lstStyle>
            <a:lvl1pPr>
              <a:lnSpc>
                <a:spcPct val="110000"/>
              </a:lnSpc>
              <a:spcBef>
                <a:spcPts val="2600"/>
              </a:spcBef>
              <a:spcAft>
                <a:spcPts val="400"/>
              </a:spcAft>
              <a:defRPr sz="4000" b="1">
                <a:solidFill>
                  <a:srgbClr val="1669C9"/>
                </a:solidFill>
              </a:defRPr>
            </a:lvl1pPr>
            <a:lvl2pPr marL="295275" indent="-274638">
              <a:buClr>
                <a:srgbClr val="51AF46"/>
              </a:buClr>
              <a:buSzPct val="120000"/>
              <a:tabLst/>
              <a:defRPr sz="3000">
                <a:solidFill>
                  <a:schemeClr val="bg2">
                    <a:lumMod val="25000"/>
                  </a:schemeClr>
                </a:solidFill>
              </a:defRPr>
            </a:lvl2pPr>
            <a:lvl3pPr marL="698500" indent="-381000">
              <a:buClr>
                <a:srgbClr val="51AF46"/>
              </a:buClr>
              <a:tabLst/>
              <a:defRPr sz="3000">
                <a:solidFill>
                  <a:schemeClr val="bg2">
                    <a:lumMod val="25000"/>
                  </a:schemeClr>
                </a:solidFill>
              </a:defRPr>
            </a:lvl3pPr>
            <a:lvl4pPr marL="1100138" indent="-381000">
              <a:buClr>
                <a:srgbClr val="51AF46"/>
              </a:buClr>
              <a:buSzPct val="90000"/>
              <a:tabLst/>
              <a:defRPr sz="3000" b="0">
                <a:solidFill>
                  <a:schemeClr val="bg2">
                    <a:lumMod val="25000"/>
                  </a:schemeClr>
                </a:solidFill>
              </a:defRPr>
            </a:lvl4pPr>
            <a:lvl5pPr marL="1501775" indent="-381000">
              <a:buClr>
                <a:srgbClr val="51AF46"/>
              </a:buClr>
              <a:buFont typeface="Wingdings" pitchFamily="2" charset="2"/>
              <a:buChar char="§"/>
              <a:tabLst/>
              <a:defRPr sz="3000">
                <a:solidFill>
                  <a:schemeClr val="bg2">
                    <a:lumMod val="25000"/>
                  </a:schemeClr>
                </a:solidFill>
              </a:defRPr>
            </a:lvl5pPr>
          </a:lstStyle>
          <a:p>
            <a:pPr lvl="0"/>
            <a:r>
              <a:rPr lang="en-US" dirty="0"/>
              <a:t>Could be a phrase or excerpt that is pulled into the presentation to introduce a thought or concept that works within the presenter’s current or next topic.</a:t>
            </a:r>
          </a:p>
        </p:txBody>
      </p:sp>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4D690709-6DD5-514F-9E6F-343ADAD16CBD}"/>
              </a:ext>
            </a:extLst>
          </p:cNvPr>
          <p:cNvCxnSpPr>
            <a:cxnSpLocks/>
          </p:cNvCxnSpPr>
          <p:nvPr userDrawn="1"/>
        </p:nvCxnSpPr>
        <p:spPr>
          <a:xfrm>
            <a:off x="1763704" y="3016252"/>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05925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Quotation Highlight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367381-BC87-BC4F-8B9B-0DCFF23192E6}"/>
              </a:ext>
            </a:extLst>
          </p:cNvPr>
          <p:cNvSpPr/>
          <p:nvPr userDrawn="1"/>
        </p:nvSpPr>
        <p:spPr>
          <a:xfrm>
            <a:off x="3997234" y="0"/>
            <a:ext cx="20407449" cy="13716000"/>
          </a:xfrm>
          <a:prstGeom prst="rect">
            <a:avLst/>
          </a:prstGeom>
          <a:solidFill>
            <a:srgbClr val="001C4A"/>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1" name="Title 1">
            <a:extLst>
              <a:ext uri="{FF2B5EF4-FFF2-40B4-BE49-F238E27FC236}">
                <a16:creationId xmlns:a16="http://schemas.microsoft.com/office/drawing/2014/main" id="{C324A561-198F-5546-92CF-90D8838BA7DE}"/>
              </a:ext>
            </a:extLst>
          </p:cNvPr>
          <p:cNvSpPr>
            <a:spLocks noGrp="1"/>
          </p:cNvSpPr>
          <p:nvPr>
            <p:ph type="title" hasCustomPrompt="1"/>
          </p:nvPr>
        </p:nvSpPr>
        <p:spPr>
          <a:xfrm>
            <a:off x="6400800" y="3384780"/>
            <a:ext cx="14236191" cy="4871298"/>
          </a:xfrm>
          <a:prstGeom prst="rect">
            <a:avLst/>
          </a:prstGeom>
        </p:spPr>
        <p:txBody>
          <a:bodyPr anchor="t" anchorCtr="0">
            <a:noAutofit/>
          </a:bodyPr>
          <a:lstStyle>
            <a:lvl1pPr>
              <a:lnSpc>
                <a:spcPct val="110000"/>
              </a:lnSpc>
              <a:defRPr sz="6400" b="1">
                <a:solidFill>
                  <a:srgbClr val="ABC1DA"/>
                </a:solidFill>
              </a:defRPr>
            </a:lvl1pPr>
          </a:lstStyle>
          <a:p>
            <a:r>
              <a:rPr lang="en-US" dirty="0"/>
              <a:t>This is a quotation highlight slide which gives you the ability to display a quote in a bolder and meaningful way.”</a:t>
            </a:r>
          </a:p>
        </p:txBody>
      </p:sp>
      <p:pic>
        <p:nvPicPr>
          <p:cNvPr id="13" name="Picture 12">
            <a:extLst>
              <a:ext uri="{FF2B5EF4-FFF2-40B4-BE49-F238E27FC236}">
                <a16:creationId xmlns:a16="http://schemas.microsoft.com/office/drawing/2014/main" id="{B0214BC6-F381-5447-BA08-54E39279AE4B}"/>
              </a:ext>
            </a:extLst>
          </p:cNvPr>
          <p:cNvPicPr>
            <a:picLocks noChangeAspect="1"/>
          </p:cNvPicPr>
          <p:nvPr userDrawn="1"/>
        </p:nvPicPr>
        <p:blipFill>
          <a:blip r:embed="rId2"/>
          <a:stretch>
            <a:fillRect/>
          </a:stretch>
        </p:blipFill>
        <p:spPr>
          <a:xfrm>
            <a:off x="20636992" y="674900"/>
            <a:ext cx="3023108" cy="682637"/>
          </a:xfrm>
          <a:prstGeom prst="rect">
            <a:avLst/>
          </a:prstGeom>
        </p:spPr>
      </p:pic>
      <p:sp>
        <p:nvSpPr>
          <p:cNvPr id="9" name="Title 1">
            <a:extLst>
              <a:ext uri="{FF2B5EF4-FFF2-40B4-BE49-F238E27FC236}">
                <a16:creationId xmlns:a16="http://schemas.microsoft.com/office/drawing/2014/main" id="{BC4FC77D-B71F-F24D-8835-B033D50B6BBB}"/>
              </a:ext>
            </a:extLst>
          </p:cNvPr>
          <p:cNvSpPr txBox="1">
            <a:spLocks/>
          </p:cNvSpPr>
          <p:nvPr userDrawn="1"/>
        </p:nvSpPr>
        <p:spPr>
          <a:xfrm>
            <a:off x="0" y="1154865"/>
            <a:ext cx="5559914" cy="5166603"/>
          </a:xfrm>
          <a:prstGeom prst="rect">
            <a:avLst/>
          </a:prstGeom>
        </p:spPr>
        <p:txBody>
          <a:bodyPr vert="horz" lIns="91440" tIns="45720" rIns="91440" bIns="45720" rtlCol="0" anchor="t" anchorCtr="0">
            <a:noAutofit/>
          </a:bodyPr>
          <a:lstStyle>
            <a:lvl1pPr algn="l" defTabSz="1828800" rtl="0" eaLnBrk="1" latinLnBrk="0" hangingPunct="1">
              <a:lnSpc>
                <a:spcPct val="90000"/>
              </a:lnSpc>
              <a:spcBef>
                <a:spcPct val="0"/>
              </a:spcBef>
              <a:buNone/>
              <a:defRPr sz="5000" b="1" kern="1200">
                <a:solidFill>
                  <a:srgbClr val="143367"/>
                </a:solidFill>
                <a:latin typeface="Helvetica" pitchFamily="2" charset="0"/>
                <a:ea typeface="+mj-ea"/>
                <a:cs typeface="+mj-cs"/>
              </a:defRPr>
            </a:lvl1pPr>
          </a:lstStyle>
          <a:p>
            <a:r>
              <a:rPr lang="en-US" sz="75000" dirty="0">
                <a:solidFill>
                  <a:srgbClr val="001C4A"/>
                </a:solidFill>
                <a:latin typeface="Geneva" panose="020B0503030404040204" pitchFamily="34" charset="0"/>
                <a:ea typeface="Geneva" panose="020B0503030404040204" pitchFamily="34" charset="0"/>
                <a:cs typeface="Calibri" panose="020F0502020204030204" pitchFamily="34" charset="0"/>
              </a:rPr>
              <a:t>“</a:t>
            </a:r>
          </a:p>
        </p:txBody>
      </p:sp>
      <p:sp>
        <p:nvSpPr>
          <p:cNvPr id="3" name="Text Placeholder 2">
            <a:extLst>
              <a:ext uri="{FF2B5EF4-FFF2-40B4-BE49-F238E27FC236}">
                <a16:creationId xmlns:a16="http://schemas.microsoft.com/office/drawing/2014/main" id="{67FC9A50-AB49-0647-AC48-B6FDABEA7B91}"/>
              </a:ext>
            </a:extLst>
          </p:cNvPr>
          <p:cNvSpPr>
            <a:spLocks noGrp="1"/>
          </p:cNvSpPr>
          <p:nvPr>
            <p:ph type="body" sz="quarter" idx="15" hasCustomPrompt="1"/>
          </p:nvPr>
        </p:nvSpPr>
        <p:spPr>
          <a:xfrm>
            <a:off x="10878383" y="8946920"/>
            <a:ext cx="9637427" cy="1384300"/>
          </a:xfrm>
          <a:prstGeom prst="rect">
            <a:avLst/>
          </a:prstGeom>
        </p:spPr>
        <p:txBody>
          <a:bodyPr/>
          <a:lstStyle>
            <a:lvl1pPr algn="r">
              <a:defRPr b="0">
                <a:solidFill>
                  <a:srgbClr val="72E51D"/>
                </a:solidFill>
              </a:defRPr>
            </a:lvl1pPr>
          </a:lstStyle>
          <a:p>
            <a:pPr lvl="0"/>
            <a:r>
              <a:rPr lang="en-US" dirty="0"/>
              <a:t>—Click to edit Master text styles</a:t>
            </a:r>
          </a:p>
        </p:txBody>
      </p:sp>
      <p:sp>
        <p:nvSpPr>
          <p:cNvPr id="12" name="Slide Number Placeholder 5">
            <a:extLst>
              <a:ext uri="{FF2B5EF4-FFF2-40B4-BE49-F238E27FC236}">
                <a16:creationId xmlns:a16="http://schemas.microsoft.com/office/drawing/2014/main" id="{A4C39666-CA66-8046-A9B3-46FDC647EE27}"/>
              </a:ext>
            </a:extLst>
          </p:cNvPr>
          <p:cNvSpPr txBox="1">
            <a:spLocks/>
          </p:cNvSpPr>
          <p:nvPr userDrawn="1"/>
        </p:nvSpPr>
        <p:spPr>
          <a:xfrm>
            <a:off x="22667896" y="12322572"/>
            <a:ext cx="791250" cy="730250"/>
          </a:xfrm>
          <a:prstGeom prst="rect">
            <a:avLst/>
          </a:prstGeom>
        </p:spPr>
        <p:txBody>
          <a:bodyPr vert="horz" lIns="91440" tIns="45720" rIns="91440" bIns="45720" rtlCol="0" anchor="ctr"/>
          <a:lstStyle>
            <a:defPPr>
              <a:defRPr lang="en-US"/>
            </a:defPPr>
            <a:lvl1pPr marL="0" algn="ctr" defTabSz="457200" rtl="0" eaLnBrk="1" latinLnBrk="0" hangingPunct="1">
              <a:defRPr sz="2400" b="1" kern="1200">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baseline="0" smtClean="0">
                <a:solidFill>
                  <a:schemeClr val="bg1"/>
                </a:solidFill>
              </a:rPr>
              <a:pPr/>
              <a:t>‹#›</a:t>
            </a:fld>
            <a:endParaRPr lang="en-US" baseline="0" dirty="0">
              <a:solidFill>
                <a:schemeClr val="bg1"/>
              </a:solidFill>
            </a:endParaRPr>
          </a:p>
        </p:txBody>
      </p:sp>
    </p:spTree>
    <p:extLst>
      <p:ext uri="{BB962C8B-B14F-4D97-AF65-F5344CB8AC3E}">
        <p14:creationId xmlns:p14="http://schemas.microsoft.com/office/powerpoint/2010/main" val="3519779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V1I">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18299252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clusion Slide - V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794538" y="2794333"/>
            <a:ext cx="20250814" cy="2271594"/>
          </a:xfrm>
          <a:prstGeom prst="rect">
            <a:avLst/>
          </a:prstGeom>
        </p:spPr>
        <p:txBody>
          <a:bodyPr anchor="t">
            <a:normAutofit/>
          </a:bodyPr>
          <a:lstStyle>
            <a:lvl1pPr algn="l">
              <a:defRPr sz="15000" b="1">
                <a:solidFill>
                  <a:srgbClr val="002156"/>
                </a:solidFill>
                <a:latin typeface="Arial" panose="020B0604020202020204" pitchFamily="34" charset="0"/>
                <a:cs typeface="Arial" panose="020B0604020202020204" pitchFamily="34" charset="0"/>
              </a:defRPr>
            </a:lvl1pPr>
          </a:lstStyle>
          <a:p>
            <a:r>
              <a:rPr lang="en-US" dirty="0"/>
              <a:t>Thank you</a:t>
            </a:r>
          </a:p>
        </p:txBody>
      </p:sp>
      <p:sp>
        <p:nvSpPr>
          <p:cNvPr id="3" name="Subtitle 2"/>
          <p:cNvSpPr>
            <a:spLocks noGrp="1"/>
          </p:cNvSpPr>
          <p:nvPr>
            <p:ph type="subTitle" idx="1" hasCustomPrompt="1"/>
          </p:nvPr>
        </p:nvSpPr>
        <p:spPr>
          <a:xfrm>
            <a:off x="1794539" y="5886843"/>
            <a:ext cx="20250814" cy="822195"/>
          </a:xfrm>
          <a:prstGeom prst="rect">
            <a:avLst/>
          </a:prstGeom>
        </p:spPr>
        <p:txBody>
          <a:bodyPr>
            <a:normAutofit/>
          </a:bodyPr>
          <a:lstStyle>
            <a:lvl1pPr marL="0" indent="0" algn="l">
              <a:buNone/>
              <a:defRPr sz="3800" b="1" baseline="0">
                <a:solidFill>
                  <a:schemeClr val="accent2">
                    <a:lumMod val="75000"/>
                  </a:schemeClr>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For more information, please contact:</a:t>
            </a:r>
          </a:p>
        </p:txBody>
      </p:sp>
      <p:pic>
        <p:nvPicPr>
          <p:cNvPr id="11" name="Picture 10">
            <a:extLst>
              <a:ext uri="{FF2B5EF4-FFF2-40B4-BE49-F238E27FC236}">
                <a16:creationId xmlns:a16="http://schemas.microsoft.com/office/drawing/2014/main" id="{26C939D5-0B99-0746-8781-DD0E57E609C5}"/>
              </a:ext>
            </a:extLst>
          </p:cNvPr>
          <p:cNvPicPr>
            <a:picLocks noChangeAspect="1"/>
          </p:cNvPicPr>
          <p:nvPr userDrawn="1"/>
        </p:nvPicPr>
        <p:blipFill>
          <a:blip r:embed="rId2"/>
          <a:stretch>
            <a:fillRect/>
          </a:stretch>
        </p:blipFill>
        <p:spPr>
          <a:xfrm>
            <a:off x="19307549" y="835488"/>
            <a:ext cx="4163321" cy="928510"/>
          </a:xfrm>
          <a:prstGeom prst="rect">
            <a:avLst/>
          </a:prstGeom>
        </p:spPr>
      </p:pic>
      <p:cxnSp>
        <p:nvCxnSpPr>
          <p:cNvPr id="15" name="Straight Connector 14">
            <a:extLst>
              <a:ext uri="{FF2B5EF4-FFF2-40B4-BE49-F238E27FC236}">
                <a16:creationId xmlns:a16="http://schemas.microsoft.com/office/drawing/2014/main" id="{2793E10E-EB55-BA43-A700-AC20DE99BD5E}"/>
              </a:ext>
            </a:extLst>
          </p:cNvPr>
          <p:cNvCxnSpPr/>
          <p:nvPr userDrawn="1"/>
        </p:nvCxnSpPr>
        <p:spPr>
          <a:xfrm>
            <a:off x="22679620" y="13041099"/>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9A983D58-16F6-CE4F-950D-B4C97DFE6EBA}"/>
              </a:ext>
            </a:extLst>
          </p:cNvPr>
          <p:cNvCxnSpPr>
            <a:cxnSpLocks/>
          </p:cNvCxnSpPr>
          <p:nvPr userDrawn="1"/>
        </p:nvCxnSpPr>
        <p:spPr>
          <a:xfrm>
            <a:off x="1794539" y="9917005"/>
            <a:ext cx="20250813" cy="0"/>
          </a:xfrm>
          <a:prstGeom prst="line">
            <a:avLst/>
          </a:prstGeom>
          <a:ln w="25400">
            <a:solidFill>
              <a:srgbClr val="ABC1DA"/>
            </a:solidFill>
          </a:ln>
        </p:spPr>
        <p:style>
          <a:lnRef idx="1">
            <a:schemeClr val="accent1"/>
          </a:lnRef>
          <a:fillRef idx="0">
            <a:schemeClr val="accent1"/>
          </a:fillRef>
          <a:effectRef idx="0">
            <a:schemeClr val="accent1"/>
          </a:effectRef>
          <a:fontRef idx="minor">
            <a:schemeClr val="tx1"/>
          </a:fontRef>
        </p:style>
      </p:cxnSp>
      <p:sp>
        <p:nvSpPr>
          <p:cNvPr id="19" name="Subtitle 2">
            <a:extLst>
              <a:ext uri="{FF2B5EF4-FFF2-40B4-BE49-F238E27FC236}">
                <a16:creationId xmlns:a16="http://schemas.microsoft.com/office/drawing/2014/main" id="{08C2EADC-BC38-F04B-B2CE-2F2B07265183}"/>
              </a:ext>
            </a:extLst>
          </p:cNvPr>
          <p:cNvSpPr txBox="1">
            <a:spLocks/>
          </p:cNvSpPr>
          <p:nvPr userDrawn="1"/>
        </p:nvSpPr>
        <p:spPr>
          <a:xfrm>
            <a:off x="1794539" y="10275963"/>
            <a:ext cx="20250814" cy="2442510"/>
          </a:xfrm>
          <a:prstGeom prst="rect">
            <a:avLst/>
          </a:prstGeom>
        </p:spPr>
        <p:txBody>
          <a:bodyPr>
            <a:noAutofit/>
          </a:bodyPr>
          <a:lstStyle>
            <a:lvl1pPr marL="0" indent="0" algn="l" defTabSz="1828800" rtl="0" eaLnBrk="1" latinLnBrk="0" hangingPunct="1">
              <a:lnSpc>
                <a:spcPct val="90000"/>
              </a:lnSpc>
              <a:spcBef>
                <a:spcPts val="2000"/>
              </a:spcBef>
              <a:spcAft>
                <a:spcPts val="1200"/>
              </a:spcAft>
              <a:buFont typeface="Arial" panose="020B0604020202020204" pitchFamily="34" charset="0"/>
              <a:buNone/>
              <a:defRPr sz="3800" b="1" kern="1200" baseline="0">
                <a:solidFill>
                  <a:schemeClr val="accent2">
                    <a:lumMod val="75000"/>
                  </a:schemeClr>
                </a:solidFill>
                <a:latin typeface="Helvetica" pitchFamily="2" charset="0"/>
                <a:ea typeface="+mn-ea"/>
                <a:cs typeface="+mn-cs"/>
              </a:defRPr>
            </a:lvl1pPr>
            <a:lvl2pPr marL="914400" indent="0" algn="ctr" defTabSz="1828800" rtl="0" eaLnBrk="1" latinLnBrk="0" hangingPunct="1">
              <a:lnSpc>
                <a:spcPct val="90000"/>
              </a:lnSpc>
              <a:spcBef>
                <a:spcPts val="2200"/>
              </a:spcBef>
              <a:buFont typeface="Arial" panose="020B0604020202020204" pitchFamily="34" charset="0"/>
              <a:buNone/>
              <a:defRPr sz="4000" kern="1200">
                <a:solidFill>
                  <a:srgbClr val="5A799C"/>
                </a:solidFill>
                <a:latin typeface="Helvetica" pitchFamily="2" charset="0"/>
                <a:ea typeface="+mn-ea"/>
                <a:cs typeface="+mn-cs"/>
              </a:defRPr>
            </a:lvl2pPr>
            <a:lvl3pPr marL="1828800" indent="0" algn="ctr" defTabSz="1828800" rtl="0" eaLnBrk="1" latinLnBrk="0" hangingPunct="1">
              <a:lnSpc>
                <a:spcPct val="90000"/>
              </a:lnSpc>
              <a:spcBef>
                <a:spcPts val="1000"/>
              </a:spcBef>
              <a:buFont typeface="System Font Regular"/>
              <a:buNone/>
              <a:defRPr sz="3600" kern="1200">
                <a:solidFill>
                  <a:srgbClr val="5A799C"/>
                </a:solidFill>
                <a:latin typeface="Helvetica" pitchFamily="2" charset="0"/>
                <a:ea typeface="+mn-ea"/>
                <a:cs typeface="+mn-cs"/>
              </a:defRPr>
            </a:lvl3pPr>
            <a:lvl4pPr marL="2743200" indent="0" algn="ctr" defTabSz="1828800" rtl="0" eaLnBrk="1" latinLnBrk="0" hangingPunct="1">
              <a:lnSpc>
                <a:spcPct val="90000"/>
              </a:lnSpc>
              <a:spcBef>
                <a:spcPts val="1000"/>
              </a:spcBef>
              <a:spcAft>
                <a:spcPts val="600"/>
              </a:spcAft>
              <a:buFont typeface="Courier New" panose="02070309020205020404" pitchFamily="49" charset="0"/>
              <a:buNone/>
              <a:defRPr sz="3200" b="1" kern="1200">
                <a:solidFill>
                  <a:srgbClr val="143367"/>
                </a:solidFill>
                <a:latin typeface="Helvetica" pitchFamily="2" charset="0"/>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Helvetica" pitchFamily="2" charset="0"/>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lnSpc>
                <a:spcPct val="100000"/>
              </a:lnSpc>
              <a:spcBef>
                <a:spcPts val="1500"/>
              </a:spcBef>
              <a:spcAft>
                <a:spcPts val="500"/>
              </a:spcAft>
            </a:pPr>
            <a:r>
              <a:rPr lang="en-US" sz="3000" b="1" baseline="0" dirty="0">
                <a:solidFill>
                  <a:schemeClr val="accent4">
                    <a:lumMod val="75000"/>
                  </a:schemeClr>
                </a:solidFill>
                <a:latin typeface="Helvetica" pitchFamily="2" charset="0"/>
                <a:cs typeface="Arial" panose="020B0604020202020204" pitchFamily="34" charset="0"/>
              </a:rPr>
              <a:t>Subscribe to </a:t>
            </a:r>
            <a:r>
              <a:rPr lang="en-US" sz="3000" b="1" baseline="0" dirty="0" err="1">
                <a:solidFill>
                  <a:schemeClr val="accent4">
                    <a:lumMod val="75000"/>
                  </a:schemeClr>
                </a:solidFill>
                <a:latin typeface="Helvetica" pitchFamily="2" charset="0"/>
                <a:cs typeface="Arial" panose="020B0604020202020204" pitchFamily="34" charset="0"/>
              </a:rPr>
              <a:t>WestEd’s</a:t>
            </a:r>
            <a:r>
              <a:rPr lang="en-US" sz="3000" b="1" baseline="0" dirty="0">
                <a:solidFill>
                  <a:schemeClr val="accent4">
                    <a:lumMod val="75000"/>
                  </a:schemeClr>
                </a:solidFill>
                <a:latin typeface="Helvetica" pitchFamily="2" charset="0"/>
                <a:cs typeface="Arial" panose="020B0604020202020204" pitchFamily="34" charset="0"/>
              </a:rPr>
              <a:t> </a:t>
            </a:r>
            <a:r>
              <a:rPr lang="en-US" sz="3000" b="1" i="1" baseline="0" dirty="0">
                <a:solidFill>
                  <a:schemeClr val="accent4">
                    <a:lumMod val="75000"/>
                  </a:schemeClr>
                </a:solidFill>
                <a:latin typeface="Helvetica" pitchFamily="2" charset="0"/>
                <a:cs typeface="Arial" panose="020B0604020202020204" pitchFamily="34" charset="0"/>
              </a:rPr>
              <a:t>E-Bulletin </a:t>
            </a:r>
            <a:r>
              <a:rPr lang="en-US" sz="3000" b="1" baseline="0" dirty="0">
                <a:solidFill>
                  <a:schemeClr val="accent4">
                    <a:lumMod val="75000"/>
                  </a:schemeClr>
                </a:solidFill>
                <a:latin typeface="Helvetica" pitchFamily="2" charset="0"/>
                <a:cs typeface="Arial" panose="020B0604020202020204" pitchFamily="34" charset="0"/>
              </a:rPr>
              <a:t>for regular updates on upcoming webinars and events, research, free resources, solutions, and job postings from WestEd.</a:t>
            </a:r>
          </a:p>
          <a:p>
            <a:pPr algn="l">
              <a:lnSpc>
                <a:spcPct val="100000"/>
              </a:lnSpc>
              <a:spcBef>
                <a:spcPts val="2200"/>
              </a:spcBef>
              <a:spcAft>
                <a:spcPts val="500"/>
              </a:spcAft>
            </a:pPr>
            <a:r>
              <a:rPr lang="en-US" sz="3000" b="1" baseline="0" dirty="0" err="1">
                <a:solidFill>
                  <a:schemeClr val="accent4">
                    <a:lumMod val="75000"/>
                  </a:schemeClr>
                </a:solidFill>
                <a:latin typeface="Helvetica" pitchFamily="2" charset="0"/>
                <a:cs typeface="Arial" panose="020B0604020202020204" pitchFamily="34" charset="0"/>
              </a:rPr>
              <a:t>  WestEd.org</a:t>
            </a:r>
            <a:r>
              <a:rPr lang="en-US" sz="3000" b="1" baseline="0" dirty="0">
                <a:solidFill>
                  <a:schemeClr val="accent4">
                    <a:lumMod val="75000"/>
                  </a:schemeClr>
                </a:solidFill>
                <a:latin typeface="Helvetica" pitchFamily="2" charset="0"/>
                <a:cs typeface="Arial" panose="020B0604020202020204" pitchFamily="34" charset="0"/>
              </a:rPr>
              <a:t>/subscribe</a:t>
            </a:r>
          </a:p>
        </p:txBody>
      </p:sp>
      <p:cxnSp>
        <p:nvCxnSpPr>
          <p:cNvPr id="20" name="Straight Connector 19">
            <a:extLst>
              <a:ext uri="{FF2B5EF4-FFF2-40B4-BE49-F238E27FC236}">
                <a16:creationId xmlns:a16="http://schemas.microsoft.com/office/drawing/2014/main" id="{FF9CDF67-D39F-1B4E-A1F6-96AE03ED7F37}"/>
              </a:ext>
            </a:extLst>
          </p:cNvPr>
          <p:cNvCxnSpPr>
            <a:cxnSpLocks/>
          </p:cNvCxnSpPr>
          <p:nvPr userDrawn="1"/>
        </p:nvCxnSpPr>
        <p:spPr>
          <a:xfrm>
            <a:off x="1794539" y="2352412"/>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FAC33E3-A535-E143-AB92-C0106C1CEF1B}"/>
              </a:ext>
            </a:extLst>
          </p:cNvPr>
          <p:cNvSpPr/>
          <p:nvPr userDrawn="1"/>
        </p:nvSpPr>
        <p:spPr>
          <a:xfrm>
            <a:off x="1794538" y="11454939"/>
            <a:ext cx="4573011" cy="822196"/>
          </a:xfrm>
          <a:prstGeom prst="rect">
            <a:avLst/>
          </a:prstGeom>
          <a:noFill/>
          <a:ln w="254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332796A5-2084-4F47-8798-CFF10E44C7F1}"/>
              </a:ext>
            </a:extLst>
          </p:cNvPr>
          <p:cNvSpPr>
            <a:spLocks noGrp="1"/>
          </p:cNvSpPr>
          <p:nvPr>
            <p:ph type="body" sz="quarter" idx="10" hasCustomPrompt="1"/>
          </p:nvPr>
        </p:nvSpPr>
        <p:spPr>
          <a:xfrm>
            <a:off x="1793875" y="7035800"/>
            <a:ext cx="6291263" cy="2589213"/>
          </a:xfrm>
          <a:prstGeom prst="rect">
            <a:avLst/>
          </a:prstGeom>
        </p:spPr>
        <p:txBody>
          <a:bodyPr/>
          <a:lstStyle/>
          <a:p>
            <a:pPr>
              <a:lnSpc>
                <a:spcPct val="130000"/>
              </a:lnSpc>
            </a:pPr>
            <a:r>
              <a:rPr lang="en-US" b="1" baseline="0" dirty="0" err="1">
                <a:solidFill>
                  <a:schemeClr val="accent4">
                    <a:lumMod val="50000"/>
                  </a:schemeClr>
                </a:solidFill>
              </a:rPr>
              <a:t>Firstname</a:t>
            </a:r>
            <a:r>
              <a:rPr lang="en-US" b="1" baseline="0" dirty="0">
                <a:solidFill>
                  <a:schemeClr val="accent4">
                    <a:lumMod val="50000"/>
                  </a:schemeClr>
                </a:solidFill>
              </a:rPr>
              <a:t> </a:t>
            </a:r>
            <a:r>
              <a:rPr lang="en-US" b="1" baseline="0" dirty="0" err="1">
                <a:solidFill>
                  <a:schemeClr val="accent4">
                    <a:lumMod val="50000"/>
                  </a:schemeClr>
                </a:solidFill>
              </a:rPr>
              <a:t>Lastname</a:t>
            </a:r>
            <a:br>
              <a:rPr lang="en-US" b="0" baseline="0" dirty="0">
                <a:solidFill>
                  <a:schemeClr val="accent4">
                    <a:lumMod val="50000"/>
                  </a:schemeClr>
                </a:solidFill>
              </a:rPr>
            </a:br>
            <a:r>
              <a:rPr lang="en-US" b="0" baseline="0" dirty="0">
                <a:solidFill>
                  <a:schemeClr val="accent4">
                    <a:lumMod val="50000"/>
                  </a:schemeClr>
                </a:solidFill>
                <a:hlinkClick r:id="rId3">
                  <a:extLst>
                    <a:ext uri="{A12FA001-AC4F-418D-AE19-62706E023703}">
                      <ahyp:hlinkClr xmlns:ahyp="http://schemas.microsoft.com/office/drawing/2018/hyperlinkcolor" val="tx"/>
                    </a:ext>
                  </a:extLst>
                </a:hlinkClick>
              </a:rPr>
              <a:t>email@wested.org</a:t>
            </a:r>
            <a:br>
              <a:rPr lang="en-US" b="0" baseline="0" dirty="0">
                <a:solidFill>
                  <a:schemeClr val="accent4">
                    <a:lumMod val="50000"/>
                  </a:schemeClr>
                </a:solidFill>
              </a:rPr>
            </a:br>
            <a:r>
              <a:rPr lang="en-US" b="0" baseline="0" dirty="0">
                <a:solidFill>
                  <a:schemeClr val="accent4">
                    <a:lumMod val="50000"/>
                  </a:schemeClr>
                </a:solidFill>
              </a:rPr>
              <a:t>555.818.5200</a:t>
            </a:r>
          </a:p>
        </p:txBody>
      </p:sp>
      <p:sp>
        <p:nvSpPr>
          <p:cNvPr id="12" name="Text Placeholder 4">
            <a:extLst>
              <a:ext uri="{FF2B5EF4-FFF2-40B4-BE49-F238E27FC236}">
                <a16:creationId xmlns:a16="http://schemas.microsoft.com/office/drawing/2014/main" id="{1F923EFC-D77C-734B-B8D0-D03CDFB8BF15}"/>
              </a:ext>
            </a:extLst>
          </p:cNvPr>
          <p:cNvSpPr>
            <a:spLocks noGrp="1"/>
          </p:cNvSpPr>
          <p:nvPr>
            <p:ph type="body" sz="quarter" idx="11" hasCustomPrompt="1"/>
          </p:nvPr>
        </p:nvSpPr>
        <p:spPr>
          <a:xfrm>
            <a:off x="8509000" y="7035800"/>
            <a:ext cx="6291263" cy="2589213"/>
          </a:xfrm>
          <a:prstGeom prst="rect">
            <a:avLst/>
          </a:prstGeom>
        </p:spPr>
        <p:txBody>
          <a:bodyPr/>
          <a:lstStyle/>
          <a:p>
            <a:pPr>
              <a:lnSpc>
                <a:spcPct val="130000"/>
              </a:lnSpc>
            </a:pPr>
            <a:r>
              <a:rPr lang="en-US" b="1" baseline="0" dirty="0" err="1">
                <a:solidFill>
                  <a:schemeClr val="accent4">
                    <a:lumMod val="50000"/>
                  </a:schemeClr>
                </a:solidFill>
              </a:rPr>
              <a:t>Firstname</a:t>
            </a:r>
            <a:r>
              <a:rPr lang="en-US" b="1" baseline="0" dirty="0">
                <a:solidFill>
                  <a:schemeClr val="accent4">
                    <a:lumMod val="50000"/>
                  </a:schemeClr>
                </a:solidFill>
              </a:rPr>
              <a:t> </a:t>
            </a:r>
            <a:r>
              <a:rPr lang="en-US" b="1" baseline="0" dirty="0" err="1">
                <a:solidFill>
                  <a:schemeClr val="accent4">
                    <a:lumMod val="50000"/>
                  </a:schemeClr>
                </a:solidFill>
              </a:rPr>
              <a:t>Lastname</a:t>
            </a:r>
            <a:br>
              <a:rPr lang="en-US" b="0" baseline="0" dirty="0">
                <a:solidFill>
                  <a:schemeClr val="accent4">
                    <a:lumMod val="50000"/>
                  </a:schemeClr>
                </a:solidFill>
              </a:rPr>
            </a:br>
            <a:r>
              <a:rPr lang="en-US" b="0" baseline="0" dirty="0">
                <a:solidFill>
                  <a:schemeClr val="accent4">
                    <a:lumMod val="50000"/>
                  </a:schemeClr>
                </a:solidFill>
                <a:hlinkClick r:id="rId3">
                  <a:extLst>
                    <a:ext uri="{A12FA001-AC4F-418D-AE19-62706E023703}">
                      <ahyp:hlinkClr xmlns:ahyp="http://schemas.microsoft.com/office/drawing/2018/hyperlinkcolor" val="tx"/>
                    </a:ext>
                  </a:extLst>
                </a:hlinkClick>
              </a:rPr>
              <a:t>email@wested.org</a:t>
            </a:r>
            <a:br>
              <a:rPr lang="en-US" b="0" baseline="0" dirty="0">
                <a:solidFill>
                  <a:schemeClr val="accent4">
                    <a:lumMod val="50000"/>
                  </a:schemeClr>
                </a:solidFill>
              </a:rPr>
            </a:br>
            <a:r>
              <a:rPr lang="en-US" b="0" baseline="0" dirty="0">
                <a:solidFill>
                  <a:schemeClr val="accent4">
                    <a:lumMod val="50000"/>
                  </a:schemeClr>
                </a:solidFill>
              </a:rPr>
              <a:t>555.818.5200</a:t>
            </a:r>
          </a:p>
        </p:txBody>
      </p:sp>
    </p:spTree>
    <p:extLst>
      <p:ext uri="{BB962C8B-B14F-4D97-AF65-F5344CB8AC3E}">
        <p14:creationId xmlns:p14="http://schemas.microsoft.com/office/powerpoint/2010/main" val="62903223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532F3D7-13E0-2F40-92BB-175A3323D3C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5">
            <a:extLst>
              <a:ext uri="{FF2B5EF4-FFF2-40B4-BE49-F238E27FC236}">
                <a16:creationId xmlns:a16="http://schemas.microsoft.com/office/drawing/2014/main" id="{E7A31FDA-1B03-C140-A9A6-951EC4015BED}"/>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cxnSp>
        <p:nvCxnSpPr>
          <p:cNvPr id="13" name="Straight Connector 12">
            <a:extLst>
              <a:ext uri="{FF2B5EF4-FFF2-40B4-BE49-F238E27FC236}">
                <a16:creationId xmlns:a16="http://schemas.microsoft.com/office/drawing/2014/main" id="{EFA46521-72E2-E546-B921-6E473950B6C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52453862"/>
      </p:ext>
    </p:extLst>
  </p:cSld>
  <p:clrMap bg1="lt1" tx1="dk1" bg2="lt2" tx2="dk2" accent1="accent1" accent2="accent2" accent3="accent3" accent4="accent4" accent5="accent5" accent6="accent6" hlink="hlink" folHlink="folHlink"/>
  <p:sldLayoutIdLst>
    <p:sldLayoutId id="2147483696" r:id="rId1"/>
    <p:sldLayoutId id="2147483754" r:id="rId2"/>
    <p:sldLayoutId id="2147483755" r:id="rId3"/>
    <p:sldLayoutId id="2147483734" r:id="rId4"/>
    <p:sldLayoutId id="2147483741" r:id="rId5"/>
    <p:sldLayoutId id="2147483746" r:id="rId6"/>
    <p:sldLayoutId id="2147483747" r:id="rId7"/>
    <p:sldLayoutId id="2147483748" r:id="rId8"/>
    <p:sldLayoutId id="2147483750" r:id="rId9"/>
    <p:sldLayoutId id="2147483749" r:id="rId10"/>
    <p:sldLayoutId id="2147483751" r:id="rId11"/>
    <p:sldLayoutId id="2147483752" r:id="rId12"/>
    <p:sldLayoutId id="2147483753" r:id="rId13"/>
    <p:sldLayoutId id="2147483757" r:id="rId14"/>
    <p:sldLayoutId id="2147483760" r:id="rId15"/>
    <p:sldLayoutId id="2147483661" r:id="rId16"/>
    <p:sldLayoutId id="2147483730" r:id="rId17"/>
    <p:sldLayoutId id="2147483731" r:id="rId18"/>
    <p:sldLayoutId id="2147483732" r:id="rId19"/>
    <p:sldLayoutId id="2147483735" r:id="rId20"/>
    <p:sldLayoutId id="2147483737" r:id="rId21"/>
    <p:sldLayoutId id="2147483739" r:id="rId22"/>
    <p:sldLayoutId id="2147483758" r:id="rId23"/>
    <p:sldLayoutId id="2147483725" r:id="rId24"/>
    <p:sldLayoutId id="2147483759" r:id="rId25"/>
    <p:sldLayoutId id="2147483684" r:id="rId26"/>
    <p:sldLayoutId id="2147483698" r:id="rId27"/>
    <p:sldLayoutId id="2147483699" r:id="rId28"/>
    <p:sldLayoutId id="2147483700" r:id="rId29"/>
    <p:sldLayoutId id="2147483701" r:id="rId30"/>
    <p:sldLayoutId id="2147483761" r:id="rId31"/>
    <p:sldLayoutId id="2147483762" r:id="rId32"/>
    <p:sldLayoutId id="2147483717" r:id="rId33"/>
    <p:sldLayoutId id="2147483686" r:id="rId34"/>
    <p:sldLayoutId id="2147483715" r:id="rId35"/>
    <p:sldLayoutId id="2147483714" r:id="rId36"/>
    <p:sldLayoutId id="2147483716" r:id="rId37"/>
    <p:sldLayoutId id="2147483763" r:id="rId38"/>
    <p:sldLayoutId id="2147483674" r:id="rId39"/>
    <p:sldLayoutId id="2147483718" r:id="rId40"/>
    <p:sldLayoutId id="2147483720" r:id="rId41"/>
    <p:sldLayoutId id="2147483721" r:id="rId42"/>
    <p:sldLayoutId id="2147483722" r:id="rId43"/>
    <p:sldLayoutId id="2147483723" r:id="rId44"/>
    <p:sldLayoutId id="2147483736" r:id="rId45"/>
    <p:sldLayoutId id="2147483764" r:id="rId46"/>
    <p:sldLayoutId id="2147483672" r:id="rId47"/>
    <p:sldLayoutId id="2147483727" r:id="rId48"/>
    <p:sldLayoutId id="2147483728" r:id="rId49"/>
    <p:sldLayoutId id="2147483726" r:id="rId50"/>
    <p:sldLayoutId id="2147483729" r:id="rId51"/>
    <p:sldLayoutId id="2147483765" r:id="rId52"/>
    <p:sldLayoutId id="2147483694" r:id="rId53"/>
    <p:sldLayoutId id="2147483738" r:id="rId54"/>
    <p:sldLayoutId id="2147483743" r:id="rId55"/>
    <p:sldLayoutId id="2147483744" r:id="rId56"/>
    <p:sldLayoutId id="2147483662" r:id="rId57"/>
    <p:sldLayoutId id="2147483706" r:id="rId58"/>
    <p:sldLayoutId id="2147483702" r:id="rId59"/>
    <p:sldLayoutId id="2147483703" r:id="rId60"/>
    <p:sldLayoutId id="2147483742" r:id="rId61"/>
    <p:sldLayoutId id="2147483704" r:id="rId62"/>
    <p:sldLayoutId id="2147483675" r:id="rId63"/>
    <p:sldLayoutId id="2147483705" r:id="rId64"/>
    <p:sldLayoutId id="2147483768" r:id="rId65"/>
    <p:sldLayoutId id="2147483769" r:id="rId66"/>
    <p:sldLayoutId id="2147483770" r:id="rId67"/>
    <p:sldLayoutId id="2147483678" r:id="rId68"/>
    <p:sldLayoutId id="2147483707" r:id="rId69"/>
    <p:sldLayoutId id="2147483708" r:id="rId70"/>
    <p:sldLayoutId id="2147483709" r:id="rId71"/>
    <p:sldLayoutId id="2147483710" r:id="rId72"/>
    <p:sldLayoutId id="2147483711" r:id="rId73"/>
    <p:sldLayoutId id="2147483712" r:id="rId74"/>
    <p:sldLayoutId id="2147483713" r:id="rId75"/>
    <p:sldLayoutId id="2147483766" r:id="rId76"/>
    <p:sldLayoutId id="2147483767" r:id="rId77"/>
    <p:sldLayoutId id="2147483695" r:id="rId78"/>
    <p:sldLayoutId id="2147483688" r:id="rId79"/>
    <p:sldLayoutId id="2147483772" r:id="rId80"/>
    <p:sldLayoutId id="2147483771" r:id="rId81"/>
    <p:sldLayoutId id="2147483687" r:id="rId82"/>
    <p:sldLayoutId id="2147483664" r:id="rId83"/>
    <p:sldLayoutId id="2147483693" r:id="rId84"/>
    <p:sldLayoutId id="2147483689" r:id="rId85"/>
    <p:sldLayoutId id="2147483692" r:id="rId86"/>
    <p:sldLayoutId id="2147483690" r:id="rId87"/>
    <p:sldLayoutId id="2147483679" r:id="rId88"/>
    <p:sldLayoutId id="2147483697" r:id="rId89"/>
    <p:sldLayoutId id="2147483756" r:id="rId90"/>
  </p:sldLayoutIdLst>
  <p:hf sldNum="0" hdr="0" ftr="0" dt="0"/>
  <p:txStyles>
    <p:titleStyle>
      <a:lvl1pPr algn="l" defTabSz="1828800" rtl="0" eaLnBrk="1" latinLnBrk="0" hangingPunct="1">
        <a:lnSpc>
          <a:spcPct val="90000"/>
        </a:lnSpc>
        <a:spcBef>
          <a:spcPct val="0"/>
        </a:spcBef>
        <a:buNone/>
        <a:defRPr sz="4800" b="1" kern="1200">
          <a:solidFill>
            <a:srgbClr val="143367"/>
          </a:solidFill>
          <a:latin typeface="Helvetica" pitchFamily="2" charset="0"/>
          <a:ea typeface="+mj-ea"/>
          <a:cs typeface="+mj-cs"/>
        </a:defRPr>
      </a:lvl1pPr>
    </p:titleStyle>
    <p:bodyStyle>
      <a:lvl1pPr marL="0" indent="0" algn="l" defTabSz="1828800" rtl="0" eaLnBrk="1" latinLnBrk="0" hangingPunct="1">
        <a:lnSpc>
          <a:spcPct val="90000"/>
        </a:lnSpc>
        <a:spcBef>
          <a:spcPts val="2000"/>
        </a:spcBef>
        <a:spcAft>
          <a:spcPts val="1200"/>
        </a:spcAft>
        <a:buFont typeface="Arial" panose="020B0604020202020204" pitchFamily="34" charset="0"/>
        <a:buNone/>
        <a:defRPr sz="3800" b="1" kern="1200">
          <a:solidFill>
            <a:srgbClr val="1669C9"/>
          </a:solidFill>
          <a:latin typeface="Helvetica" pitchFamily="2" charset="0"/>
          <a:ea typeface="+mn-ea"/>
          <a:cs typeface="+mn-cs"/>
        </a:defRPr>
      </a:lvl1pPr>
      <a:lvl2pPr marL="0" indent="-457200" algn="l" defTabSz="1828800" rtl="0" eaLnBrk="1" latinLnBrk="0" hangingPunct="1">
        <a:lnSpc>
          <a:spcPct val="90000"/>
        </a:lnSpc>
        <a:spcBef>
          <a:spcPts val="2200"/>
        </a:spcBef>
        <a:buFont typeface="Arial" panose="020B0604020202020204" pitchFamily="34" charset="0"/>
        <a:buChar char="•"/>
        <a:defRPr sz="3600" kern="1200">
          <a:solidFill>
            <a:srgbClr val="5A799C"/>
          </a:solidFill>
          <a:latin typeface="Helvetica" pitchFamily="2" charset="0"/>
          <a:ea typeface="+mn-ea"/>
          <a:cs typeface="+mn-cs"/>
        </a:defRPr>
      </a:lvl2pPr>
      <a:lvl3pPr marL="1024128" indent="-457200" algn="l" defTabSz="1828800" rtl="0" eaLnBrk="1" latinLnBrk="0" hangingPunct="1">
        <a:lnSpc>
          <a:spcPct val="90000"/>
        </a:lnSpc>
        <a:spcBef>
          <a:spcPts val="1000"/>
        </a:spcBef>
        <a:buFont typeface="System Font Regular"/>
        <a:buChar char="–"/>
        <a:defRPr sz="2800" kern="1200">
          <a:solidFill>
            <a:srgbClr val="5A799C"/>
          </a:solidFill>
          <a:latin typeface="Helvetica" pitchFamily="2" charset="0"/>
          <a:ea typeface="+mn-ea"/>
          <a:cs typeface="+mn-cs"/>
        </a:defRPr>
      </a:lvl3pPr>
      <a:lvl4pPr marL="1600200" indent="-457200" algn="l"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143367"/>
          </a:solidFill>
          <a:latin typeface="Helvetica"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2000" kern="1200">
          <a:solidFill>
            <a:schemeClr val="tx1"/>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xml"/><Relationship Id="rId1" Type="http://schemas.openxmlformats.org/officeDocument/2006/relationships/slideLayout" Target="../slideLayouts/slideLayout57.xml"/><Relationship Id="rId4" Type="http://schemas.openxmlformats.org/officeDocument/2006/relationships/image" Target="../media/image88.svg"/></Relationships>
</file>

<file path=ppt/slides/_rels/slide1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1.xml"/></Relationships>
</file>

<file path=ppt/slides/_rels/slide1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4.xml"/><Relationship Id="rId1" Type="http://schemas.openxmlformats.org/officeDocument/2006/relationships/slideLayout" Target="../slideLayouts/slideLayout81.xml"/></Relationships>
</file>

<file path=ppt/slides/_rels/slide1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5.xml"/><Relationship Id="rId1" Type="http://schemas.openxmlformats.org/officeDocument/2006/relationships/slideLayout" Target="../slideLayouts/slideLayout80.xml"/><Relationship Id="rId4" Type="http://schemas.openxmlformats.org/officeDocument/2006/relationships/image" Target="../media/image92.svg"/></Relationships>
</file>

<file path=ppt/slides/_rels/slide1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6.xml"/><Relationship Id="rId1" Type="http://schemas.openxmlformats.org/officeDocument/2006/relationships/slideLayout" Target="../slideLayouts/slideLayout80.xml"/><Relationship Id="rId4" Type="http://schemas.openxmlformats.org/officeDocument/2006/relationships/image" Target="../media/image92.svg"/></Relationships>
</file>

<file path=ppt/slides/_rels/slide1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7.xml"/><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8.xml"/><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xml"/><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4.xml"/><Relationship Id="rId1" Type="http://schemas.openxmlformats.org/officeDocument/2006/relationships/slideLayout" Target="../slideLayouts/slideLayout57.xml"/><Relationship Id="rId5" Type="http://schemas.openxmlformats.org/officeDocument/2006/relationships/image" Target="../media/image84.png"/><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1.xml"/></Relationships>
</file>

<file path=ppt/slides/_rels/slide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xml"/><Relationship Id="rId1" Type="http://schemas.openxmlformats.org/officeDocument/2006/relationships/slideLayout" Target="../slideLayouts/slideLayout81.xml"/><Relationship Id="rId4" Type="http://schemas.openxmlformats.org/officeDocument/2006/relationships/image" Target="../media/image86.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590B9C-C68F-6045-91B1-08412529B914}"/>
              </a:ext>
            </a:extLst>
          </p:cNvPr>
          <p:cNvSpPr>
            <a:spLocks noGrp="1"/>
          </p:cNvSpPr>
          <p:nvPr>
            <p:ph type="ctrTitle"/>
          </p:nvPr>
        </p:nvSpPr>
        <p:spPr>
          <a:xfrm>
            <a:off x="1645921" y="6777137"/>
            <a:ext cx="21341670" cy="1812681"/>
          </a:xfrm>
        </p:spPr>
        <p:txBody>
          <a:bodyPr>
            <a:normAutofit fontScale="90000"/>
          </a:bodyPr>
          <a:lstStyle/>
          <a:p>
            <a:r>
              <a:rPr lang="en-US" dirty="0"/>
              <a:t>Intervention Protocol and School Improvement</a:t>
            </a:r>
          </a:p>
        </p:txBody>
      </p:sp>
      <p:sp>
        <p:nvSpPr>
          <p:cNvPr id="5" name="Content Placeholder 4">
            <a:extLst>
              <a:ext uri="{FF2B5EF4-FFF2-40B4-BE49-F238E27FC236}">
                <a16:creationId xmlns:a16="http://schemas.microsoft.com/office/drawing/2014/main" id="{9F2FDE28-8CFD-A742-B812-15F27BD204A9}"/>
              </a:ext>
            </a:extLst>
          </p:cNvPr>
          <p:cNvSpPr>
            <a:spLocks noGrp="1"/>
          </p:cNvSpPr>
          <p:nvPr>
            <p:ph type="subTitle" idx="1"/>
          </p:nvPr>
        </p:nvSpPr>
        <p:spPr>
          <a:xfrm>
            <a:off x="1693201" y="9392555"/>
            <a:ext cx="21277862" cy="3000958"/>
          </a:xfrm>
        </p:spPr>
        <p:txBody>
          <a:bodyPr/>
          <a:lstStyle/>
          <a:p>
            <a:r>
              <a:rPr lang="en-US" dirty="0"/>
              <a:t>Colorado Authorizer Bootcamp</a:t>
            </a:r>
          </a:p>
        </p:txBody>
      </p:sp>
    </p:spTree>
    <p:extLst>
      <p:ext uri="{BB962C8B-B14F-4D97-AF65-F5344CB8AC3E}">
        <p14:creationId xmlns:p14="http://schemas.microsoft.com/office/powerpoint/2010/main" val="1322460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4326A3-C781-C54F-A02E-C444F8A4FAD3}"/>
              </a:ext>
            </a:extLst>
          </p:cNvPr>
          <p:cNvSpPr>
            <a:spLocks noGrp="1"/>
          </p:cNvSpPr>
          <p:nvPr>
            <p:ph type="title"/>
          </p:nvPr>
        </p:nvSpPr>
        <p:spPr/>
        <p:txBody>
          <a:bodyPr/>
          <a:lstStyle/>
          <a:p>
            <a:r>
              <a:rPr lang="en-US" dirty="0"/>
              <a:t>NACSA Sample Intervention Protocols: Level 5</a:t>
            </a:r>
          </a:p>
        </p:txBody>
      </p:sp>
      <p:graphicFrame>
        <p:nvGraphicFramePr>
          <p:cNvPr id="4" name="Table 4" descr="A table depicting sample intervention protocols level five: notice of revocation. It also lists some examples which will be available in the Google folder which was set up for this training. &#10;https://drive.google.com/drive/folders/1mnbTtlN4MDzwbHelB9oX43ai_cnpV5Fe">
            <a:extLst>
              <a:ext uri="{FF2B5EF4-FFF2-40B4-BE49-F238E27FC236}">
                <a16:creationId xmlns:a16="http://schemas.microsoft.com/office/drawing/2014/main" id="{021F45F1-61B2-0145-BAEF-B3A5CA76CEDA}"/>
              </a:ext>
            </a:extLst>
          </p:cNvPr>
          <p:cNvGraphicFramePr>
            <a:graphicFrameLocks noGrp="1"/>
          </p:cNvGraphicFramePr>
          <p:nvPr>
            <p:extLst>
              <p:ext uri="{D42A27DB-BD31-4B8C-83A1-F6EECF244321}">
                <p14:modId xmlns:p14="http://schemas.microsoft.com/office/powerpoint/2010/main" val="36440063"/>
              </p:ext>
            </p:extLst>
          </p:nvPr>
        </p:nvGraphicFramePr>
        <p:xfrm>
          <a:off x="532522" y="2361976"/>
          <a:ext cx="22835458" cy="5768645"/>
        </p:xfrm>
        <a:graphic>
          <a:graphicData uri="http://schemas.openxmlformats.org/drawingml/2006/table">
            <a:tbl>
              <a:tblPr firstRow="1" bandRow="1">
                <a:tableStyleId>{5C22544A-7EE6-4342-B048-85BDC9FD1C3A}</a:tableStyleId>
              </a:tblPr>
              <a:tblGrid>
                <a:gridCol w="4719647">
                  <a:extLst>
                    <a:ext uri="{9D8B030D-6E8A-4147-A177-3AD203B41FA5}">
                      <a16:colId xmlns:a16="http://schemas.microsoft.com/office/drawing/2014/main" val="2692277224"/>
                    </a:ext>
                  </a:extLst>
                </a:gridCol>
                <a:gridCol w="8886825">
                  <a:extLst>
                    <a:ext uri="{9D8B030D-6E8A-4147-A177-3AD203B41FA5}">
                      <a16:colId xmlns:a16="http://schemas.microsoft.com/office/drawing/2014/main" val="1598122081"/>
                    </a:ext>
                  </a:extLst>
                </a:gridCol>
                <a:gridCol w="9228986">
                  <a:extLst>
                    <a:ext uri="{9D8B030D-6E8A-4147-A177-3AD203B41FA5}">
                      <a16:colId xmlns:a16="http://schemas.microsoft.com/office/drawing/2014/main" val="2847157757"/>
                    </a:ext>
                  </a:extLst>
                </a:gridCol>
              </a:tblGrid>
              <a:tr h="1562405">
                <a:tc>
                  <a:txBody>
                    <a:bodyPr/>
                    <a:lstStyle/>
                    <a:p>
                      <a:r>
                        <a:rPr lang="en-US" dirty="0"/>
                        <a:t>Intervention Status</a:t>
                      </a:r>
                    </a:p>
                  </a:txBody>
                  <a:tcPr/>
                </a:tc>
                <a:tc>
                  <a:txBody>
                    <a:bodyPr/>
                    <a:lstStyle/>
                    <a:p>
                      <a:r>
                        <a:rPr lang="en-US" dirty="0"/>
                        <a:t>Conditions that May Trigger</a:t>
                      </a:r>
                    </a:p>
                  </a:txBody>
                  <a:tcPr/>
                </a:tc>
                <a:tc>
                  <a:txBody>
                    <a:bodyPr/>
                    <a:lstStyle/>
                    <a:p>
                      <a:r>
                        <a:rPr lang="en-US" dirty="0"/>
                        <a:t>Possible Consequences </a:t>
                      </a:r>
                    </a:p>
                  </a:txBody>
                  <a:tcPr/>
                </a:tc>
                <a:extLst>
                  <a:ext uri="{0D108BD9-81ED-4DB2-BD59-A6C34878D82A}">
                    <a16:rowId xmlns:a16="http://schemas.microsoft.com/office/drawing/2014/main" val="4143055573"/>
                  </a:ext>
                </a:extLst>
              </a:tr>
              <a:tr h="841295">
                <a:tc>
                  <a:txBody>
                    <a:bodyPr/>
                    <a:lstStyle/>
                    <a:p>
                      <a:r>
                        <a:rPr lang="en-US" b="1" dirty="0"/>
                        <a:t>Level 5</a:t>
                      </a:r>
                      <a:r>
                        <a:rPr lang="en-US" dirty="0"/>
                        <a:t>: Notice of Revocation</a:t>
                      </a:r>
                    </a:p>
                  </a:txBody>
                  <a:tcPr/>
                </a:tc>
                <a:tc>
                  <a:txBody>
                    <a:bodyPr/>
                    <a:lstStyle/>
                    <a:p>
                      <a:pPr marL="457200" indent="-457200" algn="l" defTabSz="1828800" rtl="0" eaLnBrk="1" latinLnBrk="0" hangingPunct="1">
                        <a:buFont typeface="Arial" panose="020B0604020202020204" pitchFamily="34" charset="0"/>
                        <a:buChar char="•"/>
                      </a:pPr>
                      <a:r>
                        <a:rPr lang="en-US" sz="3000" kern="1200" cap="none" spc="0" dirty="0">
                          <a:solidFill>
                            <a:schemeClr val="tx1"/>
                          </a:solidFill>
                          <a:latin typeface="+mn-lt"/>
                          <a:ea typeface="+mn-ea"/>
                          <a:cs typeface="+mn-cs"/>
                        </a:rPr>
                        <a:t>Extended pattern of failure to comply or to meet performance targets;</a:t>
                      </a:r>
                    </a:p>
                    <a:p>
                      <a:pPr marL="0" algn="l" defTabSz="1828800" rtl="0" eaLnBrk="1" latinLnBrk="0" hangingPunct="1"/>
                      <a:endParaRPr lang="en-US" sz="3000" kern="1200" cap="none" spc="0" dirty="0">
                        <a:solidFill>
                          <a:schemeClr val="tx1"/>
                        </a:solidFill>
                        <a:latin typeface="+mn-lt"/>
                        <a:ea typeface="+mn-ea"/>
                        <a:cs typeface="+mn-cs"/>
                      </a:endParaRPr>
                    </a:p>
                    <a:p>
                      <a:pPr marL="457200" indent="-457200" algn="l" defTabSz="1828800" rtl="0" eaLnBrk="1" latinLnBrk="0" hangingPunct="1">
                        <a:buFont typeface="Arial" panose="020B0604020202020204" pitchFamily="34" charset="0"/>
                        <a:buChar char="•"/>
                      </a:pPr>
                      <a:r>
                        <a:rPr lang="en-US" sz="3000" kern="1200" cap="none" spc="0" dirty="0">
                          <a:solidFill>
                            <a:schemeClr val="tx1"/>
                          </a:solidFill>
                          <a:latin typeface="+mn-lt"/>
                          <a:ea typeface="+mn-ea"/>
                          <a:cs typeface="+mn-cs"/>
                        </a:rPr>
                        <a:t>Failure to satisfactorily address or make sufficient progress toward meeting terms of prior interventions;</a:t>
                      </a:r>
                    </a:p>
                    <a:p>
                      <a:pPr marL="0" algn="l" defTabSz="1828800" rtl="0" eaLnBrk="1" latinLnBrk="0" hangingPunct="1"/>
                      <a:endParaRPr lang="en-US" sz="3000" kern="1200" cap="none" spc="0" dirty="0">
                        <a:solidFill>
                          <a:schemeClr val="tx1"/>
                        </a:solidFill>
                        <a:latin typeface="+mn-lt"/>
                        <a:ea typeface="+mn-ea"/>
                        <a:cs typeface="+mn-cs"/>
                      </a:endParaRPr>
                    </a:p>
                    <a:p>
                      <a:pPr marL="457200" indent="-457200" algn="l" defTabSz="1828800" rtl="0" eaLnBrk="1" latinLnBrk="0" hangingPunct="1">
                        <a:buFont typeface="Arial" panose="020B0604020202020204" pitchFamily="34" charset="0"/>
                        <a:buChar char="•"/>
                      </a:pPr>
                      <a:r>
                        <a:rPr lang="en-US" sz="3000" kern="1200" cap="none" spc="0" dirty="0">
                          <a:solidFill>
                            <a:schemeClr val="tx1"/>
                          </a:solidFill>
                          <a:latin typeface="+mn-lt"/>
                          <a:ea typeface="+mn-ea"/>
                          <a:cs typeface="+mn-cs"/>
                        </a:rPr>
                        <a:t>Applicable conditions for revocation set forth in charter school law.</a:t>
                      </a:r>
                    </a:p>
                  </a:txBody>
                  <a:tcPr/>
                </a:tc>
                <a:tc>
                  <a:txBody>
                    <a:bodyPr/>
                    <a:lstStyle/>
                    <a:p>
                      <a:pPr marL="0" algn="l" defTabSz="1828800" rtl="0" eaLnBrk="1" latinLnBrk="0" hangingPunct="1"/>
                      <a:r>
                        <a:rPr lang="en-US" sz="3000" kern="1200" cap="none" spc="0" dirty="0">
                          <a:solidFill>
                            <a:schemeClr val="tx1"/>
                          </a:solidFill>
                          <a:latin typeface="+mn-lt"/>
                          <a:ea typeface="+mn-ea"/>
                          <a:cs typeface="+mn-cs"/>
                        </a:rPr>
                        <a:t>Revocation process must be conducted in accordance with state law and will include;</a:t>
                      </a:r>
                    </a:p>
                    <a:p>
                      <a:pPr marL="0" algn="l" defTabSz="1828800" rtl="0" eaLnBrk="1" latinLnBrk="0" hangingPunct="1"/>
                      <a:endParaRPr lang="en-US" sz="3000" kern="1200" cap="none" spc="0" dirty="0">
                        <a:solidFill>
                          <a:schemeClr val="tx1"/>
                        </a:solidFill>
                        <a:latin typeface="+mn-lt"/>
                        <a:ea typeface="+mn-ea"/>
                        <a:cs typeface="+mn-cs"/>
                      </a:endParaRPr>
                    </a:p>
                    <a:p>
                      <a:pPr marL="0" algn="l" defTabSz="1828800" rtl="0" eaLnBrk="1" latinLnBrk="0" hangingPunct="1"/>
                      <a:r>
                        <a:rPr lang="en-US" sz="3000" kern="1200" cap="none" spc="0" dirty="0">
                          <a:solidFill>
                            <a:schemeClr val="tx1"/>
                          </a:solidFill>
                          <a:latin typeface="+mn-lt"/>
                          <a:ea typeface="+mn-ea"/>
                          <a:cs typeface="+mn-cs"/>
                        </a:rPr>
                        <a:t>Written notice from authorizer stating reason for proposed revocation;</a:t>
                      </a:r>
                    </a:p>
                    <a:p>
                      <a:pPr marL="0" algn="l" defTabSz="1828800" rtl="0" eaLnBrk="1" latinLnBrk="0" hangingPunct="1"/>
                      <a:endParaRPr lang="en-US" sz="3000" kern="1200" cap="none" spc="0" dirty="0">
                        <a:solidFill>
                          <a:schemeClr val="tx1"/>
                        </a:solidFill>
                        <a:latin typeface="+mn-lt"/>
                        <a:ea typeface="+mn-ea"/>
                        <a:cs typeface="+mn-cs"/>
                      </a:endParaRPr>
                    </a:p>
                    <a:p>
                      <a:pPr marL="0" algn="l" defTabSz="1828800" rtl="0" eaLnBrk="1" latinLnBrk="0" hangingPunct="1"/>
                      <a:r>
                        <a:rPr lang="en-US" sz="3000" kern="1200" cap="none" spc="0" dirty="0">
                          <a:solidFill>
                            <a:schemeClr val="tx1"/>
                          </a:solidFill>
                          <a:latin typeface="+mn-lt"/>
                          <a:ea typeface="+mn-ea"/>
                          <a:cs typeface="+mn-cs"/>
                        </a:rPr>
                        <a:t>Specialized site visit, as necessary;</a:t>
                      </a:r>
                    </a:p>
                    <a:p>
                      <a:pPr marL="0" algn="l" defTabSz="1828800" rtl="0" eaLnBrk="1" latinLnBrk="0" hangingPunct="1"/>
                      <a:endParaRPr lang="en-US" sz="3000" kern="1200" cap="none" spc="0" dirty="0">
                        <a:solidFill>
                          <a:schemeClr val="tx1"/>
                        </a:solidFill>
                        <a:latin typeface="+mn-lt"/>
                        <a:ea typeface="+mn-ea"/>
                        <a:cs typeface="+mn-cs"/>
                      </a:endParaRPr>
                    </a:p>
                    <a:p>
                      <a:pPr marL="0" algn="l" defTabSz="1828800" rtl="0" eaLnBrk="1" latinLnBrk="0" hangingPunct="1"/>
                      <a:r>
                        <a:rPr lang="en-US" sz="3000" kern="1200" cap="none" spc="0" dirty="0">
                          <a:solidFill>
                            <a:schemeClr val="tx1"/>
                          </a:solidFill>
                          <a:latin typeface="+mn-lt"/>
                          <a:ea typeface="+mn-ea"/>
                          <a:cs typeface="+mn-cs"/>
                        </a:rPr>
                        <a:t>Decision to revoke by authorizer.</a:t>
                      </a:r>
                    </a:p>
                  </a:txBody>
                  <a:tcPr/>
                </a:tc>
                <a:extLst>
                  <a:ext uri="{0D108BD9-81ED-4DB2-BD59-A6C34878D82A}">
                    <a16:rowId xmlns:a16="http://schemas.microsoft.com/office/drawing/2014/main" val="1766680706"/>
                  </a:ext>
                </a:extLst>
              </a:tr>
            </a:tbl>
          </a:graphicData>
        </a:graphic>
      </p:graphicFrame>
    </p:spTree>
    <p:extLst>
      <p:ext uri="{BB962C8B-B14F-4D97-AF65-F5344CB8AC3E}">
        <p14:creationId xmlns:p14="http://schemas.microsoft.com/office/powerpoint/2010/main" val="2620817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Radio microphone with solid fill">
            <a:extLst>
              <a:ext uri="{FF2B5EF4-FFF2-40B4-BE49-F238E27FC236}">
                <a16:creationId xmlns:a16="http://schemas.microsoft.com/office/drawing/2014/main" id="{462C6AD9-7B19-EC4A-AB2A-A029482ADDDE}"/>
              </a:ext>
            </a:extLst>
          </p:cNvPr>
          <p:cNvPicPr>
            <a:picLocks noGrp="1" noChangeAspect="1"/>
          </p:cNvPicPr>
          <p:nvPr>
            <p:ph sz="quarter" idx="13"/>
          </p:nvPr>
        </p:nvPicPr>
        <p:blipFill>
          <a:blip r:embed="rId3">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p:blipFill>
        <p:spPr>
          <a:xfrm>
            <a:off x="20817542" y="11772054"/>
            <a:ext cx="1577321" cy="1577321"/>
          </a:xfrm>
        </p:spPr>
      </p:pic>
      <p:sp>
        <p:nvSpPr>
          <p:cNvPr id="3" name="Title 2">
            <a:extLst>
              <a:ext uri="{FF2B5EF4-FFF2-40B4-BE49-F238E27FC236}">
                <a16:creationId xmlns:a16="http://schemas.microsoft.com/office/drawing/2014/main" id="{4BA38AE4-463C-6749-A5AB-375C153B7CE2}"/>
              </a:ext>
            </a:extLst>
          </p:cNvPr>
          <p:cNvSpPr>
            <a:spLocks noGrp="1"/>
          </p:cNvSpPr>
          <p:nvPr>
            <p:ph type="title"/>
          </p:nvPr>
        </p:nvSpPr>
        <p:spPr/>
        <p:txBody>
          <a:bodyPr/>
          <a:lstStyle/>
          <a:p>
            <a:r>
              <a:rPr lang="en-US" dirty="0"/>
              <a:t>From an Experienced Authorizer: Intervention </a:t>
            </a:r>
          </a:p>
        </p:txBody>
      </p:sp>
      <p:sp>
        <p:nvSpPr>
          <p:cNvPr id="2" name="TextBox 1">
            <a:extLst>
              <a:ext uri="{FF2B5EF4-FFF2-40B4-BE49-F238E27FC236}">
                <a16:creationId xmlns:a16="http://schemas.microsoft.com/office/drawing/2014/main" id="{3657871B-81BF-EF4A-B099-0D7E091BD921}"/>
              </a:ext>
            </a:extLst>
          </p:cNvPr>
          <p:cNvSpPr txBox="1"/>
          <p:nvPr/>
        </p:nvSpPr>
        <p:spPr>
          <a:xfrm>
            <a:off x="2400300" y="3882176"/>
            <a:ext cx="18417242" cy="4785926"/>
          </a:xfrm>
          <a:prstGeom prst="rect">
            <a:avLst/>
          </a:prstGeom>
        </p:spPr>
        <p:txBody>
          <a:bodyPr wrap="square" rtlCol="0">
            <a:spAutoFit/>
          </a:bodyPr>
          <a:lstStyle/>
          <a:p>
            <a:pPr marL="285750" indent="-285750" algn="l">
              <a:buFont typeface="Arial" panose="020B0604020202020204" pitchFamily="34" charset="0"/>
              <a:buChar char="•"/>
            </a:pPr>
            <a:r>
              <a:rPr lang="en-US" sz="4000" dirty="0"/>
              <a:t>What does your intervention protocol look like in your district? How is it similar and/or different than the NACSA sample intervention ladder?</a:t>
            </a:r>
          </a:p>
          <a:p>
            <a:pPr marL="285750" indent="-285750" algn="l">
              <a:buFont typeface="Arial" panose="020B0604020202020204" pitchFamily="34" charset="0"/>
              <a:buChar char="•"/>
            </a:pPr>
            <a:endParaRPr lang="en-US" sz="4000" dirty="0"/>
          </a:p>
          <a:p>
            <a:pPr marL="285750" indent="-285750" algn="l">
              <a:buFont typeface="Arial" panose="020B0604020202020204" pitchFamily="34" charset="0"/>
              <a:buChar char="•"/>
            </a:pPr>
            <a:r>
              <a:rPr lang="en-US" sz="4000" dirty="0"/>
              <a:t>Can you share an example of when you have had to intervene with a school in your portfolio? </a:t>
            </a:r>
          </a:p>
          <a:p>
            <a:pPr algn="l"/>
            <a:endParaRPr lang="en-US" sz="3500" dirty="0"/>
          </a:p>
          <a:p>
            <a:pPr marL="285750" indent="-285750" algn="l">
              <a:buFont typeface="Arial" panose="020B0604020202020204" pitchFamily="34" charset="0"/>
              <a:buChar char="•"/>
            </a:pPr>
            <a:endParaRPr lang="en-US" sz="3500" dirty="0"/>
          </a:p>
          <a:p>
            <a:pPr marL="285750" indent="-285750" algn="l">
              <a:buFont typeface="Arial" panose="020B0604020202020204" pitchFamily="34" charset="0"/>
              <a:buChar char="•"/>
            </a:pPr>
            <a:endParaRPr lang="en-US" sz="3500" dirty="0"/>
          </a:p>
        </p:txBody>
      </p:sp>
    </p:spTree>
    <p:extLst>
      <p:ext uri="{BB962C8B-B14F-4D97-AF65-F5344CB8AC3E}">
        <p14:creationId xmlns:p14="http://schemas.microsoft.com/office/powerpoint/2010/main" val="3135704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4FE01-FF51-4769-9EA7-3637B358AAA5}"/>
              </a:ext>
            </a:extLst>
          </p:cNvPr>
          <p:cNvSpPr>
            <a:spLocks noGrp="1"/>
          </p:cNvSpPr>
          <p:nvPr>
            <p:ph type="title"/>
          </p:nvPr>
        </p:nvSpPr>
        <p:spPr/>
        <p:txBody>
          <a:bodyPr vert="horz" lIns="91440" tIns="45720" rIns="91440" bIns="45720" rtlCol="0" anchor="b">
            <a:normAutofit/>
          </a:bodyPr>
          <a:lstStyle/>
          <a:p>
            <a:pPr defTabSz="914400">
              <a:lnSpc>
                <a:spcPct val="90000"/>
              </a:lnSpc>
            </a:pPr>
            <a:r>
              <a:rPr lang="en-US" kern="1200" dirty="0">
                <a:solidFill>
                  <a:schemeClr val="tx1"/>
                </a:solidFill>
                <a:latin typeface="+mj-lt"/>
                <a:ea typeface="+mj-ea"/>
                <a:cs typeface="+mj-cs"/>
              </a:rPr>
              <a:t>Intervention Protocol: Student Achievement </a:t>
            </a:r>
          </a:p>
        </p:txBody>
      </p:sp>
      <p:sp>
        <p:nvSpPr>
          <p:cNvPr id="2" name="Content Placeholder 1">
            <a:extLst>
              <a:ext uri="{FF2B5EF4-FFF2-40B4-BE49-F238E27FC236}">
                <a16:creationId xmlns:a16="http://schemas.microsoft.com/office/drawing/2014/main" id="{2B1F32F5-10C2-4541-986F-912766C8813A}"/>
              </a:ext>
            </a:extLst>
          </p:cNvPr>
          <p:cNvSpPr>
            <a:spLocks noGrp="1"/>
          </p:cNvSpPr>
          <p:nvPr>
            <p:ph sz="quarter" idx="13"/>
          </p:nvPr>
        </p:nvSpPr>
        <p:spPr>
          <a:xfrm>
            <a:off x="1052504" y="3596367"/>
            <a:ext cx="13534353" cy="8562965"/>
          </a:xfrm>
        </p:spPr>
        <p:txBody>
          <a:bodyPr vert="horz" lIns="91440" tIns="45720" rIns="91440" bIns="45720" rtlCol="0">
            <a:normAutofit/>
          </a:bodyPr>
          <a:lstStyle/>
          <a:p>
            <a:pPr marL="984250" indent="-641350" defTabSz="914400">
              <a:lnSpc>
                <a:spcPct val="90000"/>
              </a:lnSpc>
              <a:buFont typeface="Arial" panose="020B0604020202020204" pitchFamily="34" charset="0"/>
              <a:buChar char="•"/>
            </a:pPr>
            <a:r>
              <a:rPr lang="en-US" dirty="0">
                <a:latin typeface="+mn-lt"/>
              </a:rPr>
              <a:t>Student achievement is the primary factor for renewal </a:t>
            </a:r>
          </a:p>
          <a:p>
            <a:pPr marL="984250" indent="-641350" defTabSz="914400">
              <a:lnSpc>
                <a:spcPct val="90000"/>
              </a:lnSpc>
              <a:buFont typeface="Arial" panose="020B0604020202020204" pitchFamily="34" charset="0"/>
              <a:buChar char="•"/>
            </a:pPr>
            <a:r>
              <a:rPr lang="en-US" dirty="0">
                <a:latin typeface="+mn-lt"/>
              </a:rPr>
              <a:t>Student achievement: expectations</a:t>
            </a:r>
          </a:p>
          <a:p>
            <a:pPr marL="1657350" lvl="1" indent="-387350" defTabSz="914400">
              <a:lnSpc>
                <a:spcPct val="90000"/>
              </a:lnSpc>
              <a:buFont typeface="Arial" panose="020B0604020202020204" pitchFamily="34" charset="0"/>
              <a:buChar char="•"/>
            </a:pPr>
            <a:r>
              <a:rPr lang="en-US" sz="3800" dirty="0">
                <a:solidFill>
                  <a:schemeClr val="tx1"/>
                </a:solidFill>
                <a:latin typeface="+mn-lt"/>
              </a:rPr>
              <a:t>State Grading System</a:t>
            </a:r>
          </a:p>
          <a:p>
            <a:pPr marL="1657350" lvl="1" indent="-387350" defTabSz="914400">
              <a:lnSpc>
                <a:spcPct val="90000"/>
              </a:lnSpc>
              <a:buFont typeface="Arial" panose="020B0604020202020204" pitchFamily="34" charset="0"/>
              <a:buChar char="•"/>
            </a:pPr>
            <a:r>
              <a:rPr lang="en-US" sz="3800" dirty="0">
                <a:solidFill>
                  <a:schemeClr val="tx1"/>
                </a:solidFill>
                <a:latin typeface="+mn-lt"/>
              </a:rPr>
              <a:t>Annual Goals in Contract</a:t>
            </a:r>
          </a:p>
          <a:p>
            <a:pPr marL="920750" indent="-577850" defTabSz="914400">
              <a:lnSpc>
                <a:spcPct val="90000"/>
              </a:lnSpc>
              <a:buFont typeface="Arial" panose="020B0604020202020204" pitchFamily="34" charset="0"/>
              <a:buChar char="•"/>
            </a:pPr>
            <a:r>
              <a:rPr lang="en-US" dirty="0">
                <a:latin typeface="+mn-lt"/>
              </a:rPr>
              <a:t>Intervention Protocol is a tool to maintain focus on student outcomes</a:t>
            </a:r>
          </a:p>
        </p:txBody>
      </p:sp>
      <p:pic>
        <p:nvPicPr>
          <p:cNvPr id="5" name="Picture 4">
            <a:extLst>
              <a:ext uri="{FF2B5EF4-FFF2-40B4-BE49-F238E27FC236}">
                <a16:creationId xmlns:a16="http://schemas.microsoft.com/office/drawing/2014/main" id="{7E21AB1D-E45E-0945-AC32-94F6BA4187E7}"/>
              </a:ext>
              <a:ext uri="{C183D7F6-B498-43B3-948B-1728B52AA6E4}">
                <adec:decorative xmlns:adec="http://schemas.microsoft.com/office/drawing/2017/decorative" val="1"/>
              </a:ext>
            </a:extLst>
          </p:cNvPr>
          <p:cNvPicPr>
            <a:picLocks noChangeAspect="1"/>
          </p:cNvPicPr>
          <p:nvPr/>
        </p:nvPicPr>
        <p:blipFill rotWithShape="1">
          <a:blip r:embed="rId3"/>
          <a:srcRect l="1348" r="2434"/>
          <a:stretch/>
        </p:blipFill>
        <p:spPr>
          <a:xfrm>
            <a:off x="16315030" y="2679192"/>
            <a:ext cx="8072145" cy="8357616"/>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spTree>
    <p:extLst>
      <p:ext uri="{BB962C8B-B14F-4D97-AF65-F5344CB8AC3E}">
        <p14:creationId xmlns:p14="http://schemas.microsoft.com/office/powerpoint/2010/main" val="4290365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58CC8-4B41-6A4C-B087-F0FDD40C7606}"/>
              </a:ext>
            </a:extLst>
          </p:cNvPr>
          <p:cNvSpPr>
            <a:spLocks noGrp="1"/>
          </p:cNvSpPr>
          <p:nvPr>
            <p:ph type="title"/>
          </p:nvPr>
        </p:nvSpPr>
        <p:spPr/>
        <p:txBody>
          <a:bodyPr/>
          <a:lstStyle/>
          <a:p>
            <a:r>
              <a:rPr lang="en-US" dirty="0"/>
              <a:t>Connecting Intervention Protocols &amp; State Accountability System</a:t>
            </a:r>
            <a:br>
              <a:rPr lang="en-US" dirty="0"/>
            </a:br>
            <a:endParaRPr lang="en-US" dirty="0"/>
          </a:p>
        </p:txBody>
      </p:sp>
      <p:sp>
        <p:nvSpPr>
          <p:cNvPr id="5" name="Content Placeholder 4">
            <a:extLst>
              <a:ext uri="{FF2B5EF4-FFF2-40B4-BE49-F238E27FC236}">
                <a16:creationId xmlns:a16="http://schemas.microsoft.com/office/drawing/2014/main" id="{81931901-196F-2B40-BB6E-495E82F2B156}"/>
              </a:ext>
            </a:extLst>
          </p:cNvPr>
          <p:cNvSpPr>
            <a:spLocks noGrp="1"/>
          </p:cNvSpPr>
          <p:nvPr>
            <p:ph sz="quarter" idx="13"/>
          </p:nvPr>
        </p:nvSpPr>
        <p:spPr/>
        <p:txBody>
          <a:bodyPr vert="horz" lIns="91440" tIns="45720" rIns="91440" bIns="45720" rtlCol="0" anchor="t" anchorCtr="0">
            <a:normAutofit/>
          </a:bodyPr>
          <a:lstStyle/>
          <a:p>
            <a:pPr marL="869950" indent="-755650" defTabSz="914400">
              <a:lnSpc>
                <a:spcPct val="90000"/>
              </a:lnSpc>
              <a:buFont typeface="Arial" panose="020B0604020202020204" pitchFamily="34" charset="0"/>
              <a:buChar char="•"/>
            </a:pPr>
            <a:r>
              <a:rPr lang="en-US" sz="4400" dirty="0">
                <a:latin typeface="+mn-lt"/>
              </a:rPr>
              <a:t>Intervention protocols can tackle areas of deficiency that aren’t addressed by the state’s accountability system (annual goals in contract).</a:t>
            </a:r>
          </a:p>
          <a:p>
            <a:pPr marL="869950" indent="-755650" defTabSz="914400">
              <a:lnSpc>
                <a:spcPct val="90000"/>
              </a:lnSpc>
              <a:buFont typeface="Arial" panose="020B0604020202020204" pitchFamily="34" charset="0"/>
              <a:buChar char="•"/>
            </a:pPr>
            <a:r>
              <a:rPr lang="en-US" sz="4400" dirty="0">
                <a:latin typeface="+mn-lt"/>
              </a:rPr>
              <a:t>Schools that aren’t on the accountability clock may still have deficiencies that need to be addressed.</a:t>
            </a:r>
          </a:p>
          <a:p>
            <a:pPr marL="869950" indent="-755650" defTabSz="914400">
              <a:lnSpc>
                <a:spcPct val="90000"/>
              </a:lnSpc>
              <a:buFont typeface="Arial" panose="020B0604020202020204" pitchFamily="34" charset="0"/>
              <a:buChar char="•"/>
            </a:pPr>
            <a:r>
              <a:rPr lang="en-US" sz="4400" dirty="0">
                <a:latin typeface="+mn-lt"/>
              </a:rPr>
              <a:t>Intervention protocols should incorporate state requirements for school improvement.</a:t>
            </a:r>
          </a:p>
          <a:p>
            <a:pPr marL="342900" indent="-228600" defTabSz="914400">
              <a:lnSpc>
                <a:spcPct val="90000"/>
              </a:lnSpc>
              <a:buFont typeface="Arial" panose="020B0604020202020204" pitchFamily="34" charset="0"/>
              <a:buChar char="•"/>
            </a:pPr>
            <a:endParaRPr lang="en-US" sz="4400" dirty="0">
              <a:latin typeface="+mn-lt"/>
            </a:endParaRPr>
          </a:p>
        </p:txBody>
      </p:sp>
    </p:spTree>
    <p:extLst>
      <p:ext uri="{BB962C8B-B14F-4D97-AF65-F5344CB8AC3E}">
        <p14:creationId xmlns:p14="http://schemas.microsoft.com/office/powerpoint/2010/main" val="2816464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A6C3B0-5CCE-7D4B-9698-CCACC93B727F}"/>
              </a:ext>
            </a:extLst>
          </p:cNvPr>
          <p:cNvSpPr>
            <a:spLocks noGrp="1"/>
          </p:cNvSpPr>
          <p:nvPr>
            <p:ph type="title"/>
          </p:nvPr>
        </p:nvSpPr>
        <p:spPr>
          <a:xfrm>
            <a:off x="1049618" y="1240784"/>
            <a:ext cx="7617528" cy="4217907"/>
          </a:xfrm>
        </p:spPr>
        <p:txBody>
          <a:bodyPr vert="horz" lIns="91440" tIns="45720" rIns="91440" bIns="45720" rtlCol="0" anchor="ctr">
            <a:normAutofit/>
          </a:bodyPr>
          <a:lstStyle/>
          <a:p>
            <a:pPr defTabSz="914400">
              <a:lnSpc>
                <a:spcPct val="90000"/>
              </a:lnSpc>
            </a:pPr>
            <a:r>
              <a:rPr lang="en-US" kern="1200" dirty="0">
                <a:latin typeface="+mj-lt"/>
                <a:ea typeface="+mj-ea"/>
                <a:cs typeface="+mj-cs"/>
              </a:rPr>
              <a:t>Turnaround Plan Requirements</a:t>
            </a:r>
            <a:br>
              <a:rPr lang="en-US" kern="1200" dirty="0">
                <a:solidFill>
                  <a:schemeClr val="accent5"/>
                </a:solidFill>
                <a:latin typeface="+mj-lt"/>
                <a:ea typeface="+mj-ea"/>
                <a:cs typeface="+mj-cs"/>
              </a:rPr>
            </a:br>
            <a:endParaRPr lang="en-US" kern="1200" dirty="0">
              <a:solidFill>
                <a:schemeClr val="accent5"/>
              </a:solidFill>
              <a:latin typeface="+mj-lt"/>
              <a:ea typeface="+mj-ea"/>
              <a:cs typeface="+mj-cs"/>
            </a:endParaRPr>
          </a:p>
        </p:txBody>
      </p:sp>
      <p:sp>
        <p:nvSpPr>
          <p:cNvPr id="7" name="TextBox 6">
            <a:extLst>
              <a:ext uri="{FF2B5EF4-FFF2-40B4-BE49-F238E27FC236}">
                <a16:creationId xmlns:a16="http://schemas.microsoft.com/office/drawing/2014/main" id="{676686F1-1ABB-9B47-9591-F444EA7205A2}"/>
              </a:ext>
            </a:extLst>
          </p:cNvPr>
          <p:cNvSpPr txBox="1"/>
          <p:nvPr/>
        </p:nvSpPr>
        <p:spPr>
          <a:xfrm>
            <a:off x="1670522" y="9058053"/>
            <a:ext cx="7467482" cy="788614"/>
          </a:xfrm>
          <a:prstGeom prst="rect">
            <a:avLst/>
          </a:prstGeom>
        </p:spPr>
        <p:txBody>
          <a:bodyPr wrap="square" rtlCol="0">
            <a:spAutoFit/>
          </a:bodyPr>
          <a:lstStyle/>
          <a:p>
            <a:pPr marL="114300" defTabSz="914400">
              <a:lnSpc>
                <a:spcPct val="90000"/>
              </a:lnSpc>
              <a:spcAft>
                <a:spcPts val="600"/>
              </a:spcAft>
            </a:pPr>
            <a:r>
              <a:rPr lang="en-US" sz="4500" dirty="0">
                <a:solidFill>
                  <a:schemeClr val="bg1">
                    <a:alpha val="80000"/>
                  </a:schemeClr>
                </a:solidFill>
              </a:rPr>
              <a:t>C.R.S.</a:t>
            </a:r>
            <a:r>
              <a:rPr lang="en-US" sz="4800" dirty="0">
                <a:latin typeface="Helvetica"/>
                <a:cs typeface="Helvetica"/>
              </a:rPr>
              <a:t> </a:t>
            </a:r>
            <a:r>
              <a:rPr lang="en-US" sz="4800" dirty="0">
                <a:solidFill>
                  <a:schemeClr val="bg1"/>
                </a:solidFill>
                <a:latin typeface="Helvetica"/>
                <a:cs typeface="Helvetica"/>
              </a:rPr>
              <a:t>§</a:t>
            </a:r>
            <a:r>
              <a:rPr lang="en-US" sz="4500" dirty="0">
                <a:solidFill>
                  <a:schemeClr val="bg1">
                    <a:alpha val="80000"/>
                  </a:schemeClr>
                </a:solidFill>
              </a:rPr>
              <a:t> 22-30.5 110</a:t>
            </a:r>
          </a:p>
        </p:txBody>
      </p:sp>
      <p:sp>
        <p:nvSpPr>
          <p:cNvPr id="2" name="TextBox 1">
            <a:extLst>
              <a:ext uri="{FF2B5EF4-FFF2-40B4-BE49-F238E27FC236}">
                <a16:creationId xmlns:a16="http://schemas.microsoft.com/office/drawing/2014/main" id="{EA571055-15DB-E542-80E1-9DA7DD05FC08}"/>
              </a:ext>
            </a:extLst>
          </p:cNvPr>
          <p:cNvSpPr txBox="1"/>
          <p:nvPr/>
        </p:nvSpPr>
        <p:spPr>
          <a:xfrm>
            <a:off x="9893828" y="1465840"/>
            <a:ext cx="13815258" cy="2554545"/>
          </a:xfrm>
          <a:prstGeom prst="rect">
            <a:avLst/>
          </a:prstGeom>
        </p:spPr>
        <p:txBody>
          <a:bodyPr wrap="square" rtlCol="0">
            <a:spAutoFit/>
          </a:bodyPr>
          <a:lstStyle/>
          <a:p>
            <a:r>
              <a:rPr lang="en-US" sz="3800" dirty="0"/>
              <a:t>If a charter is required to implement a turnaround plan for a second consecutive year, the school must present to the authorizing board:</a:t>
            </a:r>
          </a:p>
          <a:p>
            <a:pPr algn="l"/>
            <a:endParaRPr lang="en-US" sz="4000" dirty="0"/>
          </a:p>
        </p:txBody>
      </p:sp>
      <p:pic>
        <p:nvPicPr>
          <p:cNvPr id="8" name="Content Placeholder 7" descr="Turnaround plan requirements: the turnaround plan, a summary of changes made by the charter to improve performance, the progress made in implementing these changes, evidence that the school is making sufficient improvement to attain a higher accreditation category.">
            <a:extLst>
              <a:ext uri="{FF2B5EF4-FFF2-40B4-BE49-F238E27FC236}">
                <a16:creationId xmlns:a16="http://schemas.microsoft.com/office/drawing/2014/main" id="{A7D6C558-0976-AE48-874B-EFBAFE044FE8}"/>
              </a:ext>
            </a:extLst>
          </p:cNvPr>
          <p:cNvPicPr>
            <a:picLocks noGrp="1" noChangeAspect="1"/>
          </p:cNvPicPr>
          <p:nvPr>
            <p:ph sz="quarter" idx="13"/>
          </p:nvPr>
        </p:nvPicPr>
        <p:blipFill>
          <a:blip r:embed="rId3"/>
          <a:stretch>
            <a:fillRect/>
          </a:stretch>
        </p:blipFill>
        <p:spPr>
          <a:xfrm>
            <a:off x="10300816" y="3549805"/>
            <a:ext cx="12415837" cy="9421502"/>
          </a:xfrm>
        </p:spPr>
      </p:pic>
    </p:spTree>
    <p:extLst>
      <p:ext uri="{BB962C8B-B14F-4D97-AF65-F5344CB8AC3E}">
        <p14:creationId xmlns:p14="http://schemas.microsoft.com/office/powerpoint/2010/main" val="2432985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0E46B5-ED5F-1C4D-B7D9-2304D31FB7AD}"/>
              </a:ext>
            </a:extLst>
          </p:cNvPr>
          <p:cNvSpPr>
            <a:spLocks noGrp="1"/>
          </p:cNvSpPr>
          <p:nvPr>
            <p:ph type="title"/>
          </p:nvPr>
        </p:nvSpPr>
        <p:spPr/>
        <p:txBody>
          <a:bodyPr vert="horz" lIns="91440" tIns="45720" rIns="91440" bIns="45720" rtlCol="0" anchor="t" anchorCtr="0">
            <a:normAutofit/>
          </a:bodyPr>
          <a:lstStyle/>
          <a:p>
            <a:pPr defTabSz="914400">
              <a:lnSpc>
                <a:spcPct val="90000"/>
              </a:lnSpc>
            </a:pPr>
            <a:r>
              <a:rPr lang="en-US" dirty="0">
                <a:latin typeface="+mj-lt"/>
              </a:rPr>
              <a:t>School Scenario A</a:t>
            </a:r>
          </a:p>
        </p:txBody>
      </p:sp>
      <p:sp>
        <p:nvSpPr>
          <p:cNvPr id="8" name="Content Placeholder 1">
            <a:extLst>
              <a:ext uri="{FF2B5EF4-FFF2-40B4-BE49-F238E27FC236}">
                <a16:creationId xmlns:a16="http://schemas.microsoft.com/office/drawing/2014/main" id="{D98831BF-C159-E84B-BD1B-76DF10E7725E}"/>
              </a:ext>
            </a:extLst>
          </p:cNvPr>
          <p:cNvSpPr txBox="1">
            <a:spLocks/>
          </p:cNvSpPr>
          <p:nvPr/>
        </p:nvSpPr>
        <p:spPr>
          <a:xfrm>
            <a:off x="1052504" y="3796753"/>
            <a:ext cx="22315475" cy="2786927"/>
          </a:xfrm>
          <a:prstGeom prst="roundRect">
            <a:avLst/>
          </a:prstGeom>
          <a:solidFill>
            <a:schemeClr val="tx1"/>
          </a:solidFill>
        </p:spPr>
        <p:txBody>
          <a:bodyPr vert="horz" lIns="91440" tIns="45720" rIns="91440" bIns="45720" rtlCol="0" anchor="ctr">
            <a:normAutofit/>
          </a:bodyPr>
          <a:lstStyle>
            <a:lvl1pPr marL="0" indent="0" algn="l" defTabSz="1828800" rtl="0" eaLnBrk="1" latinLnBrk="0" hangingPunct="1">
              <a:lnSpc>
                <a:spcPct val="112000"/>
              </a:lnSpc>
              <a:spcBef>
                <a:spcPts val="2600"/>
              </a:spcBef>
              <a:spcAft>
                <a:spcPts val="400"/>
              </a:spcAft>
              <a:buFont typeface="Arial" panose="020B0604020202020204" pitchFamily="34" charset="0"/>
              <a:buNone/>
              <a:defRPr sz="3800" b="1" kern="1200" baseline="0">
                <a:solidFill>
                  <a:schemeClr val="accent3"/>
                </a:solidFill>
                <a:latin typeface="Helvetica" pitchFamily="2" charset="0"/>
                <a:ea typeface="+mn-ea"/>
                <a:cs typeface="+mn-cs"/>
              </a:defRPr>
            </a:lvl1pPr>
            <a:lvl2pPr marL="914400" indent="-457200" algn="l" defTabSz="1828800" rtl="0" eaLnBrk="1" latinLnBrk="0" hangingPunct="1">
              <a:lnSpc>
                <a:spcPct val="110000"/>
              </a:lnSpc>
              <a:spcBef>
                <a:spcPts val="2200"/>
              </a:spcBef>
              <a:spcAft>
                <a:spcPts val="400"/>
              </a:spcAft>
              <a:buClr>
                <a:srgbClr val="51AF46"/>
              </a:buClr>
              <a:buFont typeface="System Font Regular"/>
              <a:buChar char="•"/>
              <a:tabLst/>
              <a:defRPr sz="3600" kern="1200" baseline="0">
                <a:solidFill>
                  <a:schemeClr val="accent4">
                    <a:lumMod val="50000"/>
                  </a:schemeClr>
                </a:solidFill>
                <a:latin typeface="Helvetica" pitchFamily="2" charset="0"/>
                <a:ea typeface="+mn-ea"/>
                <a:cs typeface="+mn-cs"/>
              </a:defRPr>
            </a:lvl2pPr>
            <a:lvl3pPr marL="1691640" indent="-475488" algn="l" defTabSz="1828800" rtl="0" eaLnBrk="1" latinLnBrk="0" hangingPunct="1">
              <a:lnSpc>
                <a:spcPct val="110000"/>
              </a:lnSpc>
              <a:spcBef>
                <a:spcPts val="1400"/>
              </a:spcBef>
              <a:spcAft>
                <a:spcPts val="400"/>
              </a:spcAft>
              <a:buClr>
                <a:srgbClr val="51AF46"/>
              </a:buClr>
              <a:buFont typeface="Wingdings" pitchFamily="2" charset="2"/>
              <a:buChar char="§"/>
              <a:tabLst/>
              <a:defRPr sz="3000" kern="1200" baseline="0">
                <a:solidFill>
                  <a:schemeClr val="accent4">
                    <a:lumMod val="50000"/>
                  </a:schemeClr>
                </a:solidFill>
                <a:latin typeface="Helvetica" pitchFamily="2" charset="0"/>
                <a:ea typeface="+mn-ea"/>
                <a:cs typeface="+mn-cs"/>
              </a:defRPr>
            </a:lvl3pPr>
            <a:lvl4pPr marL="2194560" indent="-320040" algn="l" defTabSz="1828800" rtl="0" eaLnBrk="1" latinLnBrk="0" hangingPunct="1">
              <a:lnSpc>
                <a:spcPct val="110000"/>
              </a:lnSpc>
              <a:spcBef>
                <a:spcPts val="1400"/>
              </a:spcBef>
              <a:spcAft>
                <a:spcPts val="800"/>
              </a:spcAft>
              <a:buClr>
                <a:srgbClr val="51AF46"/>
              </a:buClr>
              <a:buFont typeface="System Font Regular"/>
              <a:buChar char="-"/>
              <a:tabLst/>
              <a:defRPr sz="2600" b="0" kern="1200" baseline="0">
                <a:solidFill>
                  <a:schemeClr val="accent4">
                    <a:lumMod val="50000"/>
                  </a:schemeClr>
                </a:solidFill>
                <a:latin typeface="Helvetica" pitchFamily="2" charset="0"/>
                <a:ea typeface="+mn-ea"/>
                <a:cs typeface="+mn-cs"/>
              </a:defRPr>
            </a:lvl4pPr>
            <a:lvl5pPr marL="2926080" indent="-347472" algn="l" defTabSz="1828800" rtl="0" eaLnBrk="1" latinLnBrk="0" hangingPunct="1">
              <a:lnSpc>
                <a:spcPct val="110000"/>
              </a:lnSpc>
              <a:spcBef>
                <a:spcPts val="1200"/>
              </a:spcBef>
              <a:buClr>
                <a:srgbClr val="51AF46"/>
              </a:buClr>
              <a:buSzPct val="100000"/>
              <a:buFont typeface="Arial" panose="020B0604020202020204" pitchFamily="34" charset="0"/>
              <a:buChar char="•"/>
              <a:tabLst/>
              <a:defRPr sz="2400" kern="1200" baseline="0">
                <a:solidFill>
                  <a:schemeClr val="accent4">
                    <a:lumMod val="50000"/>
                  </a:schemeClr>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114300" defTabSz="914400">
              <a:lnSpc>
                <a:spcPct val="90000"/>
              </a:lnSpc>
            </a:pPr>
            <a:r>
              <a:rPr lang="en-US" sz="4000" dirty="0">
                <a:solidFill>
                  <a:schemeClr val="bg1"/>
                </a:solidFill>
              </a:rPr>
              <a:t>School has not submitted compliance reports on time for one year. School has failed to meet indicators of financial health for the last year. </a:t>
            </a:r>
            <a:endParaRPr lang="en-US" sz="2800" dirty="0">
              <a:solidFill>
                <a:schemeClr val="bg1"/>
              </a:solidFill>
            </a:endParaRPr>
          </a:p>
        </p:txBody>
      </p:sp>
      <p:sp>
        <p:nvSpPr>
          <p:cNvPr id="2" name="Content Placeholder 1">
            <a:extLst>
              <a:ext uri="{FF2B5EF4-FFF2-40B4-BE49-F238E27FC236}">
                <a16:creationId xmlns:a16="http://schemas.microsoft.com/office/drawing/2014/main" id="{D4D814DE-95D4-214B-88D0-D14961879F58}"/>
              </a:ext>
            </a:extLst>
          </p:cNvPr>
          <p:cNvSpPr>
            <a:spLocks noGrp="1"/>
          </p:cNvSpPr>
          <p:nvPr>
            <p:ph sz="quarter" idx="13"/>
          </p:nvPr>
        </p:nvSpPr>
        <p:spPr>
          <a:xfrm>
            <a:off x="1052504" y="7132321"/>
            <a:ext cx="21284982" cy="4678669"/>
          </a:xfrm>
        </p:spPr>
        <p:txBody>
          <a:bodyPr vert="horz" lIns="91440" tIns="45720" rIns="91440" bIns="45720" rtlCol="0">
            <a:normAutofit/>
          </a:bodyPr>
          <a:lstStyle/>
          <a:p>
            <a:pPr marL="114300" defTabSz="914400">
              <a:lnSpc>
                <a:spcPct val="90000"/>
              </a:lnSpc>
              <a:spcAft>
                <a:spcPts val="600"/>
              </a:spcAft>
            </a:pPr>
            <a:r>
              <a:rPr lang="en-US" dirty="0">
                <a:latin typeface="+mn-lt"/>
              </a:rPr>
              <a:t>Questions to Discuss: </a:t>
            </a:r>
          </a:p>
          <a:p>
            <a:pPr marL="1828800" lvl="1" indent="-431800" defTabSz="914400">
              <a:lnSpc>
                <a:spcPct val="100000"/>
              </a:lnSpc>
              <a:spcBef>
                <a:spcPts val="1400"/>
              </a:spcBef>
              <a:spcAft>
                <a:spcPts val="600"/>
              </a:spcAft>
              <a:buFont typeface="Arial" panose="020B0604020202020204" pitchFamily="34" charset="0"/>
              <a:buChar char="•"/>
            </a:pPr>
            <a:r>
              <a:rPr lang="en-US" b="0" dirty="0">
                <a:solidFill>
                  <a:schemeClr val="tx1"/>
                </a:solidFill>
                <a:latin typeface="+mn-lt"/>
              </a:rPr>
              <a:t>Should the </a:t>
            </a:r>
            <a:r>
              <a:rPr lang="en-US" dirty="0">
                <a:solidFill>
                  <a:schemeClr val="tx1"/>
                </a:solidFill>
                <a:latin typeface="+mn-lt"/>
              </a:rPr>
              <a:t>authorizer</a:t>
            </a:r>
            <a:r>
              <a:rPr lang="en-US" b="0" dirty="0">
                <a:solidFill>
                  <a:schemeClr val="tx1"/>
                </a:solidFill>
                <a:latin typeface="+mn-lt"/>
              </a:rPr>
              <a:t> intervene? </a:t>
            </a:r>
          </a:p>
          <a:p>
            <a:pPr marL="1828800" lvl="1" indent="-431800" defTabSz="914400">
              <a:lnSpc>
                <a:spcPct val="100000"/>
              </a:lnSpc>
              <a:spcBef>
                <a:spcPts val="2000"/>
              </a:spcBef>
              <a:spcAft>
                <a:spcPts val="600"/>
              </a:spcAft>
              <a:buFont typeface="Arial" panose="020B0604020202020204" pitchFamily="34" charset="0"/>
              <a:buChar char="•"/>
            </a:pPr>
            <a:r>
              <a:rPr lang="en-US" b="0" dirty="0">
                <a:solidFill>
                  <a:schemeClr val="tx1"/>
                </a:solidFill>
                <a:latin typeface="+mn-lt"/>
              </a:rPr>
              <a:t>What level of intervention should this be and what is a possible consequence?</a:t>
            </a:r>
          </a:p>
        </p:txBody>
      </p:sp>
      <p:pic>
        <p:nvPicPr>
          <p:cNvPr id="7" name="Graphic 6">
            <a:extLst>
              <a:ext uri="{FF2B5EF4-FFF2-40B4-BE49-F238E27FC236}">
                <a16:creationId xmlns:a16="http://schemas.microsoft.com/office/drawing/2014/main" id="{A34F69E8-7F8C-9F46-9514-B72F632F9F45}"/>
              </a:ext>
              <a:ext uri="{C183D7F6-B498-43B3-948B-1728B52AA6E4}">
                <adec:decorative xmlns:adec="http://schemas.microsoft.com/office/drawing/2017/decorative" val="1"/>
              </a:ext>
            </a:extLst>
          </p:cNvPr>
          <p:cNvPicPr>
            <a:picLocks noChangeAspect="1"/>
          </p:cNvPicPr>
          <p:nvPr/>
        </p:nvPicPr>
        <p:blipFill>
          <a:blip r:embed="rId3">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p:blipFill>
        <p:spPr>
          <a:xfrm>
            <a:off x="20226528" y="11942064"/>
            <a:ext cx="1957631" cy="1957631"/>
          </a:xfrm>
          <a:prstGeom prst="rect">
            <a:avLst/>
          </a:prstGeom>
        </p:spPr>
      </p:pic>
    </p:spTree>
    <p:extLst>
      <p:ext uri="{BB962C8B-B14F-4D97-AF65-F5344CB8AC3E}">
        <p14:creationId xmlns:p14="http://schemas.microsoft.com/office/powerpoint/2010/main" val="27902157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0E46B5-ED5F-1C4D-B7D9-2304D31FB7AD}"/>
              </a:ext>
            </a:extLst>
          </p:cNvPr>
          <p:cNvSpPr>
            <a:spLocks noGrp="1"/>
          </p:cNvSpPr>
          <p:nvPr>
            <p:ph type="title"/>
          </p:nvPr>
        </p:nvSpPr>
        <p:spPr/>
        <p:txBody>
          <a:bodyPr vert="horz" lIns="91440" tIns="45720" rIns="91440" bIns="45720" rtlCol="0" anchor="t" anchorCtr="0">
            <a:noAutofit/>
          </a:bodyPr>
          <a:lstStyle/>
          <a:p>
            <a:pPr defTabSz="914400">
              <a:lnSpc>
                <a:spcPct val="90000"/>
              </a:lnSpc>
            </a:pPr>
            <a:r>
              <a:rPr lang="en-US" dirty="0">
                <a:latin typeface="+mj-lt"/>
              </a:rPr>
              <a:t>School Scenario B</a:t>
            </a:r>
          </a:p>
        </p:txBody>
      </p:sp>
      <p:sp>
        <p:nvSpPr>
          <p:cNvPr id="9" name="Content Placeholder 1">
            <a:extLst>
              <a:ext uri="{FF2B5EF4-FFF2-40B4-BE49-F238E27FC236}">
                <a16:creationId xmlns:a16="http://schemas.microsoft.com/office/drawing/2014/main" id="{329FFF8B-AEED-AB40-92AC-53BC7A964FB7}"/>
              </a:ext>
            </a:extLst>
          </p:cNvPr>
          <p:cNvSpPr txBox="1">
            <a:spLocks/>
          </p:cNvSpPr>
          <p:nvPr/>
        </p:nvSpPr>
        <p:spPr>
          <a:xfrm>
            <a:off x="1052504" y="3796753"/>
            <a:ext cx="22315475" cy="2786927"/>
          </a:xfrm>
          <a:prstGeom prst="roundRect">
            <a:avLst/>
          </a:prstGeom>
          <a:solidFill>
            <a:schemeClr val="tx1"/>
          </a:solidFill>
        </p:spPr>
        <p:txBody>
          <a:bodyPr vert="horz" lIns="91440" tIns="45720" rIns="91440" bIns="45720" rtlCol="0" anchor="ctr">
            <a:noAutofit/>
          </a:bodyPr>
          <a:lstStyle>
            <a:lvl1pPr marL="0" indent="0" algn="l" defTabSz="1828800" rtl="0" eaLnBrk="1" latinLnBrk="0" hangingPunct="1">
              <a:lnSpc>
                <a:spcPct val="112000"/>
              </a:lnSpc>
              <a:spcBef>
                <a:spcPts val="2600"/>
              </a:spcBef>
              <a:spcAft>
                <a:spcPts val="400"/>
              </a:spcAft>
              <a:buFont typeface="Arial" panose="020B0604020202020204" pitchFamily="34" charset="0"/>
              <a:buNone/>
              <a:defRPr sz="3800" b="1" kern="1200" baseline="0">
                <a:solidFill>
                  <a:schemeClr val="accent3"/>
                </a:solidFill>
                <a:latin typeface="Helvetica" pitchFamily="2" charset="0"/>
                <a:ea typeface="+mn-ea"/>
                <a:cs typeface="+mn-cs"/>
              </a:defRPr>
            </a:lvl1pPr>
            <a:lvl2pPr marL="914400" indent="-457200" algn="l" defTabSz="1828800" rtl="0" eaLnBrk="1" latinLnBrk="0" hangingPunct="1">
              <a:lnSpc>
                <a:spcPct val="110000"/>
              </a:lnSpc>
              <a:spcBef>
                <a:spcPts val="2200"/>
              </a:spcBef>
              <a:spcAft>
                <a:spcPts val="400"/>
              </a:spcAft>
              <a:buClr>
                <a:srgbClr val="51AF46"/>
              </a:buClr>
              <a:buFont typeface="System Font Regular"/>
              <a:buChar char="•"/>
              <a:tabLst/>
              <a:defRPr sz="3600" kern="1200" baseline="0">
                <a:solidFill>
                  <a:schemeClr val="accent4">
                    <a:lumMod val="50000"/>
                  </a:schemeClr>
                </a:solidFill>
                <a:latin typeface="Helvetica" pitchFamily="2" charset="0"/>
                <a:ea typeface="+mn-ea"/>
                <a:cs typeface="+mn-cs"/>
              </a:defRPr>
            </a:lvl2pPr>
            <a:lvl3pPr marL="1691640" indent="-475488" algn="l" defTabSz="1828800" rtl="0" eaLnBrk="1" latinLnBrk="0" hangingPunct="1">
              <a:lnSpc>
                <a:spcPct val="110000"/>
              </a:lnSpc>
              <a:spcBef>
                <a:spcPts val="1400"/>
              </a:spcBef>
              <a:spcAft>
                <a:spcPts val="400"/>
              </a:spcAft>
              <a:buClr>
                <a:srgbClr val="51AF46"/>
              </a:buClr>
              <a:buFont typeface="Wingdings" pitchFamily="2" charset="2"/>
              <a:buChar char="§"/>
              <a:tabLst/>
              <a:defRPr sz="3000" kern="1200" baseline="0">
                <a:solidFill>
                  <a:schemeClr val="accent4">
                    <a:lumMod val="50000"/>
                  </a:schemeClr>
                </a:solidFill>
                <a:latin typeface="Helvetica" pitchFamily="2" charset="0"/>
                <a:ea typeface="+mn-ea"/>
                <a:cs typeface="+mn-cs"/>
              </a:defRPr>
            </a:lvl3pPr>
            <a:lvl4pPr marL="2194560" indent="-320040" algn="l" defTabSz="1828800" rtl="0" eaLnBrk="1" latinLnBrk="0" hangingPunct="1">
              <a:lnSpc>
                <a:spcPct val="110000"/>
              </a:lnSpc>
              <a:spcBef>
                <a:spcPts val="1400"/>
              </a:spcBef>
              <a:spcAft>
                <a:spcPts val="800"/>
              </a:spcAft>
              <a:buClr>
                <a:srgbClr val="51AF46"/>
              </a:buClr>
              <a:buFont typeface="System Font Regular"/>
              <a:buChar char="-"/>
              <a:tabLst/>
              <a:defRPr sz="2600" b="0" kern="1200" baseline="0">
                <a:solidFill>
                  <a:schemeClr val="accent4">
                    <a:lumMod val="50000"/>
                  </a:schemeClr>
                </a:solidFill>
                <a:latin typeface="Helvetica" pitchFamily="2" charset="0"/>
                <a:ea typeface="+mn-ea"/>
                <a:cs typeface="+mn-cs"/>
              </a:defRPr>
            </a:lvl4pPr>
            <a:lvl5pPr marL="2926080" indent="-347472" algn="l" defTabSz="1828800" rtl="0" eaLnBrk="1" latinLnBrk="0" hangingPunct="1">
              <a:lnSpc>
                <a:spcPct val="110000"/>
              </a:lnSpc>
              <a:spcBef>
                <a:spcPts val="1200"/>
              </a:spcBef>
              <a:buClr>
                <a:srgbClr val="51AF46"/>
              </a:buClr>
              <a:buSzPct val="100000"/>
              <a:buFont typeface="Arial" panose="020B0604020202020204" pitchFamily="34" charset="0"/>
              <a:buChar char="•"/>
              <a:tabLst/>
              <a:defRPr sz="2400" kern="1200" baseline="0">
                <a:solidFill>
                  <a:schemeClr val="accent4">
                    <a:lumMod val="50000"/>
                  </a:schemeClr>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4000" dirty="0">
                <a:solidFill>
                  <a:schemeClr val="bg1"/>
                </a:solidFill>
              </a:rPr>
              <a:t>A school has received a “turnaround” state rating in 2017 and in 2018. The performance of students with disabilities at the school is lower than the performance of students with disabilities in the district. </a:t>
            </a:r>
          </a:p>
        </p:txBody>
      </p:sp>
      <p:sp>
        <p:nvSpPr>
          <p:cNvPr id="2" name="Content Placeholder 1">
            <a:extLst>
              <a:ext uri="{FF2B5EF4-FFF2-40B4-BE49-F238E27FC236}">
                <a16:creationId xmlns:a16="http://schemas.microsoft.com/office/drawing/2014/main" id="{D4D814DE-95D4-214B-88D0-D14961879F58}"/>
              </a:ext>
            </a:extLst>
          </p:cNvPr>
          <p:cNvSpPr>
            <a:spLocks noGrp="1"/>
          </p:cNvSpPr>
          <p:nvPr>
            <p:ph sz="quarter" idx="13"/>
          </p:nvPr>
        </p:nvSpPr>
        <p:spPr>
          <a:xfrm>
            <a:off x="1052504" y="8007927"/>
            <a:ext cx="22315477" cy="3803063"/>
          </a:xfrm>
        </p:spPr>
        <p:txBody>
          <a:bodyPr vert="horz" lIns="91440" tIns="45720" rIns="91440" bIns="45720" rtlCol="0">
            <a:normAutofit/>
          </a:bodyPr>
          <a:lstStyle/>
          <a:p>
            <a:pPr marL="114300" defTabSz="914400">
              <a:lnSpc>
                <a:spcPct val="90000"/>
              </a:lnSpc>
              <a:spcAft>
                <a:spcPts val="600"/>
              </a:spcAft>
            </a:pPr>
            <a:r>
              <a:rPr lang="en-US" dirty="0">
                <a:latin typeface="+mn-lt"/>
              </a:rPr>
              <a:t>Questions to Discuss: </a:t>
            </a:r>
          </a:p>
          <a:p>
            <a:pPr marL="1828800" lvl="1" indent="-558800" defTabSz="914400">
              <a:lnSpc>
                <a:spcPct val="90000"/>
              </a:lnSpc>
              <a:spcAft>
                <a:spcPts val="600"/>
              </a:spcAft>
              <a:buFont typeface="Arial" panose="020B0604020202020204" pitchFamily="34" charset="0"/>
              <a:buChar char="•"/>
            </a:pPr>
            <a:r>
              <a:rPr lang="en-US" b="0" dirty="0">
                <a:solidFill>
                  <a:schemeClr val="tx1"/>
                </a:solidFill>
                <a:latin typeface="+mn-lt"/>
              </a:rPr>
              <a:t>Should the </a:t>
            </a:r>
            <a:r>
              <a:rPr lang="en-US" dirty="0">
                <a:solidFill>
                  <a:schemeClr val="tx1"/>
                </a:solidFill>
                <a:latin typeface="+mn-lt"/>
              </a:rPr>
              <a:t>authorizer</a:t>
            </a:r>
            <a:r>
              <a:rPr lang="en-US" b="0" dirty="0">
                <a:solidFill>
                  <a:schemeClr val="tx1"/>
                </a:solidFill>
                <a:latin typeface="+mn-lt"/>
              </a:rPr>
              <a:t> intervene? </a:t>
            </a:r>
          </a:p>
          <a:p>
            <a:pPr marL="1828800" lvl="1" indent="-558800" defTabSz="914400">
              <a:lnSpc>
                <a:spcPct val="90000"/>
              </a:lnSpc>
              <a:spcBef>
                <a:spcPts val="3400"/>
              </a:spcBef>
              <a:spcAft>
                <a:spcPts val="600"/>
              </a:spcAft>
              <a:buFont typeface="Arial" panose="020B0604020202020204" pitchFamily="34" charset="0"/>
              <a:buChar char="•"/>
            </a:pPr>
            <a:r>
              <a:rPr lang="en-US" b="0" dirty="0">
                <a:solidFill>
                  <a:schemeClr val="tx1"/>
                </a:solidFill>
                <a:latin typeface="+mn-lt"/>
              </a:rPr>
              <a:t>What level of intervention should this be and what is a possible consequence?</a:t>
            </a:r>
          </a:p>
        </p:txBody>
      </p:sp>
      <p:pic>
        <p:nvPicPr>
          <p:cNvPr id="7" name="Graphic 6">
            <a:extLst>
              <a:ext uri="{FF2B5EF4-FFF2-40B4-BE49-F238E27FC236}">
                <a16:creationId xmlns:a16="http://schemas.microsoft.com/office/drawing/2014/main" id="{BD6A8FF7-6A84-5347-8A87-AE23AC42564F}"/>
              </a:ext>
              <a:ext uri="{C183D7F6-B498-43B3-948B-1728B52AA6E4}">
                <adec:decorative xmlns:adec="http://schemas.microsoft.com/office/drawing/2017/decorative" val="1"/>
              </a:ext>
            </a:extLst>
          </p:cNvPr>
          <p:cNvPicPr>
            <a:picLocks noChangeAspect="1"/>
          </p:cNvPicPr>
          <p:nvPr/>
        </p:nvPicPr>
        <p:blipFill>
          <a:blip r:embed="rId3">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p:blipFill>
        <p:spPr>
          <a:xfrm>
            <a:off x="20226528" y="11942064"/>
            <a:ext cx="1957631" cy="1957631"/>
          </a:xfrm>
          <a:prstGeom prst="rect">
            <a:avLst/>
          </a:prstGeom>
        </p:spPr>
      </p:pic>
    </p:spTree>
    <p:extLst>
      <p:ext uri="{BB962C8B-B14F-4D97-AF65-F5344CB8AC3E}">
        <p14:creationId xmlns:p14="http://schemas.microsoft.com/office/powerpoint/2010/main" val="384227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94B69A-6D39-E844-957E-E1D700DFE7CF}"/>
              </a:ext>
            </a:extLst>
          </p:cNvPr>
          <p:cNvSpPr>
            <a:spLocks noGrp="1"/>
          </p:cNvSpPr>
          <p:nvPr>
            <p:ph type="title"/>
          </p:nvPr>
        </p:nvSpPr>
        <p:spPr>
          <a:xfrm>
            <a:off x="1280326" y="1280160"/>
            <a:ext cx="13790946" cy="7132320"/>
          </a:xfrm>
        </p:spPr>
        <p:txBody>
          <a:bodyPr vert="horz" lIns="91440" tIns="45720" rIns="91440" bIns="45720" rtlCol="0" anchor="b">
            <a:normAutofit/>
          </a:bodyPr>
          <a:lstStyle/>
          <a:p>
            <a:pPr defTabSz="914400">
              <a:lnSpc>
                <a:spcPct val="90000"/>
              </a:lnSpc>
            </a:pPr>
            <a:r>
              <a:rPr lang="en-US" sz="13200">
                <a:latin typeface="+mj-lt"/>
              </a:rPr>
              <a:t>Questions? Reactions? Ideas?</a:t>
            </a:r>
          </a:p>
        </p:txBody>
      </p:sp>
      <p:pic>
        <p:nvPicPr>
          <p:cNvPr id="6" name="Picture 5">
            <a:extLst>
              <a:ext uri="{FF2B5EF4-FFF2-40B4-BE49-F238E27FC236}">
                <a16:creationId xmlns:a16="http://schemas.microsoft.com/office/drawing/2014/main" id="{4D9663DF-FFA2-6D46-AC38-D7D4D01042C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719176" y="2741967"/>
            <a:ext cx="5550408" cy="8232066"/>
          </a:xfrm>
          <a:prstGeom prst="rect">
            <a:avLst/>
          </a:prstGeom>
        </p:spPr>
      </p:pic>
    </p:spTree>
    <p:extLst>
      <p:ext uri="{BB962C8B-B14F-4D97-AF65-F5344CB8AC3E}">
        <p14:creationId xmlns:p14="http://schemas.microsoft.com/office/powerpoint/2010/main" val="22181133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94B69A-6D39-E844-957E-E1D700DFE7CF}"/>
              </a:ext>
            </a:extLst>
          </p:cNvPr>
          <p:cNvSpPr>
            <a:spLocks noGrp="1"/>
          </p:cNvSpPr>
          <p:nvPr>
            <p:ph type="title"/>
          </p:nvPr>
        </p:nvSpPr>
        <p:spPr>
          <a:xfrm>
            <a:off x="12193587" y="2812010"/>
            <a:ext cx="11303722" cy="5613408"/>
          </a:xfrm>
        </p:spPr>
        <p:txBody>
          <a:bodyPr vert="horz" lIns="91440" tIns="45720" rIns="91440" bIns="45720" rtlCol="0" anchor="b">
            <a:normAutofit/>
          </a:bodyPr>
          <a:lstStyle/>
          <a:p>
            <a:pPr defTabSz="914400">
              <a:lnSpc>
                <a:spcPct val="90000"/>
              </a:lnSpc>
            </a:pPr>
            <a:r>
              <a:rPr lang="en-US" sz="8800" kern="1200" dirty="0">
                <a:solidFill>
                  <a:schemeClr val="tx1"/>
                </a:solidFill>
                <a:latin typeface="+mj-lt"/>
                <a:ea typeface="+mj-ea"/>
                <a:cs typeface="+mj-cs"/>
              </a:rPr>
              <a:t>Follow-up Professional Development Opportunities </a:t>
            </a:r>
          </a:p>
        </p:txBody>
      </p:sp>
      <p:pic>
        <p:nvPicPr>
          <p:cNvPr id="6" name="Picture 5">
            <a:extLst>
              <a:ext uri="{FF2B5EF4-FFF2-40B4-BE49-F238E27FC236}">
                <a16:creationId xmlns:a16="http://schemas.microsoft.com/office/drawing/2014/main" id="{C254174E-6390-F546-944F-2081E00720C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94062" y="1415993"/>
            <a:ext cx="5487117" cy="5359511"/>
          </a:xfrm>
          <a:prstGeom prst="rect">
            <a:avLst/>
          </a:prstGeom>
        </p:spPr>
      </p:pic>
    </p:spTree>
    <p:extLst>
      <p:ext uri="{BB962C8B-B14F-4D97-AF65-F5344CB8AC3E}">
        <p14:creationId xmlns:p14="http://schemas.microsoft.com/office/powerpoint/2010/main" val="1902479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4BEA0-E105-8348-8B04-B0A0DC62205B}"/>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D3AE70C9-A3C7-E941-B434-39722C0DE8A0}"/>
              </a:ext>
            </a:extLst>
          </p:cNvPr>
          <p:cNvSpPr>
            <a:spLocks noGrp="1"/>
          </p:cNvSpPr>
          <p:nvPr>
            <p:ph type="subTitle" idx="1"/>
          </p:nvPr>
        </p:nvSpPr>
        <p:spPr/>
        <p:txBody>
          <a:bodyPr/>
          <a:lstStyle/>
          <a:p>
            <a:r>
              <a:rPr lang="en-US" dirty="0"/>
              <a:t>See you next week!</a:t>
            </a:r>
          </a:p>
          <a:p>
            <a:r>
              <a:rPr lang="en-US" dirty="0"/>
              <a:t>Bootcamp Week 6 – Wednesday, December 15</a:t>
            </a:r>
            <a:r>
              <a:rPr lang="en-US" baseline="30000" dirty="0"/>
              <a:t>th</a:t>
            </a:r>
            <a:r>
              <a:rPr lang="en-US" dirty="0"/>
              <a:t>, 12-2pm </a:t>
            </a:r>
          </a:p>
        </p:txBody>
      </p:sp>
    </p:spTree>
    <p:extLst>
      <p:ext uri="{BB962C8B-B14F-4D97-AF65-F5344CB8AC3E}">
        <p14:creationId xmlns:p14="http://schemas.microsoft.com/office/powerpoint/2010/main" val="2016378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68FBD3-4D2A-AE4F-88B2-F636D5A712A8}"/>
              </a:ext>
            </a:extLst>
          </p:cNvPr>
          <p:cNvSpPr>
            <a:spLocks noGrp="1"/>
          </p:cNvSpPr>
          <p:nvPr>
            <p:ph type="title"/>
          </p:nvPr>
        </p:nvSpPr>
        <p:spPr>
          <a:xfrm>
            <a:off x="1676618" y="730250"/>
            <a:ext cx="10776407" cy="2651126"/>
          </a:xfrm>
        </p:spPr>
        <p:txBody>
          <a:bodyPr vert="horz" lIns="91440" tIns="45720" rIns="91440" bIns="45720" rtlCol="0" anchor="ctr">
            <a:normAutofit/>
          </a:bodyPr>
          <a:lstStyle/>
          <a:p>
            <a:pPr defTabSz="914400">
              <a:lnSpc>
                <a:spcPct val="90000"/>
              </a:lnSpc>
            </a:pPr>
            <a:r>
              <a:rPr lang="en-US" dirty="0">
                <a:latin typeface="+mj-lt"/>
              </a:rPr>
              <a:t>Agenda</a:t>
            </a:r>
          </a:p>
        </p:txBody>
      </p:sp>
      <p:sp>
        <p:nvSpPr>
          <p:cNvPr id="2" name="Content Placeholder 1">
            <a:extLst>
              <a:ext uri="{FF2B5EF4-FFF2-40B4-BE49-F238E27FC236}">
                <a16:creationId xmlns:a16="http://schemas.microsoft.com/office/drawing/2014/main" id="{DF5BEE35-CC1E-424A-957A-07AAE35D0BEA}"/>
              </a:ext>
            </a:extLst>
          </p:cNvPr>
          <p:cNvSpPr>
            <a:spLocks noGrp="1"/>
          </p:cNvSpPr>
          <p:nvPr>
            <p:ph sz="quarter" idx="13"/>
          </p:nvPr>
        </p:nvSpPr>
        <p:spPr>
          <a:xfrm>
            <a:off x="1676618" y="2590832"/>
            <a:ext cx="10776407" cy="8702676"/>
          </a:xfrm>
        </p:spPr>
        <p:txBody>
          <a:bodyPr vert="horz" lIns="91440" tIns="45720" rIns="91440" bIns="45720" rtlCol="0">
            <a:normAutofit/>
          </a:bodyPr>
          <a:lstStyle/>
          <a:p>
            <a:pPr marL="361950" indent="-590550" defTabSz="914400">
              <a:lnSpc>
                <a:spcPct val="100000"/>
              </a:lnSpc>
              <a:spcBef>
                <a:spcPts val="3200"/>
              </a:spcBef>
              <a:spcAft>
                <a:spcPts val="1000"/>
              </a:spcAft>
              <a:buFont typeface="Arial" panose="020B0604020202020204" pitchFamily="34" charset="0"/>
              <a:buChar char="•"/>
            </a:pPr>
            <a:r>
              <a:rPr lang="en-US" dirty="0">
                <a:latin typeface="+mn-lt"/>
              </a:rPr>
              <a:t>What is Intervention?</a:t>
            </a:r>
          </a:p>
          <a:p>
            <a:pPr marL="361950" indent="-590550" defTabSz="914400">
              <a:lnSpc>
                <a:spcPct val="100000"/>
              </a:lnSpc>
              <a:spcBef>
                <a:spcPts val="3200"/>
              </a:spcBef>
              <a:spcAft>
                <a:spcPts val="1000"/>
              </a:spcAft>
              <a:buFont typeface="Arial" panose="020B0604020202020204" pitchFamily="34" charset="0"/>
              <a:buChar char="•"/>
            </a:pPr>
            <a:r>
              <a:rPr lang="en-US" dirty="0">
                <a:latin typeface="+mn-lt"/>
              </a:rPr>
              <a:t>Principles for Intervention</a:t>
            </a:r>
          </a:p>
          <a:p>
            <a:pPr marL="361950" indent="-590550" defTabSz="914400">
              <a:lnSpc>
                <a:spcPct val="100000"/>
              </a:lnSpc>
              <a:spcBef>
                <a:spcPts val="3200"/>
              </a:spcBef>
              <a:spcAft>
                <a:spcPts val="1000"/>
              </a:spcAft>
              <a:buFont typeface="Arial" panose="020B0604020202020204" pitchFamily="34" charset="0"/>
              <a:buChar char="•"/>
            </a:pPr>
            <a:r>
              <a:rPr lang="en-US" dirty="0">
                <a:latin typeface="+mn-lt"/>
              </a:rPr>
              <a:t>Sample Intervention Protocols</a:t>
            </a:r>
          </a:p>
          <a:p>
            <a:pPr marL="361950" indent="-590550" defTabSz="914400">
              <a:lnSpc>
                <a:spcPct val="100000"/>
              </a:lnSpc>
              <a:spcBef>
                <a:spcPts val="3200"/>
              </a:spcBef>
              <a:spcAft>
                <a:spcPts val="1000"/>
              </a:spcAft>
              <a:buFont typeface="Arial" panose="020B0604020202020204" pitchFamily="34" charset="0"/>
              <a:buChar char="•"/>
            </a:pPr>
            <a:r>
              <a:rPr lang="en-US" dirty="0">
                <a:latin typeface="+mn-lt"/>
              </a:rPr>
              <a:t>School Improvement Requirements</a:t>
            </a:r>
          </a:p>
        </p:txBody>
      </p:sp>
      <p:pic>
        <p:nvPicPr>
          <p:cNvPr id="4" name="Picture 3">
            <a:extLst>
              <a:ext uri="{FF2B5EF4-FFF2-40B4-BE49-F238E27FC236}">
                <a16:creationId xmlns:a16="http://schemas.microsoft.com/office/drawing/2014/main" id="{49EB5686-D96F-874E-BA2C-533F73565906}"/>
              </a:ext>
              <a:ext uri="{C183D7F6-B498-43B3-948B-1728B52AA6E4}">
                <adec:decorative xmlns:adec="http://schemas.microsoft.com/office/drawing/2017/decorative" val="1"/>
              </a:ext>
            </a:extLst>
          </p:cNvPr>
          <p:cNvPicPr>
            <a:picLocks noChangeAspect="1"/>
          </p:cNvPicPr>
          <p:nvPr/>
        </p:nvPicPr>
        <p:blipFill rotWithShape="1">
          <a:blip r:embed="rId3"/>
          <a:srcRect t="159"/>
          <a:stretch/>
        </p:blipFill>
        <p:spPr>
          <a:xfrm>
            <a:off x="13244312" y="2590832"/>
            <a:ext cx="11142863" cy="11125168"/>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Tree>
    <p:extLst>
      <p:ext uri="{BB962C8B-B14F-4D97-AF65-F5344CB8AC3E}">
        <p14:creationId xmlns:p14="http://schemas.microsoft.com/office/powerpoint/2010/main" val="2715823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E64AC-3FFD-0347-91B0-5D650155EEFD}"/>
              </a:ext>
            </a:extLst>
          </p:cNvPr>
          <p:cNvSpPr>
            <a:spLocks noGrp="1"/>
          </p:cNvSpPr>
          <p:nvPr>
            <p:ph type="title"/>
          </p:nvPr>
        </p:nvSpPr>
        <p:spPr>
          <a:xfrm>
            <a:off x="1676618" y="730250"/>
            <a:ext cx="10788126" cy="2651126"/>
          </a:xfrm>
        </p:spPr>
        <p:txBody>
          <a:bodyPr vert="horz" lIns="91440" tIns="45720" rIns="91440" bIns="45720" rtlCol="0" anchor="ctr">
            <a:normAutofit/>
          </a:bodyPr>
          <a:lstStyle/>
          <a:p>
            <a:pPr defTabSz="914400">
              <a:lnSpc>
                <a:spcPct val="90000"/>
              </a:lnSpc>
            </a:pPr>
            <a:r>
              <a:rPr lang="en-US" kern="1200" dirty="0">
                <a:solidFill>
                  <a:schemeClr val="tx1"/>
                </a:solidFill>
                <a:latin typeface="+mj-lt"/>
                <a:ea typeface="+mj-ea"/>
                <a:cs typeface="+mj-cs"/>
              </a:rPr>
              <a:t>Objectives</a:t>
            </a:r>
          </a:p>
        </p:txBody>
      </p:sp>
      <p:sp>
        <p:nvSpPr>
          <p:cNvPr id="5" name="Content Placeholder 4">
            <a:extLst>
              <a:ext uri="{FF2B5EF4-FFF2-40B4-BE49-F238E27FC236}">
                <a16:creationId xmlns:a16="http://schemas.microsoft.com/office/drawing/2014/main" id="{81931901-196F-2B40-BB6E-495E82F2B156}"/>
              </a:ext>
            </a:extLst>
          </p:cNvPr>
          <p:cNvSpPr>
            <a:spLocks noGrp="1"/>
          </p:cNvSpPr>
          <p:nvPr>
            <p:ph sz="quarter" idx="13"/>
          </p:nvPr>
        </p:nvSpPr>
        <p:spPr>
          <a:xfrm>
            <a:off x="1676618" y="3651250"/>
            <a:ext cx="10788126" cy="8702676"/>
          </a:xfrm>
        </p:spPr>
        <p:txBody>
          <a:bodyPr vert="horz" lIns="91440" tIns="45720" rIns="91440" bIns="45720" rtlCol="0">
            <a:normAutofit/>
          </a:bodyPr>
          <a:lstStyle/>
          <a:p>
            <a:pPr marL="803275" indent="-460375" defTabSz="914400">
              <a:lnSpc>
                <a:spcPct val="90000"/>
              </a:lnSpc>
              <a:buFont typeface="Arial" panose="020B0604020202020204" pitchFamily="34" charset="0"/>
              <a:buChar char="•"/>
            </a:pPr>
            <a:r>
              <a:rPr lang="en-US" dirty="0">
                <a:latin typeface="+mn-lt"/>
              </a:rPr>
              <a:t>Authorizers will learn about options for implementing an intervention protocol.</a:t>
            </a:r>
          </a:p>
          <a:p>
            <a:pPr marL="803275" indent="-460375" defTabSz="914400">
              <a:lnSpc>
                <a:spcPct val="90000"/>
              </a:lnSpc>
              <a:buFont typeface="Arial" panose="020B0604020202020204" pitchFamily="34" charset="0"/>
              <a:buChar char="•"/>
            </a:pPr>
            <a:r>
              <a:rPr lang="en-US" dirty="0">
                <a:latin typeface="+mn-lt"/>
              </a:rPr>
              <a:t>Authorizers will understand the key state requirements for school improvement plans.</a:t>
            </a:r>
          </a:p>
        </p:txBody>
      </p:sp>
      <p:pic>
        <p:nvPicPr>
          <p:cNvPr id="17" name="Picture 16">
            <a:extLst>
              <a:ext uri="{FF2B5EF4-FFF2-40B4-BE49-F238E27FC236}">
                <a16:creationId xmlns:a16="http://schemas.microsoft.com/office/drawing/2014/main" id="{FCF3899A-16D1-AF4B-AAD3-6BF5AEB32F7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282042" y="2353114"/>
            <a:ext cx="6551844" cy="7721816"/>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Tree>
    <p:extLst>
      <p:ext uri="{BB962C8B-B14F-4D97-AF65-F5344CB8AC3E}">
        <p14:creationId xmlns:p14="http://schemas.microsoft.com/office/powerpoint/2010/main" val="42465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A6F036-537E-734D-ACDD-F0DFC095DD37}"/>
              </a:ext>
            </a:extLst>
          </p:cNvPr>
          <p:cNvSpPr>
            <a:spLocks noGrp="1"/>
          </p:cNvSpPr>
          <p:nvPr>
            <p:ph type="title"/>
          </p:nvPr>
        </p:nvSpPr>
        <p:spPr/>
        <p:txBody>
          <a:bodyPr/>
          <a:lstStyle/>
          <a:p>
            <a:r>
              <a:rPr lang="en-US" dirty="0"/>
              <a:t>Best Practice: Formal vs. Informal Interventions</a:t>
            </a:r>
          </a:p>
        </p:txBody>
      </p:sp>
      <p:pic>
        <p:nvPicPr>
          <p:cNvPr id="8" name="Content Placeholder 7" descr="A chart of best practice formal vs. informal interventions: if a raised concern is a violation of contract, a formal intervention is needed. If a raised concern is a safety or health issue or other concern, an informal intervention is needed.">
            <a:extLst>
              <a:ext uri="{FF2B5EF4-FFF2-40B4-BE49-F238E27FC236}">
                <a16:creationId xmlns:a16="http://schemas.microsoft.com/office/drawing/2014/main" id="{ACE80A3A-ED3A-B84E-AF52-7477854B445A}"/>
              </a:ext>
            </a:extLst>
          </p:cNvPr>
          <p:cNvPicPr>
            <a:picLocks noGrp="1" noChangeAspect="1"/>
          </p:cNvPicPr>
          <p:nvPr>
            <p:ph sz="quarter" idx="13"/>
          </p:nvPr>
        </p:nvPicPr>
        <p:blipFill>
          <a:blip r:embed="rId3"/>
          <a:stretch>
            <a:fillRect/>
          </a:stretch>
        </p:blipFill>
        <p:spPr>
          <a:xfrm>
            <a:off x="1916878" y="1943945"/>
            <a:ext cx="20553417" cy="8562975"/>
          </a:xfrm>
        </p:spPr>
      </p:pic>
      <p:pic>
        <p:nvPicPr>
          <p:cNvPr id="24" name="Picture 23">
            <a:extLst>
              <a:ext uri="{FF2B5EF4-FFF2-40B4-BE49-F238E27FC236}">
                <a16:creationId xmlns:a16="http://schemas.microsoft.com/office/drawing/2014/main" id="{9D7DB3DB-9920-1547-9C3D-2471AD0FBD6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746154" y="9949507"/>
            <a:ext cx="1651001" cy="1612605"/>
          </a:xfrm>
          <a:prstGeom prst="rect">
            <a:avLst/>
          </a:prstGeom>
        </p:spPr>
      </p:pic>
      <p:pic>
        <p:nvPicPr>
          <p:cNvPr id="25" name="Picture 24">
            <a:extLst>
              <a:ext uri="{FF2B5EF4-FFF2-40B4-BE49-F238E27FC236}">
                <a16:creationId xmlns:a16="http://schemas.microsoft.com/office/drawing/2014/main" id="{A51331E6-2E34-A44E-9EF0-1990301562F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641021" y="8503176"/>
            <a:ext cx="1651001" cy="1446331"/>
          </a:xfrm>
          <a:prstGeom prst="rect">
            <a:avLst/>
          </a:prstGeom>
        </p:spPr>
      </p:pic>
    </p:spTree>
    <p:extLst>
      <p:ext uri="{BB962C8B-B14F-4D97-AF65-F5344CB8AC3E}">
        <p14:creationId xmlns:p14="http://schemas.microsoft.com/office/powerpoint/2010/main" val="3050871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E64AC-3FFD-0347-91B0-5D650155EEFD}"/>
              </a:ext>
            </a:extLst>
          </p:cNvPr>
          <p:cNvSpPr>
            <a:spLocks noGrp="1"/>
          </p:cNvSpPr>
          <p:nvPr>
            <p:ph type="title"/>
          </p:nvPr>
        </p:nvSpPr>
        <p:spPr>
          <a:xfrm>
            <a:off x="1052504" y="809516"/>
            <a:ext cx="7477542" cy="3845611"/>
          </a:xfrm>
        </p:spPr>
        <p:txBody>
          <a:bodyPr vert="horz" lIns="91440" tIns="45720" rIns="91440" bIns="45720" rtlCol="0" anchor="ctr">
            <a:normAutofit/>
          </a:bodyPr>
          <a:lstStyle/>
          <a:p>
            <a:pPr defTabSz="914400">
              <a:lnSpc>
                <a:spcPct val="90000"/>
              </a:lnSpc>
            </a:pPr>
            <a:r>
              <a:rPr lang="en-US" kern="1200" dirty="0">
                <a:latin typeface="+mj-lt"/>
                <a:ea typeface="+mj-ea"/>
                <a:cs typeface="+mj-cs"/>
              </a:rPr>
              <a:t>What is intervention?</a:t>
            </a:r>
          </a:p>
        </p:txBody>
      </p:sp>
      <p:sp>
        <p:nvSpPr>
          <p:cNvPr id="35" name="Content Placeholder 4">
            <a:extLst>
              <a:ext uri="{FF2B5EF4-FFF2-40B4-BE49-F238E27FC236}">
                <a16:creationId xmlns:a16="http://schemas.microsoft.com/office/drawing/2014/main" id="{81931901-196F-2B40-BB6E-495E82F2B156}"/>
              </a:ext>
            </a:extLst>
          </p:cNvPr>
          <p:cNvSpPr>
            <a:spLocks noGrp="1"/>
          </p:cNvSpPr>
          <p:nvPr>
            <p:ph sz="quarter" idx="13"/>
          </p:nvPr>
        </p:nvSpPr>
        <p:spPr/>
        <p:txBody>
          <a:bodyPr vert="horz" lIns="91440" tIns="45720" rIns="91440" bIns="45720" rtlCol="0" anchor="t" anchorCtr="0">
            <a:normAutofit/>
          </a:bodyPr>
          <a:lstStyle/>
          <a:p>
            <a:pPr marL="920750" indent="-577850" defTabSz="914400">
              <a:lnSpc>
                <a:spcPct val="90000"/>
              </a:lnSpc>
              <a:buFont typeface="Arial" panose="020B0604020202020204" pitchFamily="34" charset="0"/>
              <a:buChar char="•"/>
            </a:pPr>
            <a:r>
              <a:rPr lang="en-US" dirty="0">
                <a:latin typeface="+mn-lt"/>
              </a:rPr>
              <a:t>When an authorizer takes formal action as a result of a charter school not meeting expectations (statutory or contract requirements).</a:t>
            </a:r>
          </a:p>
          <a:p>
            <a:pPr marL="920750" indent="-577850" defTabSz="914400">
              <a:lnSpc>
                <a:spcPct val="90000"/>
              </a:lnSpc>
              <a:spcBef>
                <a:spcPts val="3200"/>
              </a:spcBef>
              <a:buFont typeface="Arial" panose="020B0604020202020204" pitchFamily="34" charset="0"/>
              <a:buChar char="•"/>
            </a:pPr>
            <a:r>
              <a:rPr lang="en-US" dirty="0">
                <a:latin typeface="+mn-lt"/>
              </a:rPr>
              <a:t>Interventions alert schools to their deficiencies and provide support for improvement.</a:t>
            </a:r>
          </a:p>
          <a:p>
            <a:pPr marL="920750" indent="-577850" defTabSz="914400">
              <a:lnSpc>
                <a:spcPct val="90000"/>
              </a:lnSpc>
              <a:spcBef>
                <a:spcPts val="3200"/>
              </a:spcBef>
              <a:buFont typeface="Arial" panose="020B0604020202020204" pitchFamily="34" charset="0"/>
              <a:buChar char="•"/>
            </a:pPr>
            <a:r>
              <a:rPr lang="en-US" dirty="0">
                <a:latin typeface="+mn-lt"/>
              </a:rPr>
              <a:t>The goal of intervention is to ensure that students are being served safely and effectively.</a:t>
            </a:r>
          </a:p>
          <a:p>
            <a:pPr marL="342900" indent="-228600" defTabSz="914400">
              <a:lnSpc>
                <a:spcPct val="90000"/>
              </a:lnSpc>
              <a:buFont typeface="Arial" panose="020B0604020202020204" pitchFamily="34" charset="0"/>
              <a:buChar char="•"/>
            </a:pPr>
            <a:endParaRPr lang="en-US" dirty="0">
              <a:latin typeface="+mn-lt"/>
            </a:endParaRPr>
          </a:p>
        </p:txBody>
      </p:sp>
    </p:spTree>
    <p:extLst>
      <p:ext uri="{BB962C8B-B14F-4D97-AF65-F5344CB8AC3E}">
        <p14:creationId xmlns:p14="http://schemas.microsoft.com/office/powerpoint/2010/main" val="1327473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E64AC-3FFD-0347-91B0-5D650155EEFD}"/>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kern="1200" dirty="0">
                <a:solidFill>
                  <a:schemeClr val="bg1"/>
                </a:solidFill>
                <a:latin typeface="+mj-lt"/>
                <a:ea typeface="+mj-ea"/>
                <a:cs typeface="+mj-cs"/>
              </a:rPr>
              <a:t>Intervention Principles</a:t>
            </a:r>
          </a:p>
        </p:txBody>
      </p:sp>
      <p:sp>
        <p:nvSpPr>
          <p:cNvPr id="2" name="TextBox 1">
            <a:extLst>
              <a:ext uri="{FF2B5EF4-FFF2-40B4-BE49-F238E27FC236}">
                <a16:creationId xmlns:a16="http://schemas.microsoft.com/office/drawing/2014/main" id="{61A089B0-E57B-6448-9B75-95654549568D}"/>
              </a:ext>
            </a:extLst>
          </p:cNvPr>
          <p:cNvSpPr txBox="1"/>
          <p:nvPr/>
        </p:nvSpPr>
        <p:spPr>
          <a:xfrm>
            <a:off x="1763486" y="10254343"/>
            <a:ext cx="5753860" cy="630942"/>
          </a:xfrm>
          <a:prstGeom prst="rect">
            <a:avLst/>
          </a:prstGeom>
        </p:spPr>
        <p:txBody>
          <a:bodyPr wrap="square" rtlCol="0">
            <a:spAutoFit/>
          </a:bodyPr>
          <a:lstStyle/>
          <a:p>
            <a:pPr algn="l"/>
            <a:r>
              <a:rPr lang="en-US" sz="3500" dirty="0">
                <a:solidFill>
                  <a:schemeClr val="bg1"/>
                </a:solidFill>
              </a:rPr>
              <a:t>1 CCR 301-88.305(D)</a:t>
            </a:r>
          </a:p>
        </p:txBody>
      </p:sp>
      <p:sp>
        <p:nvSpPr>
          <p:cNvPr id="6" name="Content Placeholder 5">
            <a:extLst>
              <a:ext uri="{FF2B5EF4-FFF2-40B4-BE49-F238E27FC236}">
                <a16:creationId xmlns:a16="http://schemas.microsoft.com/office/drawing/2014/main" id="{93279A76-2653-B740-8BB1-BC9360F02FF2}"/>
              </a:ext>
            </a:extLst>
          </p:cNvPr>
          <p:cNvSpPr>
            <a:spLocks noGrp="1"/>
          </p:cNvSpPr>
          <p:nvPr>
            <p:ph sz="quarter" idx="13"/>
          </p:nvPr>
        </p:nvSpPr>
        <p:spPr>
          <a:xfrm>
            <a:off x="9976757" y="3375575"/>
            <a:ext cx="12416246" cy="9622386"/>
          </a:xfrm>
        </p:spPr>
        <p:txBody>
          <a:bodyPr/>
          <a:lstStyle/>
          <a:p>
            <a:pPr marL="571500" lvl="0" indent="-571500">
              <a:lnSpc>
                <a:spcPct val="100000"/>
              </a:lnSpc>
              <a:spcBef>
                <a:spcPts val="3000"/>
              </a:spcBef>
              <a:spcAft>
                <a:spcPts val="600"/>
              </a:spcAft>
              <a:buFont typeface="Arial" panose="020B0604020202020204" pitchFamily="34" charset="0"/>
              <a:buChar char="•"/>
            </a:pPr>
            <a:r>
              <a:rPr lang="en-US" dirty="0"/>
              <a:t>Establishing and communicating an intervention policy; </a:t>
            </a:r>
          </a:p>
          <a:p>
            <a:pPr marL="571500" lvl="0" indent="-571500">
              <a:lnSpc>
                <a:spcPct val="100000"/>
              </a:lnSpc>
              <a:spcBef>
                <a:spcPts val="3000"/>
              </a:spcBef>
              <a:spcAft>
                <a:spcPts val="600"/>
              </a:spcAft>
              <a:buFont typeface="Arial" panose="020B0604020202020204" pitchFamily="34" charset="0"/>
              <a:buChar char="•"/>
            </a:pPr>
            <a:r>
              <a:rPr lang="en-US" dirty="0"/>
              <a:t>Giving schools clear, adequate, evidence-based, and timely notice of contract violations or performance deficiencies;</a:t>
            </a:r>
          </a:p>
          <a:p>
            <a:pPr marL="571500" lvl="0" indent="-571500">
              <a:lnSpc>
                <a:spcPct val="100000"/>
              </a:lnSpc>
              <a:spcBef>
                <a:spcPts val="3000"/>
              </a:spcBef>
              <a:spcAft>
                <a:spcPts val="600"/>
              </a:spcAft>
              <a:buFont typeface="Arial" panose="020B0604020202020204" pitchFamily="34" charset="0"/>
              <a:buChar char="•"/>
            </a:pPr>
            <a:r>
              <a:rPr lang="en-US" dirty="0"/>
              <a:t>Allowing schools reasonable time and opportunity for remediation in non-emergency situations; and</a:t>
            </a:r>
          </a:p>
          <a:p>
            <a:pPr marL="571500" lvl="0" indent="-571500">
              <a:lnSpc>
                <a:spcPct val="100000"/>
              </a:lnSpc>
              <a:spcBef>
                <a:spcPts val="3000"/>
              </a:spcBef>
              <a:spcAft>
                <a:spcPts val="600"/>
              </a:spcAft>
              <a:buFont typeface="Arial" panose="020B0604020202020204" pitchFamily="34" charset="0"/>
              <a:buChar char="•"/>
            </a:pPr>
            <a:r>
              <a:rPr lang="en-US" dirty="0"/>
              <a:t>Engaging in intervention strategies that clearly preserve school autonomy and responsibility.</a:t>
            </a:r>
            <a:endParaRPr lang="en-US" strike="sngStrike" dirty="0"/>
          </a:p>
          <a:p>
            <a:pPr>
              <a:lnSpc>
                <a:spcPct val="100000"/>
              </a:lnSpc>
              <a:spcBef>
                <a:spcPts val="600"/>
              </a:spcBef>
              <a:spcAft>
                <a:spcPts val="600"/>
              </a:spcAft>
            </a:pPr>
            <a:endParaRPr lang="en-US" dirty="0"/>
          </a:p>
        </p:txBody>
      </p:sp>
      <p:sp>
        <p:nvSpPr>
          <p:cNvPr id="9" name="Content Placeholder 9">
            <a:extLst>
              <a:ext uri="{FF2B5EF4-FFF2-40B4-BE49-F238E27FC236}">
                <a16:creationId xmlns:a16="http://schemas.microsoft.com/office/drawing/2014/main" id="{40DBEC39-986C-FF40-B885-C217E5D58792}"/>
              </a:ext>
            </a:extLst>
          </p:cNvPr>
          <p:cNvSpPr txBox="1">
            <a:spLocks/>
          </p:cNvSpPr>
          <p:nvPr/>
        </p:nvSpPr>
        <p:spPr>
          <a:xfrm>
            <a:off x="10012680" y="1027654"/>
            <a:ext cx="12344400" cy="1828800"/>
          </a:xfrm>
          <a:prstGeom prst="roundRect">
            <a:avLst/>
          </a:prstGeom>
          <a:solidFill>
            <a:schemeClr val="tx1"/>
          </a:solidFill>
        </p:spPr>
        <p:txBody>
          <a:bodyPr anchor="ctr"/>
          <a:lstStyle>
            <a:lvl1pPr marL="0" indent="0" algn="l" defTabSz="1828800" rtl="0" eaLnBrk="1" latinLnBrk="0" hangingPunct="1">
              <a:lnSpc>
                <a:spcPct val="90000"/>
              </a:lnSpc>
              <a:spcBef>
                <a:spcPts val="2000"/>
              </a:spcBef>
              <a:spcAft>
                <a:spcPts val="1200"/>
              </a:spcAft>
              <a:buFont typeface="Arial" panose="020B0604020202020204" pitchFamily="34" charset="0"/>
              <a:buNone/>
              <a:defRPr sz="3800" b="1" kern="1200">
                <a:solidFill>
                  <a:srgbClr val="1669C9"/>
                </a:solidFill>
                <a:latin typeface="Helvetica" pitchFamily="2" charset="0"/>
                <a:ea typeface="+mn-ea"/>
                <a:cs typeface="+mn-cs"/>
              </a:defRPr>
            </a:lvl1pPr>
            <a:lvl2pPr marL="0" indent="-457200" algn="l" defTabSz="1828800" rtl="0" eaLnBrk="1" latinLnBrk="0" hangingPunct="1">
              <a:lnSpc>
                <a:spcPct val="90000"/>
              </a:lnSpc>
              <a:spcBef>
                <a:spcPts val="2200"/>
              </a:spcBef>
              <a:buFont typeface="Arial" panose="020B0604020202020204" pitchFamily="34" charset="0"/>
              <a:buChar char="•"/>
              <a:defRPr sz="3600" kern="1200">
                <a:solidFill>
                  <a:srgbClr val="5A799C"/>
                </a:solidFill>
                <a:latin typeface="Helvetica" pitchFamily="2" charset="0"/>
                <a:ea typeface="+mn-ea"/>
                <a:cs typeface="+mn-cs"/>
              </a:defRPr>
            </a:lvl2pPr>
            <a:lvl3pPr marL="1024128" indent="-457200" algn="l" defTabSz="1828800" rtl="0" eaLnBrk="1" latinLnBrk="0" hangingPunct="1">
              <a:lnSpc>
                <a:spcPct val="90000"/>
              </a:lnSpc>
              <a:spcBef>
                <a:spcPts val="1000"/>
              </a:spcBef>
              <a:buFont typeface="System Font Regular"/>
              <a:buChar char="–"/>
              <a:defRPr sz="2800" kern="1200">
                <a:solidFill>
                  <a:srgbClr val="5A799C"/>
                </a:solidFill>
                <a:latin typeface="Helvetica" pitchFamily="2" charset="0"/>
                <a:ea typeface="+mn-ea"/>
                <a:cs typeface="+mn-cs"/>
              </a:defRPr>
            </a:lvl3pPr>
            <a:lvl4pPr marL="1600200" indent="-457200" algn="l"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143367"/>
                </a:solidFill>
                <a:latin typeface="Helvetica"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2000" kern="1200">
                <a:solidFill>
                  <a:schemeClr val="tx1"/>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107950"/>
            <a:r>
              <a:rPr lang="en-US" sz="4800" dirty="0">
                <a:solidFill>
                  <a:schemeClr val="bg1"/>
                </a:solidFill>
              </a:rPr>
              <a:t>Colorado Principles and Standards</a:t>
            </a:r>
          </a:p>
        </p:txBody>
      </p:sp>
    </p:spTree>
    <p:extLst>
      <p:ext uri="{BB962C8B-B14F-4D97-AF65-F5344CB8AC3E}">
        <p14:creationId xmlns:p14="http://schemas.microsoft.com/office/powerpoint/2010/main" val="6772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E64AC-3FFD-0347-91B0-5D650155EEFD}"/>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sz="8000" kern="1200" dirty="0">
                <a:solidFill>
                  <a:schemeClr val="bg1"/>
                </a:solidFill>
                <a:latin typeface="+mj-lt"/>
                <a:ea typeface="+mj-ea"/>
                <a:cs typeface="+mj-cs"/>
              </a:rPr>
              <a:t>Interventions</a:t>
            </a:r>
            <a:endParaRPr lang="en-US" sz="8000" strike="sngStrike" kern="1200" dirty="0">
              <a:solidFill>
                <a:schemeClr val="bg1"/>
              </a:solidFill>
              <a:latin typeface="+mj-lt"/>
              <a:ea typeface="+mj-ea"/>
              <a:cs typeface="+mj-cs"/>
            </a:endParaRPr>
          </a:p>
        </p:txBody>
      </p:sp>
      <p:sp>
        <p:nvSpPr>
          <p:cNvPr id="9" name="Content Placeholder 8">
            <a:extLst>
              <a:ext uri="{FF2B5EF4-FFF2-40B4-BE49-F238E27FC236}">
                <a16:creationId xmlns:a16="http://schemas.microsoft.com/office/drawing/2014/main" id="{91C74AE4-82A4-1F4C-BC1E-09552F708A17}"/>
              </a:ext>
            </a:extLst>
          </p:cNvPr>
          <p:cNvSpPr txBox="1">
            <a:spLocks/>
          </p:cNvSpPr>
          <p:nvPr/>
        </p:nvSpPr>
        <p:spPr>
          <a:xfrm>
            <a:off x="10012680" y="1024128"/>
            <a:ext cx="12344400" cy="1828800"/>
          </a:xfrm>
          <a:prstGeom prst="roundRect">
            <a:avLst/>
          </a:prstGeom>
          <a:solidFill>
            <a:schemeClr val="tx1"/>
          </a:solidFill>
        </p:spPr>
        <p:txBody>
          <a:bodyPr anchor="ctr"/>
          <a:lstStyle>
            <a:lvl1pPr marL="0" indent="0" algn="l" defTabSz="1828800" rtl="0" eaLnBrk="1" latinLnBrk="0" hangingPunct="1">
              <a:lnSpc>
                <a:spcPct val="90000"/>
              </a:lnSpc>
              <a:spcBef>
                <a:spcPts val="2000"/>
              </a:spcBef>
              <a:spcAft>
                <a:spcPts val="1200"/>
              </a:spcAft>
              <a:buFont typeface="Arial" panose="020B0604020202020204" pitchFamily="34" charset="0"/>
              <a:buNone/>
              <a:defRPr sz="3800" b="1" kern="1200">
                <a:solidFill>
                  <a:srgbClr val="1669C9"/>
                </a:solidFill>
                <a:latin typeface="Helvetica" pitchFamily="2" charset="0"/>
                <a:ea typeface="+mn-ea"/>
                <a:cs typeface="+mn-cs"/>
              </a:defRPr>
            </a:lvl1pPr>
            <a:lvl2pPr marL="0" indent="-457200" algn="l" defTabSz="1828800" rtl="0" eaLnBrk="1" latinLnBrk="0" hangingPunct="1">
              <a:lnSpc>
                <a:spcPct val="90000"/>
              </a:lnSpc>
              <a:spcBef>
                <a:spcPts val="2200"/>
              </a:spcBef>
              <a:buFont typeface="Arial" panose="020B0604020202020204" pitchFamily="34" charset="0"/>
              <a:buChar char="•"/>
              <a:defRPr sz="3600" kern="1200">
                <a:solidFill>
                  <a:srgbClr val="5A799C"/>
                </a:solidFill>
                <a:latin typeface="Helvetica" pitchFamily="2" charset="0"/>
                <a:ea typeface="+mn-ea"/>
                <a:cs typeface="+mn-cs"/>
              </a:defRPr>
            </a:lvl2pPr>
            <a:lvl3pPr marL="1024128" indent="-457200" algn="l" defTabSz="1828800" rtl="0" eaLnBrk="1" latinLnBrk="0" hangingPunct="1">
              <a:lnSpc>
                <a:spcPct val="90000"/>
              </a:lnSpc>
              <a:spcBef>
                <a:spcPts val="1000"/>
              </a:spcBef>
              <a:buFont typeface="System Font Regular"/>
              <a:buChar char="–"/>
              <a:defRPr sz="2800" kern="1200">
                <a:solidFill>
                  <a:srgbClr val="5A799C"/>
                </a:solidFill>
                <a:latin typeface="Helvetica" pitchFamily="2" charset="0"/>
                <a:ea typeface="+mn-ea"/>
                <a:cs typeface="+mn-cs"/>
              </a:defRPr>
            </a:lvl3pPr>
            <a:lvl4pPr marL="1600200" indent="-457200" algn="l"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143367"/>
                </a:solidFill>
                <a:latin typeface="Helvetica"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2000" kern="1200">
                <a:solidFill>
                  <a:schemeClr val="tx1"/>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4800" dirty="0">
                <a:solidFill>
                  <a:schemeClr val="bg1"/>
                </a:solidFill>
              </a:rPr>
              <a:t>Common Reasons for Intervention</a:t>
            </a:r>
          </a:p>
        </p:txBody>
      </p:sp>
      <p:sp>
        <p:nvSpPr>
          <p:cNvPr id="6" name="Content Placeholder 4">
            <a:extLst>
              <a:ext uri="{FF2B5EF4-FFF2-40B4-BE49-F238E27FC236}">
                <a16:creationId xmlns:a16="http://schemas.microsoft.com/office/drawing/2014/main" id="{EE93A544-59EB-8D4F-9A28-3F94197F836F}"/>
              </a:ext>
            </a:extLst>
          </p:cNvPr>
          <p:cNvSpPr txBox="1">
            <a:spLocks/>
          </p:cNvSpPr>
          <p:nvPr/>
        </p:nvSpPr>
        <p:spPr>
          <a:xfrm>
            <a:off x="10012680" y="3419821"/>
            <a:ext cx="12416246" cy="8107161"/>
          </a:xfrm>
          <a:prstGeom prst="rect">
            <a:avLst/>
          </a:prstGeom>
        </p:spPr>
        <p:txBody>
          <a:bodyPr/>
          <a:lstStyle>
            <a:lvl1pPr marL="0" indent="0" algn="l" defTabSz="1828800" rtl="0" eaLnBrk="1" latinLnBrk="0" hangingPunct="1">
              <a:lnSpc>
                <a:spcPct val="112000"/>
              </a:lnSpc>
              <a:spcBef>
                <a:spcPts val="2600"/>
              </a:spcBef>
              <a:spcAft>
                <a:spcPts val="400"/>
              </a:spcAft>
              <a:buFont typeface="Arial" panose="020B0604020202020204" pitchFamily="34" charset="0"/>
              <a:buNone/>
              <a:defRPr sz="3800" b="1" kern="1200" baseline="0">
                <a:solidFill>
                  <a:schemeClr val="accent3"/>
                </a:solidFill>
                <a:latin typeface="Helvetica" pitchFamily="2" charset="0"/>
                <a:ea typeface="+mn-ea"/>
                <a:cs typeface="+mn-cs"/>
              </a:defRPr>
            </a:lvl1pPr>
            <a:lvl2pPr marL="914400" indent="-457200" algn="l" defTabSz="1828800" rtl="0" eaLnBrk="1" latinLnBrk="0" hangingPunct="1">
              <a:lnSpc>
                <a:spcPct val="110000"/>
              </a:lnSpc>
              <a:spcBef>
                <a:spcPts val="2200"/>
              </a:spcBef>
              <a:spcAft>
                <a:spcPts val="400"/>
              </a:spcAft>
              <a:buClr>
                <a:srgbClr val="51AF46"/>
              </a:buClr>
              <a:buFont typeface="System Font Regular"/>
              <a:buChar char="•"/>
              <a:tabLst/>
              <a:defRPr sz="3600" kern="1200" baseline="0">
                <a:solidFill>
                  <a:schemeClr val="accent4">
                    <a:lumMod val="50000"/>
                  </a:schemeClr>
                </a:solidFill>
                <a:latin typeface="Helvetica" pitchFamily="2" charset="0"/>
                <a:ea typeface="+mn-ea"/>
                <a:cs typeface="+mn-cs"/>
              </a:defRPr>
            </a:lvl2pPr>
            <a:lvl3pPr marL="1691640" indent="-475488" algn="l" defTabSz="1828800" rtl="0" eaLnBrk="1" latinLnBrk="0" hangingPunct="1">
              <a:lnSpc>
                <a:spcPct val="110000"/>
              </a:lnSpc>
              <a:spcBef>
                <a:spcPts val="1400"/>
              </a:spcBef>
              <a:spcAft>
                <a:spcPts val="400"/>
              </a:spcAft>
              <a:buClr>
                <a:srgbClr val="51AF46"/>
              </a:buClr>
              <a:buFont typeface="Wingdings" pitchFamily="2" charset="2"/>
              <a:buChar char="§"/>
              <a:tabLst/>
              <a:defRPr sz="3000" kern="1200" baseline="0">
                <a:solidFill>
                  <a:schemeClr val="accent4">
                    <a:lumMod val="50000"/>
                  </a:schemeClr>
                </a:solidFill>
                <a:latin typeface="Helvetica" pitchFamily="2" charset="0"/>
                <a:ea typeface="+mn-ea"/>
                <a:cs typeface="+mn-cs"/>
              </a:defRPr>
            </a:lvl3pPr>
            <a:lvl4pPr marL="2194560" indent="-320040" algn="l" defTabSz="1828800" rtl="0" eaLnBrk="1" latinLnBrk="0" hangingPunct="1">
              <a:lnSpc>
                <a:spcPct val="110000"/>
              </a:lnSpc>
              <a:spcBef>
                <a:spcPts val="1400"/>
              </a:spcBef>
              <a:spcAft>
                <a:spcPts val="800"/>
              </a:spcAft>
              <a:buClr>
                <a:srgbClr val="51AF46"/>
              </a:buClr>
              <a:buFont typeface="System Font Regular"/>
              <a:buChar char="-"/>
              <a:tabLst/>
              <a:defRPr sz="2600" b="0" kern="1200" baseline="0">
                <a:solidFill>
                  <a:schemeClr val="accent4">
                    <a:lumMod val="50000"/>
                  </a:schemeClr>
                </a:solidFill>
                <a:latin typeface="Helvetica" pitchFamily="2" charset="0"/>
                <a:ea typeface="+mn-ea"/>
                <a:cs typeface="+mn-cs"/>
              </a:defRPr>
            </a:lvl4pPr>
            <a:lvl5pPr marL="2926080" indent="-347472" algn="l" defTabSz="1828800" rtl="0" eaLnBrk="1" latinLnBrk="0" hangingPunct="1">
              <a:lnSpc>
                <a:spcPct val="110000"/>
              </a:lnSpc>
              <a:spcBef>
                <a:spcPts val="1200"/>
              </a:spcBef>
              <a:buClr>
                <a:srgbClr val="51AF46"/>
              </a:buClr>
              <a:buSzPct val="100000"/>
              <a:buFont typeface="Arial" panose="020B0604020202020204" pitchFamily="34" charset="0"/>
              <a:buChar char="•"/>
              <a:tabLst/>
              <a:defRPr sz="2400" kern="1200" baseline="0">
                <a:solidFill>
                  <a:schemeClr val="accent4">
                    <a:lumMod val="50000"/>
                  </a:schemeClr>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571500" indent="-571500">
              <a:lnSpc>
                <a:spcPct val="100000"/>
              </a:lnSpc>
              <a:spcBef>
                <a:spcPts val="800"/>
              </a:spcBef>
              <a:spcAft>
                <a:spcPts val="800"/>
              </a:spcAft>
              <a:buFont typeface="Arial" panose="020B0604020202020204" pitchFamily="34" charset="0"/>
              <a:buChar char="•"/>
            </a:pPr>
            <a:r>
              <a:rPr lang="en-US" sz="4000" dirty="0"/>
              <a:t>Failure to meet academic performance expectations (state school improvement requirements may apply);</a:t>
            </a:r>
          </a:p>
          <a:p>
            <a:pPr marL="571500" indent="-571500">
              <a:lnSpc>
                <a:spcPct val="100000"/>
              </a:lnSpc>
              <a:spcBef>
                <a:spcPts val="800"/>
              </a:spcBef>
              <a:spcAft>
                <a:spcPts val="800"/>
              </a:spcAft>
              <a:buFont typeface="Arial" panose="020B0604020202020204" pitchFamily="34" charset="0"/>
              <a:buChar char="•"/>
            </a:pPr>
            <a:r>
              <a:rPr lang="en-US" sz="4000" dirty="0"/>
              <a:t>Failure to meet indicators of financial health;</a:t>
            </a:r>
          </a:p>
          <a:p>
            <a:pPr marL="571500" indent="-571500">
              <a:lnSpc>
                <a:spcPct val="100000"/>
              </a:lnSpc>
              <a:spcBef>
                <a:spcPts val="800"/>
              </a:spcBef>
              <a:spcAft>
                <a:spcPts val="800"/>
              </a:spcAft>
              <a:buFont typeface="Arial" panose="020B0604020202020204" pitchFamily="34" charset="0"/>
              <a:buChar char="•"/>
            </a:pPr>
            <a:r>
              <a:rPr lang="en-US" sz="4000" dirty="0"/>
              <a:t>Violations of federal or state statute or policy;</a:t>
            </a:r>
          </a:p>
          <a:p>
            <a:pPr marL="571500" indent="-571500">
              <a:lnSpc>
                <a:spcPct val="100000"/>
              </a:lnSpc>
              <a:spcBef>
                <a:spcPts val="800"/>
              </a:spcBef>
              <a:spcAft>
                <a:spcPts val="800"/>
              </a:spcAft>
              <a:buFont typeface="Arial" panose="020B0604020202020204" pitchFamily="34" charset="0"/>
              <a:buChar char="•"/>
            </a:pPr>
            <a:r>
              <a:rPr lang="en-US" sz="4000" dirty="0"/>
              <a:t>Issues pertaining to student safety, equity, or access;</a:t>
            </a:r>
          </a:p>
          <a:p>
            <a:pPr marL="571500" indent="-571500">
              <a:lnSpc>
                <a:spcPct val="100000"/>
              </a:lnSpc>
              <a:spcBef>
                <a:spcPts val="800"/>
              </a:spcBef>
              <a:spcAft>
                <a:spcPts val="800"/>
              </a:spcAft>
              <a:buFont typeface="Arial" panose="020B0604020202020204" pitchFamily="34" charset="0"/>
              <a:buChar char="•"/>
            </a:pPr>
            <a:r>
              <a:rPr lang="en-US" sz="4000" dirty="0"/>
              <a:t>Adverse findings during monitoring or oversight; </a:t>
            </a:r>
          </a:p>
          <a:p>
            <a:pPr marL="571500" indent="-571500">
              <a:lnSpc>
                <a:spcPct val="100000"/>
              </a:lnSpc>
              <a:spcBef>
                <a:spcPts val="800"/>
              </a:spcBef>
              <a:spcAft>
                <a:spcPts val="800"/>
              </a:spcAft>
              <a:buFont typeface="Arial" panose="020B0604020202020204" pitchFamily="34" charset="0"/>
              <a:buChar char="•"/>
            </a:pPr>
            <a:r>
              <a:rPr lang="en-US" sz="4000" dirty="0"/>
              <a:t>Material substantiated complaints from parents or other stakeholders.</a:t>
            </a:r>
          </a:p>
        </p:txBody>
      </p:sp>
      <p:sp>
        <p:nvSpPr>
          <p:cNvPr id="11" name="Content Placeholder 9">
            <a:extLst>
              <a:ext uri="{FF2B5EF4-FFF2-40B4-BE49-F238E27FC236}">
                <a16:creationId xmlns:a16="http://schemas.microsoft.com/office/drawing/2014/main" id="{BF6493E5-F369-B644-B516-FA7499E5AB15}"/>
              </a:ext>
            </a:extLst>
          </p:cNvPr>
          <p:cNvSpPr txBox="1">
            <a:spLocks/>
          </p:cNvSpPr>
          <p:nvPr/>
        </p:nvSpPr>
        <p:spPr>
          <a:xfrm>
            <a:off x="9976757" y="12798419"/>
            <a:ext cx="12416246" cy="1203257"/>
          </a:xfrm>
          <a:prstGeom prst="rect">
            <a:avLst/>
          </a:prstGeom>
        </p:spPr>
        <p:txBody>
          <a:bodyPr/>
          <a:lstStyle>
            <a:lvl1pPr marL="0" indent="0" algn="l" defTabSz="1828800" rtl="0" eaLnBrk="1" latinLnBrk="0" hangingPunct="1">
              <a:lnSpc>
                <a:spcPct val="90000"/>
              </a:lnSpc>
              <a:spcBef>
                <a:spcPts val="2000"/>
              </a:spcBef>
              <a:spcAft>
                <a:spcPts val="1200"/>
              </a:spcAft>
              <a:buFont typeface="Arial" panose="020B0604020202020204" pitchFamily="34" charset="0"/>
              <a:buNone/>
              <a:defRPr sz="3800" b="1" kern="1200">
                <a:solidFill>
                  <a:srgbClr val="1669C9"/>
                </a:solidFill>
                <a:latin typeface="Helvetica" pitchFamily="2" charset="0"/>
                <a:ea typeface="+mn-ea"/>
                <a:cs typeface="+mn-cs"/>
              </a:defRPr>
            </a:lvl1pPr>
            <a:lvl2pPr marL="0" indent="-457200" algn="l" defTabSz="1828800" rtl="0" eaLnBrk="1" latinLnBrk="0" hangingPunct="1">
              <a:lnSpc>
                <a:spcPct val="90000"/>
              </a:lnSpc>
              <a:spcBef>
                <a:spcPts val="2200"/>
              </a:spcBef>
              <a:buFont typeface="Arial" panose="020B0604020202020204" pitchFamily="34" charset="0"/>
              <a:buChar char="•"/>
              <a:defRPr sz="3600" kern="1200">
                <a:solidFill>
                  <a:srgbClr val="5A799C"/>
                </a:solidFill>
                <a:latin typeface="Helvetica" pitchFamily="2" charset="0"/>
                <a:ea typeface="+mn-ea"/>
                <a:cs typeface="+mn-cs"/>
              </a:defRPr>
            </a:lvl2pPr>
            <a:lvl3pPr marL="1024128" indent="-457200" algn="l" defTabSz="1828800" rtl="0" eaLnBrk="1" latinLnBrk="0" hangingPunct="1">
              <a:lnSpc>
                <a:spcPct val="90000"/>
              </a:lnSpc>
              <a:spcBef>
                <a:spcPts val="1000"/>
              </a:spcBef>
              <a:buFont typeface="System Font Regular"/>
              <a:buChar char="–"/>
              <a:defRPr sz="2800" kern="1200">
                <a:solidFill>
                  <a:srgbClr val="5A799C"/>
                </a:solidFill>
                <a:latin typeface="Helvetica" pitchFamily="2" charset="0"/>
                <a:ea typeface="+mn-ea"/>
                <a:cs typeface="+mn-cs"/>
              </a:defRPr>
            </a:lvl3pPr>
            <a:lvl4pPr marL="1600200" indent="-457200" algn="l"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143367"/>
                </a:solidFill>
                <a:latin typeface="Helvetica"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2000" kern="1200">
                <a:solidFill>
                  <a:schemeClr val="tx1"/>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3600" b="0">
                <a:solidFill>
                  <a:schemeClr val="tx1"/>
                </a:solidFill>
              </a:rPr>
              <a:t>NACSA, Sample Intervention Protocols Excerpt</a:t>
            </a:r>
            <a:endParaRPr lang="en-US" sz="3600" b="0" dirty="0">
              <a:solidFill>
                <a:schemeClr val="tx1"/>
              </a:solidFill>
            </a:endParaRPr>
          </a:p>
        </p:txBody>
      </p:sp>
      <p:pic>
        <p:nvPicPr>
          <p:cNvPr id="10" name="Graphic 9">
            <a:extLst>
              <a:ext uri="{FF2B5EF4-FFF2-40B4-BE49-F238E27FC236}">
                <a16:creationId xmlns:a16="http://schemas.microsoft.com/office/drawing/2014/main" id="{55382614-BB6D-5B40-AA0D-D46AD9692412}"/>
              </a:ext>
              <a:ext uri="{C183D7F6-B498-43B3-948B-1728B52AA6E4}">
                <adec:decorative xmlns:adec="http://schemas.microsoft.com/office/drawing/2017/decorative" val="1"/>
              </a:ext>
            </a:extLst>
          </p:cNvPr>
          <p:cNvPicPr>
            <a:picLocks noChangeAspect="1"/>
          </p:cNvPicPr>
          <p:nvPr/>
        </p:nvPicPr>
        <p:blipFill>
          <a:blip r:embed="rId3">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p:blipFill>
        <p:spPr>
          <a:xfrm>
            <a:off x="20906142" y="11877263"/>
            <a:ext cx="1522784" cy="1522784"/>
          </a:xfrm>
          <a:prstGeom prst="rect">
            <a:avLst/>
          </a:prstGeom>
        </p:spPr>
      </p:pic>
    </p:spTree>
    <p:extLst>
      <p:ext uri="{BB962C8B-B14F-4D97-AF65-F5344CB8AC3E}">
        <p14:creationId xmlns:p14="http://schemas.microsoft.com/office/powerpoint/2010/main" val="4096263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4326A3-C781-C54F-A02E-C444F8A4FAD3}"/>
              </a:ext>
            </a:extLst>
          </p:cNvPr>
          <p:cNvSpPr>
            <a:spLocks noGrp="1"/>
          </p:cNvSpPr>
          <p:nvPr>
            <p:ph type="title"/>
          </p:nvPr>
        </p:nvSpPr>
        <p:spPr/>
        <p:txBody>
          <a:bodyPr/>
          <a:lstStyle/>
          <a:p>
            <a:r>
              <a:rPr lang="en-US" dirty="0"/>
              <a:t>NACSA Sample Intervention Protocols: Levels 1 and 2</a:t>
            </a:r>
          </a:p>
        </p:txBody>
      </p:sp>
      <p:graphicFrame>
        <p:nvGraphicFramePr>
          <p:cNvPr id="4" name="Table 4" descr="A table depicting sample intervention protocols level one: notice of concern, and level two: Notice of breach. It also lists some examples which will be available in the Google folder which was set up for this training. &#10;https://drive.google.com/drive/folders/1mnbTtlN4MDzwbHelB9oX43ai_cnpV5Fe">
            <a:extLst>
              <a:ext uri="{FF2B5EF4-FFF2-40B4-BE49-F238E27FC236}">
                <a16:creationId xmlns:a16="http://schemas.microsoft.com/office/drawing/2014/main" id="{021F45F1-61B2-0145-BAEF-B3A5CA76CEDA}"/>
              </a:ext>
            </a:extLst>
          </p:cNvPr>
          <p:cNvGraphicFramePr>
            <a:graphicFrameLocks noGrp="1"/>
          </p:cNvGraphicFramePr>
          <p:nvPr>
            <p:extLst>
              <p:ext uri="{D42A27DB-BD31-4B8C-83A1-F6EECF244321}">
                <p14:modId xmlns:p14="http://schemas.microsoft.com/office/powerpoint/2010/main" val="3594184941"/>
              </p:ext>
            </p:extLst>
          </p:nvPr>
        </p:nvGraphicFramePr>
        <p:xfrm>
          <a:off x="1019195" y="2246830"/>
          <a:ext cx="22282167" cy="9060485"/>
        </p:xfrm>
        <a:graphic>
          <a:graphicData uri="http://schemas.openxmlformats.org/drawingml/2006/table">
            <a:tbl>
              <a:tblPr firstRow="1" bandRow="1">
                <a:tableStyleId>{5C22544A-7EE6-4342-B048-85BDC9FD1C3A}</a:tableStyleId>
              </a:tblPr>
              <a:tblGrid>
                <a:gridCol w="4438630">
                  <a:extLst>
                    <a:ext uri="{9D8B030D-6E8A-4147-A177-3AD203B41FA5}">
                      <a16:colId xmlns:a16="http://schemas.microsoft.com/office/drawing/2014/main" val="2692277224"/>
                    </a:ext>
                  </a:extLst>
                </a:gridCol>
                <a:gridCol w="9286875">
                  <a:extLst>
                    <a:ext uri="{9D8B030D-6E8A-4147-A177-3AD203B41FA5}">
                      <a16:colId xmlns:a16="http://schemas.microsoft.com/office/drawing/2014/main" val="1598122081"/>
                    </a:ext>
                  </a:extLst>
                </a:gridCol>
                <a:gridCol w="8556662">
                  <a:extLst>
                    <a:ext uri="{9D8B030D-6E8A-4147-A177-3AD203B41FA5}">
                      <a16:colId xmlns:a16="http://schemas.microsoft.com/office/drawing/2014/main" val="2847157757"/>
                    </a:ext>
                  </a:extLst>
                </a:gridCol>
              </a:tblGrid>
              <a:tr h="1562405">
                <a:tc>
                  <a:txBody>
                    <a:bodyPr/>
                    <a:lstStyle/>
                    <a:p>
                      <a:r>
                        <a:rPr lang="en-US" dirty="0"/>
                        <a:t>Intervention Status</a:t>
                      </a:r>
                    </a:p>
                  </a:txBody>
                  <a:tcPr/>
                </a:tc>
                <a:tc>
                  <a:txBody>
                    <a:bodyPr/>
                    <a:lstStyle/>
                    <a:p>
                      <a:r>
                        <a:rPr lang="en-US" dirty="0"/>
                        <a:t>Conditions that May Trigger</a:t>
                      </a:r>
                    </a:p>
                  </a:txBody>
                  <a:tcPr/>
                </a:tc>
                <a:tc>
                  <a:txBody>
                    <a:bodyPr/>
                    <a:lstStyle/>
                    <a:p>
                      <a:r>
                        <a:rPr lang="en-US" dirty="0"/>
                        <a:t>Possible Consequences </a:t>
                      </a:r>
                    </a:p>
                  </a:txBody>
                  <a:tcPr/>
                </a:tc>
                <a:extLst>
                  <a:ext uri="{0D108BD9-81ED-4DB2-BD59-A6C34878D82A}">
                    <a16:rowId xmlns:a16="http://schemas.microsoft.com/office/drawing/2014/main" val="4143055573"/>
                  </a:ext>
                </a:extLst>
              </a:tr>
              <a:tr h="939381">
                <a:tc>
                  <a:txBody>
                    <a:bodyPr/>
                    <a:lstStyle/>
                    <a:p>
                      <a:r>
                        <a:rPr lang="en-US" b="1" dirty="0"/>
                        <a:t>Level 1: </a:t>
                      </a:r>
                      <a:r>
                        <a:rPr lang="en-US" dirty="0"/>
                        <a:t>Notice of Concern</a:t>
                      </a:r>
                    </a:p>
                  </a:txBody>
                  <a:tcPr/>
                </a:tc>
                <a:tc>
                  <a:txBody>
                    <a:bodyPr/>
                    <a:lstStyle/>
                    <a:p>
                      <a:pPr marL="342900" indent="-342900">
                        <a:buFont typeface="Arial" panose="020B0604020202020204" pitchFamily="34" charset="0"/>
                        <a:buChar char="•"/>
                      </a:pPr>
                      <a:r>
                        <a:rPr lang="en-US" sz="3000" cap="none" spc="0" dirty="0">
                          <a:solidFill>
                            <a:schemeClr val="tx1"/>
                          </a:solidFill>
                        </a:rPr>
                        <a:t>Indications of weak or declining performance identified through routine monitoring, site visits, or other means; </a:t>
                      </a:r>
                    </a:p>
                    <a:p>
                      <a:pPr marL="0" indent="0">
                        <a:buFont typeface="Arial" panose="020B0604020202020204" pitchFamily="34" charset="0"/>
                        <a:buNone/>
                      </a:pPr>
                      <a:endParaRPr lang="en-US" sz="3000" cap="none" spc="0" dirty="0">
                        <a:solidFill>
                          <a:schemeClr val="tx1"/>
                        </a:solidFill>
                      </a:endParaRPr>
                    </a:p>
                    <a:p>
                      <a:pPr marL="342900" indent="-342900">
                        <a:buFont typeface="Arial" panose="020B0604020202020204" pitchFamily="34" charset="0"/>
                        <a:buChar char="•"/>
                      </a:pPr>
                      <a:r>
                        <a:rPr lang="en-US" sz="3000" cap="none" spc="0" dirty="0">
                          <a:solidFill>
                            <a:schemeClr val="tx1"/>
                          </a:solidFill>
                        </a:rPr>
                        <a:t>Repeated failure to submit requirements on a timely basis.</a:t>
                      </a:r>
                    </a:p>
                  </a:txBody>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3000" cap="none" spc="0" dirty="0">
                          <a:solidFill>
                            <a:schemeClr val="tx1"/>
                          </a:solidFill>
                        </a:rPr>
                        <a:t>Written notification to school board detailing severity of concern, authorizer’s requirements for resolution, timeline, and consequences if not satisfactorily remedied.</a:t>
                      </a:r>
                    </a:p>
                    <a:p>
                      <a:endParaRPr lang="en-US" sz="3000" dirty="0"/>
                    </a:p>
                  </a:txBody>
                  <a:tcPr/>
                </a:tc>
                <a:extLst>
                  <a:ext uri="{0D108BD9-81ED-4DB2-BD59-A6C34878D82A}">
                    <a16:rowId xmlns:a16="http://schemas.microsoft.com/office/drawing/2014/main" val="682632525"/>
                  </a:ext>
                </a:extLst>
              </a:tr>
              <a:tr h="841295">
                <a:tc>
                  <a:txBody>
                    <a:bodyPr/>
                    <a:lstStyle/>
                    <a:p>
                      <a:r>
                        <a:rPr lang="en-US" b="1" dirty="0"/>
                        <a:t>Level 2</a:t>
                      </a:r>
                      <a:r>
                        <a:rPr lang="en-US" dirty="0"/>
                        <a:t>: Notice of Breach </a:t>
                      </a:r>
                    </a:p>
                  </a:txBody>
                  <a:tcPr/>
                </a:tc>
                <a:tc>
                  <a:txBody>
                    <a:bodyPr/>
                    <a:lstStyle/>
                    <a:p>
                      <a:pPr marL="457200" indent="-457200">
                        <a:buFont typeface="Arial" panose="020B0604020202020204" pitchFamily="34" charset="0"/>
                        <a:buChar char="•"/>
                      </a:pPr>
                      <a:r>
                        <a:rPr lang="en-US" sz="3000" cap="none" spc="0" dirty="0">
                          <a:solidFill>
                            <a:schemeClr val="tx1"/>
                          </a:solidFill>
                        </a:rPr>
                        <a:t>Failure to make substantial progress toward remedying previously identified concern(s);</a:t>
                      </a:r>
                    </a:p>
                    <a:p>
                      <a:endParaRPr lang="en-US" sz="3000" cap="none" spc="0" dirty="0">
                        <a:solidFill>
                          <a:schemeClr val="tx1"/>
                        </a:solidFill>
                      </a:endParaRPr>
                    </a:p>
                    <a:p>
                      <a:pPr marL="457200" indent="-457200">
                        <a:buFont typeface="Arial" panose="020B0604020202020204" pitchFamily="34" charset="0"/>
                        <a:buChar char="•"/>
                      </a:pPr>
                      <a:r>
                        <a:rPr lang="en-US" sz="3000" cap="none" spc="0" dirty="0">
                          <a:solidFill>
                            <a:schemeClr val="tx1"/>
                          </a:solidFill>
                        </a:rPr>
                        <a:t>Failure to meet multiple performance targets;  </a:t>
                      </a:r>
                    </a:p>
                    <a:p>
                      <a:endParaRPr lang="en-US" sz="3000" cap="none" spc="0" dirty="0">
                        <a:solidFill>
                          <a:schemeClr val="tx1"/>
                        </a:solidFill>
                      </a:endParaRPr>
                    </a:p>
                    <a:p>
                      <a:pPr marL="457200" indent="-457200">
                        <a:buFont typeface="Arial" panose="020B0604020202020204" pitchFamily="34" charset="0"/>
                        <a:buChar char="•"/>
                      </a:pPr>
                      <a:r>
                        <a:rPr lang="en-US" sz="3000" cap="none" spc="0" dirty="0">
                          <a:solidFill>
                            <a:schemeClr val="tx1"/>
                          </a:solidFill>
                        </a:rPr>
                        <a:t>Failure to comply with applicable law or breach of contract.</a:t>
                      </a:r>
                    </a:p>
                    <a:p>
                      <a:endParaRPr lang="en-US" sz="3000" dirty="0"/>
                    </a:p>
                  </a:txBody>
                  <a:tcPr/>
                </a:tc>
                <a:tc>
                  <a:txBody>
                    <a:bodyPr/>
                    <a:lstStyle/>
                    <a:p>
                      <a:r>
                        <a:rPr lang="en-US" sz="3000" cap="none" spc="0" dirty="0">
                          <a:solidFill>
                            <a:schemeClr val="tx1"/>
                          </a:solidFill>
                        </a:rPr>
                        <a:t>Written notification to school board detailing severity of concern, authorizer’s requirements for resolution, timeline, and consequences if not satisfactorily remedied;</a:t>
                      </a:r>
                    </a:p>
                    <a:p>
                      <a:endParaRPr lang="en-US" sz="3000" cap="none" spc="0" dirty="0">
                        <a:solidFill>
                          <a:schemeClr val="tx1"/>
                        </a:solidFill>
                      </a:endParaRPr>
                    </a:p>
                    <a:p>
                      <a:r>
                        <a:rPr lang="en-US" sz="3000" cap="none" spc="0" dirty="0">
                          <a:solidFill>
                            <a:schemeClr val="tx1"/>
                          </a:solidFill>
                        </a:rPr>
                        <a:t>Specialized site visit and/or meeting with school board; </a:t>
                      </a:r>
                    </a:p>
                    <a:p>
                      <a:endParaRPr lang="en-US" sz="3000" cap="none" spc="0" dirty="0">
                        <a:solidFill>
                          <a:schemeClr val="tx1"/>
                        </a:solidFill>
                      </a:endParaRPr>
                    </a:p>
                    <a:p>
                      <a:r>
                        <a:rPr lang="en-US" sz="3000" cap="none" spc="0" dirty="0">
                          <a:solidFill>
                            <a:schemeClr val="tx1"/>
                          </a:solidFill>
                        </a:rPr>
                        <a:t>Remedial action plan developed by the school and approved by the authorizer, as necessary</a:t>
                      </a:r>
                      <a:endParaRPr lang="en-US" sz="3000" dirty="0"/>
                    </a:p>
                  </a:txBody>
                  <a:tcPr/>
                </a:tc>
                <a:extLst>
                  <a:ext uri="{0D108BD9-81ED-4DB2-BD59-A6C34878D82A}">
                    <a16:rowId xmlns:a16="http://schemas.microsoft.com/office/drawing/2014/main" val="513203105"/>
                  </a:ext>
                </a:extLst>
              </a:tr>
            </a:tbl>
          </a:graphicData>
        </a:graphic>
      </p:graphicFrame>
    </p:spTree>
    <p:extLst>
      <p:ext uri="{BB962C8B-B14F-4D97-AF65-F5344CB8AC3E}">
        <p14:creationId xmlns:p14="http://schemas.microsoft.com/office/powerpoint/2010/main" val="397156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4326A3-C781-C54F-A02E-C444F8A4FAD3}"/>
              </a:ext>
            </a:extLst>
          </p:cNvPr>
          <p:cNvSpPr>
            <a:spLocks noGrp="1"/>
          </p:cNvSpPr>
          <p:nvPr>
            <p:ph type="title"/>
          </p:nvPr>
        </p:nvSpPr>
        <p:spPr/>
        <p:txBody>
          <a:bodyPr/>
          <a:lstStyle/>
          <a:p>
            <a:r>
              <a:rPr lang="en-US" dirty="0"/>
              <a:t>NACSA Sample Intervention Protocols: Levels 3 and 4</a:t>
            </a:r>
          </a:p>
        </p:txBody>
      </p:sp>
      <p:graphicFrame>
        <p:nvGraphicFramePr>
          <p:cNvPr id="4" name="Table 4" descr="A table depicting sample intervention protocols level three: notice of probationary status, and level four: Notice of revocation review. It also lists some examples which will be available in the Google folder which was set up for this training. &#10;https://drive.google.com/drive/folders/1mnbTtlN4MDzwbHelB9oX43ai_cnpV5Fe">
            <a:extLst>
              <a:ext uri="{FF2B5EF4-FFF2-40B4-BE49-F238E27FC236}">
                <a16:creationId xmlns:a16="http://schemas.microsoft.com/office/drawing/2014/main" id="{021F45F1-61B2-0145-BAEF-B3A5CA76CEDA}"/>
              </a:ext>
            </a:extLst>
          </p:cNvPr>
          <p:cNvGraphicFramePr>
            <a:graphicFrameLocks noGrp="1"/>
          </p:cNvGraphicFramePr>
          <p:nvPr>
            <p:extLst>
              <p:ext uri="{D42A27DB-BD31-4B8C-83A1-F6EECF244321}">
                <p14:modId xmlns:p14="http://schemas.microsoft.com/office/powerpoint/2010/main" val="3262663469"/>
              </p:ext>
            </p:extLst>
          </p:nvPr>
        </p:nvGraphicFramePr>
        <p:xfrm>
          <a:off x="532522" y="2361976"/>
          <a:ext cx="22835458" cy="9517685"/>
        </p:xfrm>
        <a:graphic>
          <a:graphicData uri="http://schemas.openxmlformats.org/drawingml/2006/table">
            <a:tbl>
              <a:tblPr firstRow="1" bandRow="1">
                <a:tableStyleId>{5C22544A-7EE6-4342-B048-85BDC9FD1C3A}</a:tableStyleId>
              </a:tblPr>
              <a:tblGrid>
                <a:gridCol w="4719647">
                  <a:extLst>
                    <a:ext uri="{9D8B030D-6E8A-4147-A177-3AD203B41FA5}">
                      <a16:colId xmlns:a16="http://schemas.microsoft.com/office/drawing/2014/main" val="2692277224"/>
                    </a:ext>
                  </a:extLst>
                </a:gridCol>
                <a:gridCol w="8886825">
                  <a:extLst>
                    <a:ext uri="{9D8B030D-6E8A-4147-A177-3AD203B41FA5}">
                      <a16:colId xmlns:a16="http://schemas.microsoft.com/office/drawing/2014/main" val="1598122081"/>
                    </a:ext>
                  </a:extLst>
                </a:gridCol>
                <a:gridCol w="9228986">
                  <a:extLst>
                    <a:ext uri="{9D8B030D-6E8A-4147-A177-3AD203B41FA5}">
                      <a16:colId xmlns:a16="http://schemas.microsoft.com/office/drawing/2014/main" val="2847157757"/>
                    </a:ext>
                  </a:extLst>
                </a:gridCol>
              </a:tblGrid>
              <a:tr h="1562405">
                <a:tc>
                  <a:txBody>
                    <a:bodyPr/>
                    <a:lstStyle/>
                    <a:p>
                      <a:r>
                        <a:rPr lang="en-US" dirty="0"/>
                        <a:t>Intervention Status</a:t>
                      </a:r>
                    </a:p>
                  </a:txBody>
                  <a:tcPr/>
                </a:tc>
                <a:tc>
                  <a:txBody>
                    <a:bodyPr/>
                    <a:lstStyle/>
                    <a:p>
                      <a:r>
                        <a:rPr lang="en-US" dirty="0"/>
                        <a:t>Conditions that May Trigger</a:t>
                      </a:r>
                    </a:p>
                  </a:txBody>
                  <a:tcPr/>
                </a:tc>
                <a:tc>
                  <a:txBody>
                    <a:bodyPr/>
                    <a:lstStyle/>
                    <a:p>
                      <a:r>
                        <a:rPr lang="en-US" dirty="0"/>
                        <a:t>Possible Consequences </a:t>
                      </a:r>
                    </a:p>
                  </a:txBody>
                  <a:tcPr/>
                </a:tc>
                <a:extLst>
                  <a:ext uri="{0D108BD9-81ED-4DB2-BD59-A6C34878D82A}">
                    <a16:rowId xmlns:a16="http://schemas.microsoft.com/office/drawing/2014/main" val="4143055573"/>
                  </a:ext>
                </a:extLst>
              </a:tr>
              <a:tr h="841295">
                <a:tc>
                  <a:txBody>
                    <a:bodyPr/>
                    <a:lstStyle/>
                    <a:p>
                      <a:r>
                        <a:rPr lang="en-US" b="1" dirty="0"/>
                        <a:t>Level 3</a:t>
                      </a:r>
                      <a:r>
                        <a:rPr lang="en-US" dirty="0"/>
                        <a:t>: Notice of Probationary Status</a:t>
                      </a:r>
                    </a:p>
                  </a:txBody>
                  <a:tcPr/>
                </a:tc>
                <a:tc>
                  <a:txBody>
                    <a:bodyPr/>
                    <a:lstStyle/>
                    <a:p>
                      <a:pPr marL="457200" indent="-457200" algn="l" defTabSz="1828800" rtl="0" eaLnBrk="1" latinLnBrk="0" hangingPunct="1">
                        <a:buFont typeface="Arial" panose="020B0604020202020204" pitchFamily="34" charset="0"/>
                        <a:buChar char="•"/>
                      </a:pPr>
                      <a:r>
                        <a:rPr lang="en-US" sz="3000" kern="1200" cap="none" spc="0" dirty="0">
                          <a:solidFill>
                            <a:schemeClr val="tx1"/>
                          </a:solidFill>
                          <a:latin typeface="+mn-lt"/>
                          <a:ea typeface="+mn-ea"/>
                          <a:cs typeface="+mn-cs"/>
                        </a:rPr>
                        <a:t>Any overall “Falls Far Below” rating on any Performance Framework; </a:t>
                      </a:r>
                    </a:p>
                    <a:p>
                      <a:pPr marL="0" algn="l" defTabSz="1828800" rtl="0" eaLnBrk="1" latinLnBrk="0" hangingPunct="1"/>
                      <a:endParaRPr lang="en-US" sz="3000" kern="1200" cap="none" spc="0" dirty="0">
                        <a:solidFill>
                          <a:schemeClr val="tx1"/>
                        </a:solidFill>
                        <a:latin typeface="+mn-lt"/>
                        <a:ea typeface="+mn-ea"/>
                        <a:cs typeface="+mn-cs"/>
                      </a:endParaRPr>
                    </a:p>
                    <a:p>
                      <a:pPr marL="457200" indent="-457200" algn="l" defTabSz="1828800" rtl="0" eaLnBrk="1" latinLnBrk="0" hangingPunct="1">
                        <a:buFont typeface="Arial" panose="020B0604020202020204" pitchFamily="34" charset="0"/>
                        <a:buChar char="•"/>
                      </a:pPr>
                      <a:r>
                        <a:rPr lang="en-US" sz="3000" kern="1200" cap="none" spc="0" dirty="0">
                          <a:solidFill>
                            <a:schemeClr val="tx1"/>
                          </a:solidFill>
                          <a:latin typeface="+mn-lt"/>
                          <a:ea typeface="+mn-ea"/>
                          <a:cs typeface="+mn-cs"/>
                        </a:rPr>
                        <a:t>Continued failure to comply with applicable law or with the charter; </a:t>
                      </a:r>
                    </a:p>
                    <a:p>
                      <a:pPr marL="0" algn="l" defTabSz="1828800" rtl="0" eaLnBrk="1" latinLnBrk="0" hangingPunct="1"/>
                      <a:endParaRPr lang="en-US" sz="3000" kern="1200" cap="none" spc="0" dirty="0">
                        <a:solidFill>
                          <a:schemeClr val="tx1"/>
                        </a:solidFill>
                        <a:latin typeface="+mn-lt"/>
                        <a:ea typeface="+mn-ea"/>
                        <a:cs typeface="+mn-cs"/>
                      </a:endParaRPr>
                    </a:p>
                    <a:p>
                      <a:pPr marL="457200" indent="-457200" algn="l" defTabSz="1828800" rtl="0" eaLnBrk="1" latinLnBrk="0" hangingPunct="1">
                        <a:buFont typeface="Arial" panose="020B0604020202020204" pitchFamily="34" charset="0"/>
                        <a:buChar char="•"/>
                      </a:pPr>
                      <a:r>
                        <a:rPr lang="en-US" sz="3000" kern="1200" cap="none" spc="0" dirty="0">
                          <a:solidFill>
                            <a:schemeClr val="tx1"/>
                          </a:solidFill>
                          <a:latin typeface="+mn-lt"/>
                          <a:ea typeface="+mn-ea"/>
                          <a:cs typeface="+mn-cs"/>
                        </a:rPr>
                        <a:t>Failure to meet or make sufficient progress toward meeting terms of a remedial action plan, as relevant. </a:t>
                      </a:r>
                    </a:p>
                  </a:txBody>
                  <a:tcPr/>
                </a:tc>
                <a:tc>
                  <a:txBody>
                    <a:bodyPr/>
                    <a:lstStyle/>
                    <a:p>
                      <a:pPr marL="0" algn="l" defTabSz="1828800" rtl="0" eaLnBrk="1" latinLnBrk="0" hangingPunct="1"/>
                      <a:r>
                        <a:rPr lang="en-US" sz="3000" kern="1200" cap="none" spc="0" dirty="0">
                          <a:solidFill>
                            <a:schemeClr val="tx1"/>
                          </a:solidFill>
                          <a:latin typeface="+mn-lt"/>
                          <a:ea typeface="+mn-ea"/>
                          <a:cs typeface="+mn-cs"/>
                        </a:rPr>
                        <a:t>Remedial action plan developed by the school and approved by the authorizer; </a:t>
                      </a:r>
                    </a:p>
                    <a:p>
                      <a:pPr marL="0" algn="l" defTabSz="1828800" rtl="0" eaLnBrk="1" latinLnBrk="0" hangingPunct="1"/>
                      <a:endParaRPr lang="en-US" sz="3000" kern="1200" cap="none" spc="0" dirty="0">
                        <a:solidFill>
                          <a:schemeClr val="tx1"/>
                        </a:solidFill>
                        <a:latin typeface="+mn-lt"/>
                        <a:ea typeface="+mn-ea"/>
                        <a:cs typeface="+mn-cs"/>
                      </a:endParaRPr>
                    </a:p>
                    <a:p>
                      <a:pPr marL="0" algn="l" defTabSz="1828800" rtl="0" eaLnBrk="1" latinLnBrk="0" hangingPunct="1"/>
                      <a:r>
                        <a:rPr lang="en-US" sz="3000" kern="1200" cap="none" spc="0" dirty="0">
                          <a:solidFill>
                            <a:schemeClr val="tx1"/>
                          </a:solidFill>
                          <a:latin typeface="+mn-lt"/>
                          <a:ea typeface="+mn-ea"/>
                          <a:cs typeface="+mn-cs"/>
                        </a:rPr>
                        <a:t>Meeting with school board and/or specialized site visit, as necessary; </a:t>
                      </a:r>
                    </a:p>
                    <a:p>
                      <a:pPr marL="0" algn="l" defTabSz="1828800" rtl="0" eaLnBrk="1" latinLnBrk="0" hangingPunct="1"/>
                      <a:endParaRPr lang="en-US" sz="3000" kern="1200" cap="none" spc="0" dirty="0">
                        <a:solidFill>
                          <a:schemeClr val="tx1"/>
                        </a:solidFill>
                        <a:latin typeface="+mn-lt"/>
                        <a:ea typeface="+mn-ea"/>
                        <a:cs typeface="+mn-cs"/>
                      </a:endParaRPr>
                    </a:p>
                    <a:p>
                      <a:pPr marL="0" algn="l" defTabSz="1828800" rtl="0" eaLnBrk="1" latinLnBrk="0" hangingPunct="1"/>
                      <a:r>
                        <a:rPr lang="en-US" sz="3000" kern="1200" cap="none" spc="0" dirty="0">
                          <a:solidFill>
                            <a:schemeClr val="tx1"/>
                          </a:solidFill>
                          <a:latin typeface="+mn-lt"/>
                          <a:ea typeface="+mn-ea"/>
                          <a:cs typeface="+mn-cs"/>
                        </a:rPr>
                        <a:t>Authorizer may appoint an agent to monitor implementation of remedial action plan. </a:t>
                      </a:r>
                    </a:p>
                  </a:txBody>
                  <a:tcPr/>
                </a:tc>
                <a:extLst>
                  <a:ext uri="{0D108BD9-81ED-4DB2-BD59-A6C34878D82A}">
                    <a16:rowId xmlns:a16="http://schemas.microsoft.com/office/drawing/2014/main" val="1766680706"/>
                  </a:ext>
                </a:extLst>
              </a:tr>
              <a:tr h="841295">
                <a:tc>
                  <a:txBody>
                    <a:bodyPr/>
                    <a:lstStyle/>
                    <a:p>
                      <a:r>
                        <a:rPr lang="en-US" b="1" dirty="0"/>
                        <a:t>Level 4</a:t>
                      </a:r>
                      <a:r>
                        <a:rPr lang="en-US" dirty="0"/>
                        <a:t>: Notice of Revocation Review</a:t>
                      </a:r>
                    </a:p>
                  </a:txBody>
                  <a:tcPr/>
                </a:tc>
                <a:tc>
                  <a:txBody>
                    <a:bodyPr/>
                    <a:lstStyle/>
                    <a:p>
                      <a:pPr marL="457200" indent="-457200" algn="l" defTabSz="1828800" rtl="0" eaLnBrk="1" latinLnBrk="0" hangingPunct="1">
                        <a:buFont typeface="Arial" panose="020B0604020202020204" pitchFamily="34" charset="0"/>
                        <a:buChar char="•"/>
                      </a:pPr>
                      <a:r>
                        <a:rPr lang="en-US" sz="3000" kern="1200" cap="none" spc="0" dirty="0">
                          <a:solidFill>
                            <a:schemeClr val="tx1"/>
                          </a:solidFill>
                          <a:latin typeface="+mn-lt"/>
                          <a:ea typeface="+mn-ea"/>
                          <a:cs typeface="+mn-cs"/>
                        </a:rPr>
                        <a:t>Continued failure to comply with applicable law, the charter contract, or a health and safety standard; </a:t>
                      </a:r>
                    </a:p>
                    <a:p>
                      <a:pPr marL="0" algn="l" defTabSz="1828800" rtl="0" eaLnBrk="1" latinLnBrk="0" hangingPunct="1"/>
                      <a:endParaRPr lang="en-US" sz="3000" kern="1200" cap="none" spc="0" dirty="0">
                        <a:solidFill>
                          <a:schemeClr val="tx1"/>
                        </a:solidFill>
                        <a:latin typeface="+mn-lt"/>
                        <a:ea typeface="+mn-ea"/>
                        <a:cs typeface="+mn-cs"/>
                      </a:endParaRPr>
                    </a:p>
                    <a:p>
                      <a:pPr marL="457200" indent="-457200" algn="l" defTabSz="1828800" rtl="0" eaLnBrk="1" latinLnBrk="0" hangingPunct="1">
                        <a:buFont typeface="Arial" panose="020B0604020202020204" pitchFamily="34" charset="0"/>
                        <a:buChar char="•"/>
                      </a:pPr>
                      <a:r>
                        <a:rPr lang="en-US" sz="3000" kern="1200" cap="none" spc="0" dirty="0">
                          <a:solidFill>
                            <a:schemeClr val="tx1"/>
                          </a:solidFill>
                          <a:latin typeface="+mn-lt"/>
                          <a:ea typeface="+mn-ea"/>
                          <a:cs typeface="+mn-cs"/>
                        </a:rPr>
                        <a:t>Failure to meet or make sufficient progress toward meeting terms of the remedial action plan, as relevant.</a:t>
                      </a:r>
                    </a:p>
                    <a:p>
                      <a:endParaRPr lang="en-US" sz="3000" dirty="0"/>
                    </a:p>
                  </a:txBody>
                  <a:tcPr/>
                </a:tc>
                <a:tc>
                  <a:txBody>
                    <a:bodyPr/>
                    <a:lstStyle/>
                    <a:p>
                      <a:pPr marL="0" algn="l" defTabSz="1828800" rtl="0" eaLnBrk="1" latinLnBrk="0" hangingPunct="1"/>
                      <a:r>
                        <a:rPr lang="en-US" sz="3000" kern="1200" cap="none" spc="0" dirty="0">
                          <a:solidFill>
                            <a:schemeClr val="tx1"/>
                          </a:solidFill>
                          <a:latin typeface="+mn-lt"/>
                          <a:ea typeface="+mn-ea"/>
                          <a:cs typeface="+mn-cs"/>
                        </a:rPr>
                        <a:t>Written notice stating intent to consider revocation; </a:t>
                      </a:r>
                    </a:p>
                    <a:p>
                      <a:pPr marL="0" algn="l" defTabSz="1828800" rtl="0" eaLnBrk="1" latinLnBrk="0" hangingPunct="1"/>
                      <a:endParaRPr lang="en-US" sz="3000" kern="1200" cap="none" spc="0" dirty="0">
                        <a:solidFill>
                          <a:schemeClr val="tx1"/>
                        </a:solidFill>
                        <a:latin typeface="+mn-lt"/>
                        <a:ea typeface="+mn-ea"/>
                        <a:cs typeface="+mn-cs"/>
                      </a:endParaRPr>
                    </a:p>
                    <a:p>
                      <a:pPr marL="0" algn="l" defTabSz="1828800" rtl="0" eaLnBrk="1" latinLnBrk="0" hangingPunct="1"/>
                      <a:r>
                        <a:rPr lang="en-US" sz="3000" kern="1200" cap="none" spc="0" dirty="0">
                          <a:solidFill>
                            <a:schemeClr val="tx1"/>
                          </a:solidFill>
                          <a:latin typeface="+mn-lt"/>
                          <a:ea typeface="+mn-ea"/>
                          <a:cs typeface="+mn-cs"/>
                        </a:rPr>
                        <a:t>Meeting with school board; </a:t>
                      </a:r>
                    </a:p>
                    <a:p>
                      <a:pPr marL="0" algn="l" defTabSz="1828800" rtl="0" eaLnBrk="1" latinLnBrk="0" hangingPunct="1"/>
                      <a:endParaRPr lang="en-US" sz="3000" kern="1200" cap="none" spc="0" dirty="0">
                        <a:solidFill>
                          <a:schemeClr val="tx1"/>
                        </a:solidFill>
                        <a:latin typeface="+mn-lt"/>
                        <a:ea typeface="+mn-ea"/>
                        <a:cs typeface="+mn-cs"/>
                      </a:endParaRPr>
                    </a:p>
                    <a:p>
                      <a:pPr marL="0" algn="l" defTabSz="1828800" rtl="0" eaLnBrk="1" latinLnBrk="0" hangingPunct="1"/>
                      <a:r>
                        <a:rPr lang="en-US" sz="3000" kern="1200" cap="none" spc="0" dirty="0">
                          <a:solidFill>
                            <a:schemeClr val="tx1"/>
                          </a:solidFill>
                          <a:latin typeface="+mn-lt"/>
                          <a:ea typeface="+mn-ea"/>
                          <a:cs typeface="+mn-cs"/>
                        </a:rPr>
                        <a:t>Remedial action plan; </a:t>
                      </a:r>
                    </a:p>
                    <a:p>
                      <a:pPr marL="0" algn="l" defTabSz="1828800" rtl="0" eaLnBrk="1" latinLnBrk="0" hangingPunct="1"/>
                      <a:endParaRPr lang="en-US" sz="3000" kern="1200" cap="none" spc="0" dirty="0">
                        <a:solidFill>
                          <a:schemeClr val="tx1"/>
                        </a:solidFill>
                        <a:latin typeface="+mn-lt"/>
                        <a:ea typeface="+mn-ea"/>
                        <a:cs typeface="+mn-cs"/>
                      </a:endParaRPr>
                    </a:p>
                    <a:p>
                      <a:pPr marL="0" algn="l" defTabSz="1828800" rtl="0" eaLnBrk="1" latinLnBrk="0" hangingPunct="1"/>
                      <a:r>
                        <a:rPr lang="en-US" sz="3000" kern="1200" cap="none" spc="0" dirty="0">
                          <a:solidFill>
                            <a:schemeClr val="tx1"/>
                          </a:solidFill>
                          <a:latin typeface="+mn-lt"/>
                          <a:ea typeface="+mn-ea"/>
                          <a:cs typeface="+mn-cs"/>
                        </a:rPr>
                        <a:t>If needed, the authorizer may appoint an agent to monitor implementation of remedial action plan. </a:t>
                      </a:r>
                    </a:p>
                  </a:txBody>
                  <a:tcPr/>
                </a:tc>
                <a:extLst>
                  <a:ext uri="{0D108BD9-81ED-4DB2-BD59-A6C34878D82A}">
                    <a16:rowId xmlns:a16="http://schemas.microsoft.com/office/drawing/2014/main" val="3114140088"/>
                  </a:ext>
                </a:extLst>
              </a:tr>
            </a:tbl>
          </a:graphicData>
        </a:graphic>
      </p:graphicFrame>
    </p:spTree>
    <p:extLst>
      <p:ext uri="{BB962C8B-B14F-4D97-AF65-F5344CB8AC3E}">
        <p14:creationId xmlns:p14="http://schemas.microsoft.com/office/powerpoint/2010/main" val="724709985"/>
      </p:ext>
    </p:extLst>
  </p:cSld>
  <p:clrMapOvr>
    <a:masterClrMapping/>
  </p:clrMapOvr>
</p:sld>
</file>

<file path=ppt/theme/theme1.xml><?xml version="1.0" encoding="utf-8"?>
<a:theme xmlns:a="http://schemas.openxmlformats.org/drawingml/2006/main" name="Office Theme">
  <a:themeElements>
    <a:clrScheme name="Custom 5">
      <a:dk1>
        <a:srgbClr val="143367"/>
      </a:dk1>
      <a:lt1>
        <a:srgbClr val="FFFFFF"/>
      </a:lt1>
      <a:dk2>
        <a:srgbClr val="44546A"/>
      </a:dk2>
      <a:lt2>
        <a:srgbClr val="E7E6E6"/>
      </a:lt2>
      <a:accent1>
        <a:srgbClr val="143367"/>
      </a:accent1>
      <a:accent2>
        <a:srgbClr val="71DB1D"/>
      </a:accent2>
      <a:accent3>
        <a:srgbClr val="1669C9"/>
      </a:accent3>
      <a:accent4>
        <a:srgbClr val="ABC1DA"/>
      </a:accent4>
      <a:accent5>
        <a:srgbClr val="55A413"/>
      </a:accent5>
      <a:accent6>
        <a:srgbClr val="72A4F0"/>
      </a:accent6>
      <a:hlink>
        <a:srgbClr val="0563C1"/>
      </a:hlink>
      <a:folHlink>
        <a:srgbClr val="954FE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51803</TotalTime>
  <Words>2400</Words>
  <Application>Microsoft Macintosh PowerPoint</Application>
  <PresentationFormat>Custom</PresentationFormat>
  <Paragraphs>205</Paragraphs>
  <Slides>19</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Courier New</vt:lpstr>
      <vt:lpstr>Geneva</vt:lpstr>
      <vt:lpstr>Helvetica</vt:lpstr>
      <vt:lpstr>System Font Regular</vt:lpstr>
      <vt:lpstr>Wingdings</vt:lpstr>
      <vt:lpstr>Office Theme</vt:lpstr>
      <vt:lpstr>Intervention Protocol and School Improvement</vt:lpstr>
      <vt:lpstr>Agenda</vt:lpstr>
      <vt:lpstr>Objectives</vt:lpstr>
      <vt:lpstr>Best Practice: Formal vs. Informal Interventions</vt:lpstr>
      <vt:lpstr>What is intervention?</vt:lpstr>
      <vt:lpstr>Intervention Principles</vt:lpstr>
      <vt:lpstr>Interventions</vt:lpstr>
      <vt:lpstr>NACSA Sample Intervention Protocols: Levels 1 and 2</vt:lpstr>
      <vt:lpstr>NACSA Sample Intervention Protocols: Levels 3 and 4</vt:lpstr>
      <vt:lpstr>NACSA Sample Intervention Protocols: Level 5</vt:lpstr>
      <vt:lpstr>From an Experienced Authorizer: Intervention </vt:lpstr>
      <vt:lpstr>Intervention Protocol: Student Achievement </vt:lpstr>
      <vt:lpstr>Connecting Intervention Protocols &amp; State Accountability System </vt:lpstr>
      <vt:lpstr>Turnaround Plan Requirements </vt:lpstr>
      <vt:lpstr>School Scenario A</vt:lpstr>
      <vt:lpstr>School Scenario B</vt:lpstr>
      <vt:lpstr>Questions? Reactions? Ideas?</vt:lpstr>
      <vt:lpstr>Follow-up Professional Development Opportunities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Medina</dc:creator>
  <cp:lastModifiedBy>Robin Chait</cp:lastModifiedBy>
  <cp:revision>442</cp:revision>
  <cp:lastPrinted>2021-12-03T16:28:25Z</cp:lastPrinted>
  <dcterms:created xsi:type="dcterms:W3CDTF">2019-09-30T22:39:39Z</dcterms:created>
  <dcterms:modified xsi:type="dcterms:W3CDTF">2021-12-16T19:56:02Z</dcterms:modified>
</cp:coreProperties>
</file>