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handoutMasterIdLst>
    <p:handoutMasterId r:id="rId33"/>
  </p:handoutMasterIdLst>
  <p:sldIdLst>
    <p:sldId id="398" r:id="rId2"/>
    <p:sldId id="421" r:id="rId3"/>
    <p:sldId id="423" r:id="rId4"/>
    <p:sldId id="446" r:id="rId5"/>
    <p:sldId id="312" r:id="rId6"/>
    <p:sldId id="318" r:id="rId7"/>
    <p:sldId id="374" r:id="rId8"/>
    <p:sldId id="319" r:id="rId9"/>
    <p:sldId id="386" r:id="rId10"/>
    <p:sldId id="417" r:id="rId11"/>
    <p:sldId id="450" r:id="rId12"/>
    <p:sldId id="396" r:id="rId13"/>
    <p:sldId id="438" r:id="rId14"/>
    <p:sldId id="402" r:id="rId15"/>
    <p:sldId id="397" r:id="rId16"/>
    <p:sldId id="401" r:id="rId17"/>
    <p:sldId id="380" r:id="rId18"/>
    <p:sldId id="440" r:id="rId19"/>
    <p:sldId id="368" r:id="rId20"/>
    <p:sldId id="426" r:id="rId21"/>
    <p:sldId id="442" r:id="rId22"/>
    <p:sldId id="408" r:id="rId23"/>
    <p:sldId id="448" r:id="rId24"/>
    <p:sldId id="407" r:id="rId25"/>
    <p:sldId id="439" r:id="rId26"/>
    <p:sldId id="434" r:id="rId27"/>
    <p:sldId id="445" r:id="rId28"/>
    <p:sldId id="444" r:id="rId29"/>
    <p:sldId id="358" r:id="rId30"/>
    <p:sldId id="449" r:id="rId31"/>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18" clrIdx="1">
    <p:extLst>
      <p:ext uri="{19B8F6BF-5375-455C-9EA6-DF929625EA0E}">
        <p15:presenceInfo xmlns:p15="http://schemas.microsoft.com/office/powerpoint/2012/main" userId="S::kwynvee@wested.org::57258ccf-2ad8-491c-b114-b90608b36f5b" providerId="AD"/>
      </p:ext>
    </p:extLst>
  </p:cmAuthor>
  <p:cmAuthor id="3" name="Robin Chait" initials="RC" lastIdx="7" clrIdx="2">
    <p:extLst>
      <p:ext uri="{19B8F6BF-5375-455C-9EA6-DF929625EA0E}">
        <p15:presenceInfo xmlns:p15="http://schemas.microsoft.com/office/powerpoint/2012/main" userId="S::rchait@wested.org::a70eba82-a50f-4cdc-8770-d1319fff93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667"/>
  </p:normalViewPr>
  <p:slideViewPr>
    <p:cSldViewPr snapToGrid="0" snapToObjects="1">
      <p:cViewPr varScale="1">
        <p:scale>
          <a:sx n="54" d="100"/>
          <a:sy n="54" d="100"/>
        </p:scale>
        <p:origin x="328" y="2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12/7/21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Purpose</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renewal process is a time to review the school’s compliance with its charter and make sure it is effectively serving all students.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It’s also a time to identify and support schools in addressing areas of need.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Finally, the renewal process is a time for the authorizer to make evidence-based decisions about the school’s status—should it continue to operate for another 4+ years, does it need to address specific conditions, and therefore should be renewed for a shorter period?</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388714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Process Overview</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graphic illustrates the key components of the renewal process and related timeline.</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are the key steps in the renewal process. We will review them all during this presentation. </a:t>
            </a:r>
            <a:endParaRPr lang="en-US" sz="36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By law, renewal applications are due by December 1st of the year before the school’s charter expires and the District Board must vote on the renewal application by February 1. However, CACSA recommends having the renewal application due in September or October to provide plenty of time for evaluating the information.</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Kick off call during May or June</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Renewal application in September or October</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Site visits in October or November</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Evaluation &amp; Recommendation in December and January</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Board vote by February 1st</a:t>
            </a:r>
            <a:endParaRPr lang="en-US" sz="36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Contract Negotiation &amp; Execution through March and April </a:t>
            </a:r>
          </a:p>
          <a:p>
            <a:pPr marL="1257346" lvl="1" indent="-342900">
              <a:buFont typeface="Arial" panose="020B0604020202020204" pitchFamily="34" charset="0"/>
              <a:buChar cha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n-lt"/>
                <a:ea typeface="+mn-ea"/>
                <a:cs typeface="+mn-cs"/>
              </a:rPr>
              <a:t>(CHAT or Share Out: How does this timeline align (or not align) with the timeline for the application process? How might this impact your authorizing staff?)</a:t>
            </a:r>
            <a:endParaRPr lang="en-US" dirty="0"/>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dirty="0"/>
          </a:p>
        </p:txBody>
      </p:sp>
    </p:spTree>
    <p:extLst>
      <p:ext uri="{BB962C8B-B14F-4D97-AF65-F5344CB8AC3E}">
        <p14:creationId xmlns:p14="http://schemas.microsoft.com/office/powerpoint/2010/main" val="2851779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Kickoff Meeting</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renewal process should begin with a kickoff meeting between the authorizing staff, the governing board chair, and the school leader.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At the kickoff meeting, the authorizing staff should explain the renewal process and the expectations for the school, articulate the timeline, and explain what documents and data the school will need to provide.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At this meeting, the team should also schedule the renewal site visit and will provide a brief overview of what will occur on the day of the site visit. This meeting should provide an opportunity for the school leadership to ask questions about the renewal process and to ensure that all three parties are clear about expectations and timelines.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At the kickoff meeting, the authorizing staff should also schedule regular check-ins with the school leadership throughout the renewal process.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dirty="0"/>
          </a:p>
        </p:txBody>
      </p:sp>
    </p:spTree>
    <p:extLst>
      <p:ext uri="{BB962C8B-B14F-4D97-AF65-F5344CB8AC3E}">
        <p14:creationId xmlns:p14="http://schemas.microsoft.com/office/powerpoint/2010/main" val="377071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Body of Evidence</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Body of Evidence is the information that an authorizer uses to assess school performance and inform the renewal decision.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body of evidence typically includes annual reports, notices of concern or breach over the course of a contract, monitoring data and document submission, financial audits, and site visit data.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Other data that may be included in the body of evidence are the school’s Unified Improvement Plan and Accreditation Status.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dirty="0"/>
          </a:p>
        </p:txBody>
      </p:sp>
    </p:spTree>
    <p:extLst>
      <p:ext uri="{BB962C8B-B14F-4D97-AF65-F5344CB8AC3E}">
        <p14:creationId xmlns:p14="http://schemas.microsoft.com/office/powerpoint/2010/main" val="172987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Application Process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renewal application provides the school with an opportunity to reflect on their progress (Part 1. Renewal Reflection) and submit relevant documents and data that authorizer staff will use to inform their renewal recommendation (Part 2. Required Body of Evidence).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CACSA has created a two-part template to accomplish these two purposes of reflection and submitting relevant data.</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dirty="0"/>
          </a:p>
        </p:txBody>
      </p:sp>
    </p:spTree>
    <p:extLst>
      <p:ext uri="{BB962C8B-B14F-4D97-AF65-F5344CB8AC3E}">
        <p14:creationId xmlns:p14="http://schemas.microsoft.com/office/powerpoint/2010/main" val="1226366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Application, Part 1. Renewal Reflection</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is an example of renewal reflection questions on the school’s academic performance.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Other reflection question sections include Board Governance, Legal and Contractual Compliance, and Financial Performance.</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dirty="0"/>
          </a:p>
        </p:txBody>
      </p:sp>
    </p:spTree>
    <p:extLst>
      <p:ext uri="{BB962C8B-B14F-4D97-AF65-F5344CB8AC3E}">
        <p14:creationId xmlns:p14="http://schemas.microsoft.com/office/powerpoint/2010/main" val="315430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Here are some examples of the types of documents that an authorizer might want to collect as part of Part 2 of the application</a:t>
            </a:r>
            <a:r>
              <a:rPr lang="en-US" dirty="0">
                <a:effectLst/>
              </a:rPr>
              <a:t> </a:t>
            </a:r>
            <a:endParaRPr lang="en-US" dirty="0"/>
          </a:p>
          <a:p>
            <a:r>
              <a:rPr lang="en-US" dirty="0"/>
              <a:t>(CHAT or Share Out: </a:t>
            </a:r>
            <a:r>
              <a:rPr lang="en-US" sz="2400" kern="1200" dirty="0">
                <a:solidFill>
                  <a:schemeClr val="tx1"/>
                </a:solidFill>
                <a:effectLst/>
                <a:latin typeface="+mn-lt"/>
                <a:ea typeface="+mn-ea"/>
                <a:cs typeface="+mn-cs"/>
              </a:rPr>
              <a:t>Are there any other examples of body of evidence submission you may ask for?)</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dirty="0"/>
          </a:p>
        </p:txBody>
      </p:sp>
    </p:spTree>
    <p:extLst>
      <p:ext uri="{BB962C8B-B14F-4D97-AF65-F5344CB8AC3E}">
        <p14:creationId xmlns:p14="http://schemas.microsoft.com/office/powerpoint/2010/main" val="1224831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Site Visit Activities</a:t>
            </a: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Here’s a quick recap of some of the important activities and types of information to collect during a site visit.</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936521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Evaluations—Renewal Standard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According to Colorado’s Standards for Charter Schools and Charter School Authorizers, adopted by regulation, these are the statutory bases on which to make a renewal decision.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Renewal decisions must be based on a comprehensive and objective body of evidence.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We’ve talked about the body of evidence earlier—this will include the renewal application, annual reviews, site visit findings, and compliance documents. The regulations also require a performance framework in the charter contract to inform the renewal decision.</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Regulations also require that academic achievement be the most important factor when making a renewal decision. Given this, academic performance is not the only reason for nonrenewal, as schools can be closed exclusively for other issues or areas of noncompliance. </a:t>
            </a:r>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dirty="0"/>
          </a:p>
        </p:txBody>
      </p:sp>
    </p:spTree>
    <p:extLst>
      <p:ext uri="{BB962C8B-B14F-4D97-AF65-F5344CB8AC3E}">
        <p14:creationId xmlns:p14="http://schemas.microsoft.com/office/powerpoint/2010/main" val="2920337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Evaluations</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are the reasons for nonrenewal.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Chat an example of “a material violation of any of the conditions, standards, or procedures set forth in the charter contract.”</a:t>
            </a:r>
          </a:p>
          <a:p>
            <a:endParaRPr lang="en-US" dirty="0"/>
          </a:p>
          <a:p>
            <a:r>
              <a:rPr lang="en-US" dirty="0"/>
              <a:t>(CHAT or Share Out: What might be an example of “a material violation of any of the conditions, standards, or procedures set forth in the charter contract”?)</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dirty="0"/>
          </a:p>
        </p:txBody>
      </p:sp>
    </p:spTree>
    <p:extLst>
      <p:ext uri="{BB962C8B-B14F-4D97-AF65-F5344CB8AC3E}">
        <p14:creationId xmlns:p14="http://schemas.microsoft.com/office/powerpoint/2010/main" val="369393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 for day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1442990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Evaluations</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Evaluation establishes a basis for whether charter can be renewed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Basis for authorizer staff report/recommendation for district board</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Questions that align with CACSA’s annual report evaluation components</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Authorizers should identify measures with each component that inform the renewal recommendation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dirty="0"/>
          </a:p>
        </p:txBody>
      </p:sp>
    </p:spTree>
    <p:extLst>
      <p:ext uri="{BB962C8B-B14F-4D97-AF65-F5344CB8AC3E}">
        <p14:creationId xmlns:p14="http://schemas.microsoft.com/office/powerpoint/2010/main" val="4185059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u="sng" kern="1200" dirty="0">
                <a:solidFill>
                  <a:schemeClr val="tx1"/>
                </a:solidFill>
                <a:effectLst/>
                <a:latin typeface="+mn-lt"/>
                <a:ea typeface="+mn-ea"/>
                <a:cs typeface="+mn-cs"/>
              </a:rPr>
              <a:t>Topic: Renewal Evaluations—COVID-19 Impact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a result of COVID-19, schools have modified their instructional models in real-time to provide students with technology for remote learning, and to support students and families with the emotional and physical health challenges during this time. Students have also had inconsistent learning experiences and access to technology during remote instruction, even within the same school.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will lack state assessment data for the 2019-20 school year and there are some challenges in considering assessment data for the 2020-21 school year. Authorizers may want to review and consider which students participated in state tests during the 2020-21 school year to understand how representative they are of the total population of students.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additional effects as well such as impacts to student and staff’s social-emotional well-being, school culture, staffing, etc. </a:t>
            </a:r>
          </a:p>
        </p:txBody>
      </p:sp>
      <p:sp>
        <p:nvSpPr>
          <p:cNvPr id="4" name="Slide Number Placeholder 3"/>
          <p:cNvSpPr>
            <a:spLocks noGrp="1"/>
          </p:cNvSpPr>
          <p:nvPr>
            <p:ph type="sldNum" sz="quarter" idx="5"/>
          </p:nvPr>
        </p:nvSpPr>
        <p:spPr/>
        <p:txBody>
          <a:bodyPr/>
          <a:lstStyle/>
          <a:p>
            <a:fld id="{5F085DC6-3276-7043-866B-AAE2820669F7}" type="slidenum">
              <a:rPr lang="en-US" smtClean="0"/>
              <a:t>21</a:t>
            </a:fld>
            <a:endParaRPr lang="en-US" dirty="0"/>
          </a:p>
        </p:txBody>
      </p:sp>
    </p:spTree>
    <p:extLst>
      <p:ext uri="{BB962C8B-B14F-4D97-AF65-F5344CB8AC3E}">
        <p14:creationId xmlns:p14="http://schemas.microsoft.com/office/powerpoint/2010/main" val="2470629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Renewal Evaluations—COVID-19 Impact </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Given these ongoing challenges, CACSA recommends that authorizers consider these unique circumstances and expand the body of evidence to assess charter schools’ progress in meeting goals and performance expectations when evaluating schools’ performance during the 2019-20 and 2020-21 school years and possibly beyond.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To address these gaps and challenges with state standardized assessments, authorizers may want to use additional academic data to assess performance during the renewal process.  One approach authorizers could take is to provide a list of the types of data schools can use to provide evidence of academic performance in the 2019-20 and 2020-21 school year and include specific examples.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data could be used to support the school’s performance trajectory and would complement the state assessment data. Authorizers’ lists may include formative and summative assessments, grades, and course completion for high school students. There may be other types of data authorizing staff would want to consider as well.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Another approach is to provide guidance about the characteristics of assessments that should be used. For example, assessments should assess grade-level standards and represent the learning of a significant portion of students.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may also want to consider requiring schools to only use assessments used in prior years to demonstrate performance trends. Lastly, authorizers are encouraged to work with each school to agree on the academic measures for assessing performance in the 2019-20 and 2020-21 school years, based on the authorizer’s guidance.</a:t>
            </a:r>
          </a:p>
        </p:txBody>
      </p:sp>
      <p:sp>
        <p:nvSpPr>
          <p:cNvPr id="4" name="Slide Number Placeholder 3"/>
          <p:cNvSpPr>
            <a:spLocks noGrp="1"/>
          </p:cNvSpPr>
          <p:nvPr>
            <p:ph type="sldNum" sz="quarter" idx="5"/>
          </p:nvPr>
        </p:nvSpPr>
        <p:spPr/>
        <p:txBody>
          <a:bodyPr/>
          <a:lstStyle/>
          <a:p>
            <a:fld id="{5F085DC6-3276-7043-866B-AAE2820669F7}" type="slidenum">
              <a:rPr lang="en-US" smtClean="0"/>
              <a:t>22</a:t>
            </a:fld>
            <a:endParaRPr lang="en-US" dirty="0"/>
          </a:p>
        </p:txBody>
      </p:sp>
    </p:spTree>
    <p:extLst>
      <p:ext uri="{BB962C8B-B14F-4D97-AF65-F5344CB8AC3E}">
        <p14:creationId xmlns:p14="http://schemas.microsoft.com/office/powerpoint/2010/main" val="3294466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Whole Group Discussion</a:t>
            </a:r>
            <a:r>
              <a:rPr lang="en-US" sz="2400" kern="1200" dirty="0">
                <a:solidFill>
                  <a:schemeClr val="tx1"/>
                </a:solidFill>
                <a:effectLst/>
                <a:latin typeface="+mn-lt"/>
                <a:ea typeface="+mn-ea"/>
                <a:cs typeface="+mn-cs"/>
              </a:rPr>
              <a:t> (10 minutes)</a:t>
            </a:r>
          </a:p>
          <a:p>
            <a:pPr marL="457200" lvl="0" indent="-457200">
              <a:buFont typeface="+mj-lt"/>
              <a:buAutoNum type="arabicPeriod"/>
            </a:pPr>
            <a:r>
              <a:rPr lang="en-US" sz="2400" kern="1200" dirty="0">
                <a:solidFill>
                  <a:schemeClr val="tx1"/>
                </a:solidFill>
                <a:effectLst/>
                <a:latin typeface="+mn-lt"/>
                <a:ea typeface="+mn-ea"/>
                <a:cs typeface="+mn-cs"/>
              </a:rPr>
              <a:t>How has COVID impacted your renewal process?</a:t>
            </a:r>
          </a:p>
          <a:p>
            <a:pPr marL="457200" lvl="0" indent="-457200">
              <a:buFont typeface="+mj-lt"/>
              <a:buAutoNum type="arabicPeriod"/>
            </a:pPr>
            <a:r>
              <a:rPr lang="en-US" sz="2400" kern="1200" dirty="0">
                <a:solidFill>
                  <a:schemeClr val="tx1"/>
                </a:solidFill>
                <a:effectLst/>
                <a:latin typeface="+mn-lt"/>
                <a:ea typeface="+mn-ea"/>
                <a:cs typeface="+mn-cs"/>
              </a:rPr>
              <a:t>How have you addressed any obstacles that have come up?</a:t>
            </a:r>
          </a:p>
          <a:p>
            <a:pPr marL="457200" indent="-457200">
              <a:buFont typeface="+mj-lt"/>
              <a:buAutoNum type="arabicPeriod"/>
            </a:pPr>
            <a:r>
              <a:rPr lang="en-US" sz="2400" kern="1200" dirty="0">
                <a:solidFill>
                  <a:schemeClr val="tx1"/>
                </a:solidFill>
                <a:effectLst/>
                <a:latin typeface="+mn-lt"/>
                <a:ea typeface="+mn-ea"/>
                <a:cs typeface="+mn-cs"/>
              </a:rPr>
              <a:t>What outstanding questions do you have?</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23</a:t>
            </a:fld>
            <a:endParaRPr lang="en-US" dirty="0"/>
          </a:p>
        </p:txBody>
      </p:sp>
    </p:spTree>
    <p:extLst>
      <p:ext uri="{BB962C8B-B14F-4D97-AF65-F5344CB8AC3E}">
        <p14:creationId xmlns:p14="http://schemas.microsoft.com/office/powerpoint/2010/main" val="369041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Statute requires that authorizing staff submit a written report summarizing their renewal evaluation. Some authorizing staff include a recommendation to renew or </a:t>
            </a:r>
            <a:r>
              <a:rPr lang="en-US" sz="2400" kern="1200" dirty="0" err="1">
                <a:solidFill>
                  <a:schemeClr val="tx1"/>
                </a:solidFill>
                <a:effectLst/>
                <a:latin typeface="+mn-lt"/>
                <a:ea typeface="+mn-ea"/>
                <a:cs typeface="+mn-cs"/>
              </a:rPr>
              <a:t>nonrenew</a:t>
            </a:r>
            <a:r>
              <a:rPr lang="en-US" sz="2400" kern="1200" dirty="0">
                <a:solidFill>
                  <a:schemeClr val="tx1"/>
                </a:solidFill>
                <a:effectLst/>
                <a:latin typeface="+mn-lt"/>
                <a:ea typeface="+mn-ea"/>
                <a:cs typeface="+mn-cs"/>
              </a:rPr>
              <a:t> the school as well.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vary in terms of what type of report and accompanying data they provide to the district board.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should consider providing a summary document as well as a more detailed summary analysis of each of the evaluation components, particularly any issues with serving specific student populations.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 best practice is to provide the school an opportunity to provide feedback on the report before finalizing.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24</a:t>
            </a:fld>
            <a:endParaRPr lang="en-US" dirty="0"/>
          </a:p>
        </p:txBody>
      </p:sp>
    </p:spTree>
    <p:extLst>
      <p:ext uri="{BB962C8B-B14F-4D97-AF65-F5344CB8AC3E}">
        <p14:creationId xmlns:p14="http://schemas.microsoft.com/office/powerpoint/2010/main" val="250356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One of the primary purposes of the annual review and renewal process is to support schools in continuous reflection and improvement.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All of the data collected as part of the body of evidence can be used to support schools and authorizers in engaging in a process of continuous improvement and reflection.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In addition, authorizers can use the unified improvement planning (UIP) process to support school improvement.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All schools are required to develop an annual improvement plan using the UIP template developed by CDE.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document can be the foundation for an ongoing conversation about the school’s strengths and areas for improvement and the strategies the school intends to implement to address the areas for improvement.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One way to codify improvement strategies that are critical to improving school performance is to incorporate them into the renewal contract as conditions.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Colorado law supports renewing charter contracts with mutually agreed-upon renewal contract conditions.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conditions allow an authorizer to renew a school that demonstrates potential to improve but isn’t meeting standards at the time of renewal.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25</a:t>
            </a:fld>
            <a:endParaRPr lang="en-US" dirty="0"/>
          </a:p>
        </p:txBody>
      </p:sp>
    </p:spTree>
    <p:extLst>
      <p:ext uri="{BB962C8B-B14F-4D97-AF65-F5344CB8AC3E}">
        <p14:creationId xmlns:p14="http://schemas.microsoft.com/office/powerpoint/2010/main" val="1505617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Another option is to use different contract lengths.</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benefit of differential contract lengths is that the length of a contract can vary based on the performance of a school. Therefore, in cases where a school’s performance doesn’t merit a full-length renewal, but the school has potential for improvement, the authorizing staff may recommend a two or three-year renewal contract</a:t>
            </a:r>
            <a:r>
              <a:rPr lang="en-US" sz="2400" kern="1200">
                <a:solidFill>
                  <a:schemeClr val="tx1"/>
                </a:solidFill>
                <a:effectLst/>
                <a:latin typeface="+mn-lt"/>
                <a:ea typeface="+mn-ea"/>
                <a:cs typeface="+mn-cs"/>
              </a:rPr>
              <a:t>. </a:t>
            </a:r>
          </a:p>
          <a:p>
            <a:pPr marL="342900" lvl="0" indent="-342900">
              <a:buFont typeface="Arial" panose="020B0604020202020204" pitchFamily="34" charset="0"/>
              <a:buChar char="•"/>
            </a:pPr>
            <a:r>
              <a:rPr lang="en-US" sz="2400" kern="1200">
                <a:solidFill>
                  <a:schemeClr val="tx1"/>
                </a:solidFill>
                <a:effectLst/>
                <a:latin typeface="+mn-lt"/>
                <a:ea typeface="+mn-ea"/>
                <a:cs typeface="+mn-cs"/>
              </a:rPr>
              <a:t>A </a:t>
            </a:r>
            <a:r>
              <a:rPr lang="en-US" sz="2400" kern="1200" dirty="0">
                <a:solidFill>
                  <a:schemeClr val="tx1"/>
                </a:solidFill>
                <a:effectLst/>
                <a:latin typeface="+mn-lt"/>
                <a:ea typeface="+mn-ea"/>
                <a:cs typeface="+mn-cs"/>
              </a:rPr>
              <a:t>two or three-year contract provides for another in-depth evaluation on a shorter timeline and may also incorporate conditions, as discussed in the prior section.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It’s important to note that any conditions within a contract are subject to appeal to the state board, so a strong body of evidence and rationale must be provided to the school in advance. The reasons for any conditions or different contract term lengths should be clear and coherent, rather than seeming like an add on to a process. It’s important for districts to proactively document any concerns that come up during the annual report process or other times when intervention is utilized to have as evidence during the renewal process.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26</a:t>
            </a:fld>
            <a:endParaRPr lang="en-US" dirty="0"/>
          </a:p>
        </p:txBody>
      </p:sp>
    </p:spTree>
    <p:extLst>
      <p:ext uri="{BB962C8B-B14F-4D97-AF65-F5344CB8AC3E}">
        <p14:creationId xmlns:p14="http://schemas.microsoft.com/office/powerpoint/2010/main" val="104822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u="sng" kern="1200" dirty="0">
                <a:solidFill>
                  <a:schemeClr val="tx1"/>
                </a:solidFill>
                <a:effectLst/>
                <a:latin typeface="+mn-lt"/>
                <a:ea typeface="+mn-ea"/>
                <a:cs typeface="+mn-cs"/>
              </a:rPr>
              <a:t>Topic: Renewal Contract Rubric/Guidance</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This rubric provides one example of how authorizing staff might think about contract terms and conditions. For example, a school in good standing in all domains for all five years would clearly get a 5-year contract with no conditions, while a school that has been in good standing in all domains for only three years, might get specific conditions based on the reasons they were not in good standing.</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Professional judgement is a critical ingredient for making these decisions, which is why the rubric offers different contract options for schools with the same ratings.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Authorizing staff should have an in-depth understanding of the challenges facing each school by reviewing the body of evidence and using these data to inform the contract terms and conditions.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For example, in the rubric, there may be a school that was not in good standing based on a review of all domains for three years in a row, but the non-compliance was related to poor board performance and there’s been a new board in place for two years. In this case an authorizer may decide that conditions are no longer necessary and a three-year contract with no conditions is warranted.</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27</a:t>
            </a:fld>
            <a:endParaRPr lang="en-US" dirty="0"/>
          </a:p>
        </p:txBody>
      </p:sp>
    </p:spTree>
    <p:extLst>
      <p:ext uri="{BB962C8B-B14F-4D97-AF65-F5344CB8AC3E}">
        <p14:creationId xmlns:p14="http://schemas.microsoft.com/office/powerpoint/2010/main" val="128772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Topic: Board Renewal Vote</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Board’s renewal determinations must be (1) grounded in the body of evidence supplied during the renewal and (2) made by resolution by February 1st of the year in which the school’s contract expires. So, the body of evidence informs the report that the authorizing staff provides to the Board.</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Board will then deliberate on the renewal decision in a public meeting and decide.</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If the Board decides not to renew the charter, it must state its reasons for doing so.</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28</a:t>
            </a:fld>
            <a:endParaRPr lang="en-US" dirty="0"/>
          </a:p>
        </p:txBody>
      </p:sp>
    </p:spTree>
    <p:extLst>
      <p:ext uri="{BB962C8B-B14F-4D97-AF65-F5344CB8AC3E}">
        <p14:creationId xmlns:p14="http://schemas.microsoft.com/office/powerpoint/2010/main" val="297853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29</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Bootcamp, let’s go over some quick norms. By now I bet you’re all zoom experts, but as a reminder:</a:t>
            </a:r>
          </a:p>
          <a:p>
            <a:r>
              <a:rPr lang="en-US" dirty="0"/>
              <a:t>1- Remember to mute yourself when you’re not speaking</a:t>
            </a:r>
          </a:p>
          <a:p>
            <a:r>
              <a:rPr lang="en-US" dirty="0"/>
              <a:t>2 – Utilize the chat box for any questions or comments that come up during any presentation today. We will have time for questions at the end of every session, but as questions come up feel free to drop that in the chat. We will try our best to answer any and all questions during the presentation, but if we don’t get to them CACSA will be sure to note them. </a:t>
            </a:r>
          </a:p>
          <a:p>
            <a:r>
              <a:rPr lang="en-US" dirty="0"/>
              <a:t>3 – Please respond to the survey that we will be sending out at the end of each day of Bootcamp. Your feedback will help to ensure this Bootcamp is successfully and helps to improve your own practice in authorizing.  </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1935605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85DC6-3276-7043-866B-AAE2820669F7}" type="slidenum">
              <a:rPr lang="en-US" smtClean="0"/>
              <a:t>30</a:t>
            </a:fld>
            <a:endParaRPr lang="en-US"/>
          </a:p>
        </p:txBody>
      </p:sp>
    </p:spTree>
    <p:extLst>
      <p:ext uri="{BB962C8B-B14F-4D97-AF65-F5344CB8AC3E}">
        <p14:creationId xmlns:p14="http://schemas.microsoft.com/office/powerpoint/2010/main" val="383216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This Bootcamp is going to cover a lot of information, and we want you to be involved in every session as an active participant. </a:t>
            </a:r>
          </a:p>
          <a:p>
            <a:pPr marL="342900" indent="-342900">
              <a:buFont typeface="Arial" panose="020B0604020202020204" pitchFamily="34" charset="0"/>
              <a:buChar char="•"/>
            </a:pPr>
            <a:r>
              <a:rPr lang="en-US" dirty="0"/>
              <a:t>You’ll see these icons on slides where we have ways for you to engage, whether that is through a poll question, chat question, small group discussion in a breakout room, or by listening in to an established Colorado authorizer. </a:t>
            </a:r>
          </a:p>
          <a:p>
            <a:pPr marL="342900" indent="-342900">
              <a:buFont typeface="Arial" panose="020B0604020202020204" pitchFamily="34" charset="0"/>
              <a:buChar char="•"/>
            </a:pPr>
            <a:r>
              <a:rPr lang="en-US" dirty="0"/>
              <a:t>We encourage you to keep your cameras on and be an active participant in today’s sessions.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72243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 of session</a:t>
            </a:r>
          </a:p>
          <a:p>
            <a:endParaRPr lang="en-US" dirty="0"/>
          </a:p>
          <a:p>
            <a:r>
              <a:rPr lang="en-US" b="1" dirty="0"/>
              <a:t>60-minute session</a:t>
            </a:r>
          </a:p>
          <a:p>
            <a:r>
              <a:rPr lang="en-US" b="1" dirty="0"/>
              <a:t>12pm-1pm MST</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Let’s start by revisiting this graphic to see where we are. We started the last session by discussing ongoing oversight and monitoring and are now going to move into the renewal process.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289026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Interview w/ Experienced Authorizers: </a:t>
            </a:r>
            <a:r>
              <a:rPr lang="en-US" sz="2400" kern="1200" dirty="0">
                <a:solidFill>
                  <a:schemeClr val="tx1"/>
                </a:solidFill>
                <a:effectLst/>
                <a:latin typeface="+mn-lt"/>
                <a:ea typeface="+mn-ea"/>
                <a:cs typeface="+mn-cs"/>
              </a:rPr>
              <a:t>(10 minutes)</a:t>
            </a:r>
          </a:p>
          <a:p>
            <a:r>
              <a:rPr lang="en-US" sz="2400" kern="1200" dirty="0">
                <a:solidFill>
                  <a:schemeClr val="tx1"/>
                </a:solidFill>
                <a:effectLst/>
                <a:latin typeface="+mn-lt"/>
                <a:ea typeface="+mn-ea"/>
                <a:cs typeface="+mn-cs"/>
              </a:rPr>
              <a:t>Matt Meyers – DPS (confirmed)</a:t>
            </a:r>
          </a:p>
          <a:p>
            <a:r>
              <a:rPr lang="en-US" sz="2400" kern="1200" dirty="0">
                <a:solidFill>
                  <a:schemeClr val="tx1"/>
                </a:solidFill>
                <a:effectLst/>
                <a:latin typeface="+mn-lt"/>
                <a:ea typeface="+mn-ea"/>
                <a:cs typeface="+mn-cs"/>
              </a:rPr>
              <a:t>Jessica Walsh– CSI (</a:t>
            </a:r>
            <a:r>
              <a:rPr lang="en-US" sz="2400" kern="1200">
                <a:solidFill>
                  <a:schemeClr val="tx1"/>
                </a:solidFill>
                <a:effectLst/>
                <a:latin typeface="+mn-lt"/>
                <a:ea typeface="+mn-ea"/>
                <a:cs typeface="+mn-cs"/>
              </a:rPr>
              <a:t>confirmed)</a:t>
            </a:r>
            <a:endParaRPr lang="en-US" sz="2400" kern="1200" dirty="0">
              <a:solidFill>
                <a:schemeClr val="tx1"/>
              </a:solidFill>
              <a:effectLst/>
              <a:latin typeface="+mn-lt"/>
              <a:ea typeface="+mn-ea"/>
              <a:cs typeface="+mn-cs"/>
            </a:endParaRPr>
          </a:p>
          <a:p>
            <a:pPr marL="457200" lvl="0" indent="-457200">
              <a:buFont typeface="Arial" panose="020B0604020202020204" pitchFamily="34" charset="0"/>
              <a:buChar char="•"/>
            </a:pPr>
            <a:r>
              <a:rPr lang="en-US" sz="2400" kern="1200" dirty="0">
                <a:solidFill>
                  <a:schemeClr val="tx1"/>
                </a:solidFill>
                <a:effectLst/>
                <a:latin typeface="+mn-lt"/>
                <a:ea typeface="+mn-ea"/>
                <a:cs typeface="+mn-cs"/>
              </a:rPr>
              <a:t>How many schools do you authorize?</a:t>
            </a:r>
          </a:p>
          <a:p>
            <a:pPr marL="457200" lvl="0" indent="-457200">
              <a:buFont typeface="Arial" panose="020B0604020202020204" pitchFamily="34" charset="0"/>
              <a:buChar char="•"/>
            </a:pPr>
            <a:r>
              <a:rPr lang="en-US" sz="2400" kern="1200" dirty="0">
                <a:solidFill>
                  <a:schemeClr val="tx1"/>
                </a:solidFill>
                <a:effectLst/>
                <a:latin typeface="+mn-lt"/>
                <a:ea typeface="+mn-ea"/>
                <a:cs typeface="+mn-cs"/>
              </a:rPr>
              <a:t>On average, how many schools are up for renewal each year?</a:t>
            </a:r>
          </a:p>
          <a:p>
            <a:pPr marL="457200" lvl="0" indent="-457200">
              <a:buFont typeface="Arial" panose="020B0604020202020204" pitchFamily="34" charset="0"/>
              <a:buChar char="•"/>
            </a:pPr>
            <a:r>
              <a:rPr lang="en-US" sz="2400" kern="1200" dirty="0">
                <a:solidFill>
                  <a:schemeClr val="tx1"/>
                </a:solidFill>
                <a:effectLst/>
                <a:latin typeface="+mn-lt"/>
                <a:ea typeface="+mn-ea"/>
                <a:cs typeface="+mn-cs"/>
              </a:rPr>
              <a:t>How do you communicate the renewal process to the schools?</a:t>
            </a:r>
          </a:p>
          <a:p>
            <a:pPr marL="457200" lvl="0" indent="-457200">
              <a:buFont typeface="Arial" panose="020B0604020202020204" pitchFamily="34" charset="0"/>
              <a:buChar char="•"/>
            </a:pPr>
            <a:r>
              <a:rPr lang="en-US" sz="2400" kern="1200" dirty="0">
                <a:solidFill>
                  <a:schemeClr val="tx1"/>
                </a:solidFill>
                <a:effectLst/>
                <a:latin typeface="+mn-lt"/>
                <a:ea typeface="+mn-ea"/>
                <a:cs typeface="+mn-cs"/>
              </a:rPr>
              <a:t>How does the renewal process impact your relationship with the schools that you authorize?</a:t>
            </a:r>
          </a:p>
          <a:p>
            <a:pPr marL="457200" indent="-457200">
              <a:buFont typeface="Arial" panose="020B0604020202020204" pitchFamily="34" charset="0"/>
              <a:buChar char="•"/>
            </a:pPr>
            <a:r>
              <a:rPr lang="en-US" sz="2400" kern="1200" dirty="0">
                <a:solidFill>
                  <a:schemeClr val="tx1"/>
                </a:solidFill>
                <a:effectLst/>
                <a:latin typeface="+mn-lt"/>
                <a:ea typeface="+mn-ea"/>
                <a:cs typeface="+mn-cs"/>
              </a:rPr>
              <a:t>How do you communicate areas of concern that don’t lead to nonrenewal?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dirty="0"/>
          </a:p>
        </p:txBody>
      </p:sp>
    </p:spTree>
    <p:extLst>
      <p:ext uri="{BB962C8B-B14F-4D97-AF65-F5344CB8AC3E}">
        <p14:creationId xmlns:p14="http://schemas.microsoft.com/office/powerpoint/2010/main" val="2959853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A5ABA24-B374-0341-926A-C97EF99EBDC9}"/>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7208D3-CDA1-E64D-A546-2FEFE25640D2}"/>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9BAA71-59DE-BC47-B3A8-FE1FA6B3506E}"/>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931A9D7-4967-7C42-9F04-504EAC99DA4F}"/>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15770AB-74FE-D549-8CCA-862192F6CBFB}"/>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21DAAF4-3A88-334B-8738-1A71195748D8}"/>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62EDEF6-B891-6C4B-8691-0F65E9474417}"/>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1C007C9-E06B-0B47-B974-95602F320EA8}"/>
              </a:ext>
            </a:extLst>
          </p:cNvPr>
          <p:cNvPicPr>
            <a:picLocks noChangeAspect="1"/>
          </p:cNvPicPr>
          <p:nvPr userDrawn="1"/>
        </p:nvPicPr>
        <p:blipFill>
          <a:blip r:embed="rId4"/>
          <a:stretch>
            <a:fillRect/>
          </a:stretch>
        </p:blipFill>
        <p:spPr>
          <a:xfrm>
            <a:off x="18741014" y="758660"/>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8DC616F8-B181-4D44-9483-5E12C31F1B79}"/>
              </a:ext>
            </a:extLst>
          </p:cNvPr>
          <p:cNvPicPr>
            <a:picLocks noChangeAspect="1"/>
          </p:cNvPicPr>
          <p:nvPr userDrawn="1"/>
        </p:nvPicPr>
        <p:blipFill>
          <a:blip r:embed="rId4"/>
          <a:stretch>
            <a:fillRect/>
          </a:stretch>
        </p:blipFill>
        <p:spPr>
          <a:xfrm>
            <a:off x="18908424" y="539910"/>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14843F22-704D-2F4F-A741-6DABF9293A46}"/>
              </a:ext>
            </a:extLst>
          </p:cNvPr>
          <p:cNvPicPr>
            <a:picLocks noChangeAspect="1"/>
          </p:cNvPicPr>
          <p:nvPr userDrawn="1"/>
        </p:nvPicPr>
        <p:blipFill>
          <a:blip r:embed="rId4"/>
          <a:stretch>
            <a:fillRect/>
          </a:stretch>
        </p:blipFill>
        <p:spPr>
          <a:xfrm>
            <a:off x="18908424" y="539910"/>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1C9507A7-3A20-804F-9D09-4CAF0F1A9B90}"/>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E3C63530-CFEC-0A45-9AAB-65FCDD4C8C2C}"/>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E3C71CED-F7DC-3F43-AE7E-15A890A09A4C}"/>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4145D022-AF1E-5041-82DD-DDA4C377251B}"/>
              </a:ext>
            </a:extLst>
          </p:cNvPr>
          <p:cNvPicPr>
            <a:picLocks noChangeAspect="1"/>
          </p:cNvPicPr>
          <p:nvPr userDrawn="1"/>
        </p:nvPicPr>
        <p:blipFill>
          <a:blip r:embed="rId4"/>
          <a:stretch>
            <a:fillRect/>
          </a:stretch>
        </p:blipFill>
        <p:spPr>
          <a:xfrm>
            <a:off x="483325" y="581136"/>
            <a:ext cx="5080000" cy="22352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A00E5212-CC3D-454E-A27F-D4ADF1CE73A1}"/>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FEAE07E8-6FD2-2846-9698-C67DCF6D158F}"/>
              </a:ext>
            </a:extLst>
          </p:cNvPr>
          <p:cNvPicPr>
            <a:picLocks noChangeAspect="1"/>
          </p:cNvPicPr>
          <p:nvPr userDrawn="1"/>
        </p:nvPicPr>
        <p:blipFill>
          <a:blip r:embed="rId4"/>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E259AC51-DA0E-5B4B-BD67-AC0997818F4A}"/>
              </a:ext>
            </a:extLst>
          </p:cNvPr>
          <p:cNvPicPr>
            <a:picLocks noChangeAspect="1"/>
          </p:cNvPicPr>
          <p:nvPr userDrawn="1"/>
        </p:nvPicPr>
        <p:blipFill>
          <a:blip r:embed="rId4"/>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60C1CE41-7F87-1A4E-A791-8F50E35FC9BE}"/>
              </a:ext>
            </a:extLst>
          </p:cNvPr>
          <p:cNvPicPr>
            <a:picLocks noChangeAspect="1"/>
          </p:cNvPicPr>
          <p:nvPr userDrawn="1"/>
        </p:nvPicPr>
        <p:blipFill>
          <a:blip r:embed="rId4"/>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9DC58E8D-F61F-A644-B35B-CCD95BE6B478}"/>
              </a:ext>
            </a:extLst>
          </p:cNvPr>
          <p:cNvPicPr>
            <a:picLocks noChangeAspect="1"/>
          </p:cNvPicPr>
          <p:nvPr userDrawn="1"/>
        </p:nvPicPr>
        <p:blipFill>
          <a:blip r:embed="rId4"/>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BB0B4E6B-717C-BA48-9AD3-E88FB763EC4F}"/>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07F3E29B-F8D0-A14B-A488-87836D3906A0}"/>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AF7024FD-F2A7-AA4D-9C29-86DCAFB4AB16}"/>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94284E4-FADB-F34B-A9D7-F1EB265C0C0B}"/>
              </a:ext>
            </a:extLst>
          </p:cNvPr>
          <p:cNvPicPr>
            <a:picLocks noChangeAspect="1"/>
          </p:cNvPicPr>
          <p:nvPr userDrawn="1"/>
        </p:nvPicPr>
        <p:blipFill>
          <a:blip r:embed="rId3"/>
          <a:stretch>
            <a:fillRect/>
          </a:stretch>
        </p:blipFill>
        <p:spPr>
          <a:xfrm>
            <a:off x="4413004" y="11628815"/>
            <a:ext cx="3771479" cy="1663888"/>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520C0B0A-4FFF-5245-AC41-82BA4B5AF73A}"/>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CFDDE89F-F378-5749-80DF-59138E20C265}"/>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11BA622A-8D8C-DC43-A1DE-0B664F1B8065}"/>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54A7FBC7-246D-8D49-9B34-9F1E70E47B1B}"/>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A99B44B9-A2A3-2143-8D83-F36522A64E48}"/>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6B3F694F-BDEE-754A-86E4-E1B32C12CC82}"/>
              </a:ext>
            </a:extLst>
          </p:cNvPr>
          <p:cNvPicPr>
            <a:picLocks noChangeAspect="1"/>
          </p:cNvPicPr>
          <p:nvPr userDrawn="1"/>
        </p:nvPicPr>
        <p:blipFill>
          <a:blip r:embed="rId3"/>
          <a:stretch>
            <a:fillRect/>
          </a:stretch>
        </p:blipFill>
        <p:spPr>
          <a:xfrm>
            <a:off x="4307180" y="12006467"/>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99079" y="5686400"/>
            <a:ext cx="27185333" cy="5027808"/>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3531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7706108"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1508451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113953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2" name="Oval 31">
            <a:extLst>
              <a:ext uri="{FF2B5EF4-FFF2-40B4-BE49-F238E27FC236}">
                <a16:creationId xmlns:a16="http://schemas.microsoft.com/office/drawing/2014/main" id="{BD8FE2A3-0F9E-4EB5-A820-2A0946179A16}"/>
              </a:ext>
            </a:extLst>
          </p:cNvPr>
          <p:cNvSpPr/>
          <p:nvPr/>
        </p:nvSpPr>
        <p:spPr>
          <a:xfrm>
            <a:off x="4016906"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18773717"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2248833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8051647" y="9997578"/>
            <a:ext cx="995100" cy="699168"/>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11667452" y="6360906"/>
            <a:ext cx="995100" cy="699168"/>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15469843" y="9987946"/>
            <a:ext cx="995100" cy="699168"/>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22853894" y="10016266"/>
            <a:ext cx="995100" cy="699168"/>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4347831" y="6355528"/>
            <a:ext cx="995100" cy="699168"/>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651002" y="9987946"/>
            <a:ext cx="995100" cy="699168"/>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19111481" y="6360906"/>
            <a:ext cx="995100" cy="699168"/>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1038449" y="548205"/>
            <a:ext cx="22079571" cy="969470"/>
          </a:xfrm>
          <a:prstGeom prst="rect">
            <a:avLst/>
          </a:prstGeom>
          <a:noFill/>
          <a:ln w="9525">
            <a:noFill/>
            <a:miter lim="800000"/>
            <a:headEnd/>
            <a:tailEnd/>
          </a:ln>
        </p:spPr>
        <p:txBody>
          <a:bodyPr lIns="45732" tIns="18293" rIns="27439" bIns="18293"/>
          <a:lstStyle>
            <a:lvl1pPr>
              <a:defRPr lang="en-US" sz="8002">
                <a:solidFill>
                  <a:srgbClr val="000000"/>
                </a:solidFill>
                <a:latin typeface="+mj-lt"/>
                <a:ea typeface="+mn-ea"/>
                <a:cs typeface="Arial" panose="020B0604020202020204" pitchFamily="34" charset="0"/>
              </a:defRPr>
            </a:lvl1pPr>
          </a:lstStyle>
          <a:p>
            <a:pPr marL="0" lvl="0" defTabSz="914400">
              <a:lnSpc>
                <a:spcPct val="85000"/>
              </a:lnSpc>
              <a:spcBef>
                <a:spcPts val="4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1038450" y="1663529"/>
            <a:ext cx="22078648" cy="590931"/>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2565734" y="3405815"/>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9577047" y="341229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16918603" y="339792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18722237" y="1123125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12844650"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6331742" y="11220481"/>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353112"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260742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359099" y="1204222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6320453"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12845499"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18722238" y="12052744"/>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955654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16944812" y="421473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Tree>
    <p:extLst>
      <p:ext uri="{BB962C8B-B14F-4D97-AF65-F5344CB8AC3E}">
        <p14:creationId xmlns:p14="http://schemas.microsoft.com/office/powerpoint/2010/main" val="25251007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7605704"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4003733" y="3796754"/>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7605704"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4003732" y="8349541"/>
            <a:ext cx="5985605"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Logo&#10;&#10;Description automatically generated">
            <a:extLst>
              <a:ext uri="{FF2B5EF4-FFF2-40B4-BE49-F238E27FC236}">
                <a16:creationId xmlns:a16="http://schemas.microsoft.com/office/drawing/2014/main" id="{1023B5F6-7ED5-F744-8AC2-07B3771A1886}"/>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31803257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5" y="3796754"/>
            <a:ext cx="4891096"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sp>
        <p:nvSpPr>
          <p:cNvPr id="11" name="Content Placeholder 13">
            <a:extLst>
              <a:ext uri="{FF2B5EF4-FFF2-40B4-BE49-F238E27FC236}">
                <a16:creationId xmlns:a16="http://schemas.microsoft.com/office/drawing/2014/main" id="{A7C8159A-57AB-8247-AB08-AA547506A9AB}"/>
              </a:ext>
            </a:extLst>
          </p:cNvPr>
          <p:cNvSpPr>
            <a:spLocks noGrp="1"/>
          </p:cNvSpPr>
          <p:nvPr>
            <p:ph sz="quarter" idx="14"/>
          </p:nvPr>
        </p:nvSpPr>
        <p:spPr>
          <a:xfrm>
            <a:off x="6406434" y="3796754"/>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a:extLst>
              <a:ext uri="{FF2B5EF4-FFF2-40B4-BE49-F238E27FC236}">
                <a16:creationId xmlns:a16="http://schemas.microsoft.com/office/drawing/2014/main" id="{AF75A72E-E83C-584E-BF57-87031FC9E0A2}"/>
              </a:ext>
            </a:extLst>
          </p:cNvPr>
          <p:cNvSpPr>
            <a:spLocks noGrp="1"/>
          </p:cNvSpPr>
          <p:nvPr>
            <p:ph sz="quarter" idx="15"/>
          </p:nvPr>
        </p:nvSpPr>
        <p:spPr>
          <a:xfrm>
            <a:off x="11760365"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C213F440-49B8-B544-A857-009B8BC8BA8E}"/>
              </a:ext>
            </a:extLst>
          </p:cNvPr>
          <p:cNvSpPr>
            <a:spLocks noGrp="1"/>
          </p:cNvSpPr>
          <p:nvPr>
            <p:ph sz="quarter" idx="16"/>
          </p:nvPr>
        </p:nvSpPr>
        <p:spPr>
          <a:xfrm>
            <a:off x="1082808" y="8349541"/>
            <a:ext cx="4860793"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CCBBCCDA-ED95-4D42-B273-20A7663FBF03}"/>
              </a:ext>
            </a:extLst>
          </p:cNvPr>
          <p:cNvSpPr>
            <a:spLocks noGrp="1"/>
          </p:cNvSpPr>
          <p:nvPr>
            <p:ph sz="quarter" idx="17"/>
          </p:nvPr>
        </p:nvSpPr>
        <p:spPr>
          <a:xfrm>
            <a:off x="640643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a:extLst>
              <a:ext uri="{FF2B5EF4-FFF2-40B4-BE49-F238E27FC236}">
                <a16:creationId xmlns:a16="http://schemas.microsoft.com/office/drawing/2014/main" id="{9A191660-D648-8F44-BBC7-47960AA7EFAC}"/>
              </a:ext>
            </a:extLst>
          </p:cNvPr>
          <p:cNvSpPr>
            <a:spLocks noGrp="1"/>
          </p:cNvSpPr>
          <p:nvPr>
            <p:ph sz="quarter" idx="18"/>
          </p:nvPr>
        </p:nvSpPr>
        <p:spPr>
          <a:xfrm>
            <a:off x="11760364"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7199D553-0D6A-A745-8351-9714942210BF}"/>
              </a:ext>
            </a:extLst>
          </p:cNvPr>
          <p:cNvSpPr>
            <a:spLocks noGrp="1"/>
          </p:cNvSpPr>
          <p:nvPr>
            <p:ph sz="quarter" idx="19"/>
          </p:nvPr>
        </p:nvSpPr>
        <p:spPr>
          <a:xfrm>
            <a:off x="17114297" y="3796754"/>
            <a:ext cx="4891098"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a:extLst>
              <a:ext uri="{FF2B5EF4-FFF2-40B4-BE49-F238E27FC236}">
                <a16:creationId xmlns:a16="http://schemas.microsoft.com/office/drawing/2014/main" id="{44544AAE-A55D-0646-B9BB-1C87C92552A5}"/>
              </a:ext>
            </a:extLst>
          </p:cNvPr>
          <p:cNvSpPr>
            <a:spLocks noGrp="1"/>
          </p:cNvSpPr>
          <p:nvPr>
            <p:ph sz="quarter" idx="20"/>
          </p:nvPr>
        </p:nvSpPr>
        <p:spPr>
          <a:xfrm>
            <a:off x="17093195" y="8349541"/>
            <a:ext cx="4891097" cy="4211174"/>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2DF02027-38CA-A74B-897B-653A4CC54CC4}"/>
              </a:ext>
            </a:extLst>
          </p:cNvPr>
          <p:cNvSpPr>
            <a:spLocks noGrp="1"/>
          </p:cNvSpPr>
          <p:nvPr>
            <p:ph sz="quarter" idx="21"/>
          </p:nvPr>
        </p:nvSpPr>
        <p:spPr>
          <a:xfrm>
            <a:off x="1676400" y="3040063"/>
            <a:ext cx="19751675" cy="7572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1212E7E0-B025-9C4C-8D58-DE59DD461019}"/>
              </a:ext>
            </a:extLst>
          </p:cNvPr>
          <p:cNvPicPr>
            <a:picLocks noChangeAspect="1"/>
          </p:cNvPicPr>
          <p:nvPr userDrawn="1"/>
        </p:nvPicPr>
        <p:blipFill>
          <a:blip r:embed="rId3"/>
          <a:stretch>
            <a:fillRect/>
          </a:stretch>
        </p:blipFill>
        <p:spPr>
          <a:xfrm>
            <a:off x="4469171" y="12113839"/>
            <a:ext cx="3023107" cy="1330167"/>
          </a:xfrm>
          <a:prstGeom prst="rect">
            <a:avLst/>
          </a:prstGeom>
        </p:spPr>
      </p:pic>
    </p:spTree>
    <p:extLst>
      <p:ext uri="{BB962C8B-B14F-4D97-AF65-F5344CB8AC3E}">
        <p14:creationId xmlns:p14="http://schemas.microsoft.com/office/powerpoint/2010/main" val="42776616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 id="2147483774" r:id="rId92"/>
    <p:sldLayoutId id="2147483775" r:id="rId93"/>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1.svg"/></Relationships>
</file>

<file path=ppt/slides/_rels/slide10.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xml"/><Relationship Id="rId1" Type="http://schemas.openxmlformats.org/officeDocument/2006/relationships/slideLayout" Target="../slideLayouts/slideLayout80.xml"/><Relationship Id="rId5" Type="http://schemas.openxmlformats.org/officeDocument/2006/relationships/image" Target="../media/image81.sv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8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81.svg"/></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112.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9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Colorado Authorizer Bootcamp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lIns="91440" tIns="45720" rIns="91440" bIns="45720" anchor="t">
            <a:noAutofit/>
          </a:bodyPr>
          <a:lstStyle/>
          <a:p>
            <a:r>
              <a:rPr lang="en-US" dirty="0">
                <a:latin typeface="Helvetica"/>
                <a:cs typeface="Helvetica"/>
              </a:rPr>
              <a:t>Week 5</a:t>
            </a:r>
          </a:p>
        </p:txBody>
      </p:sp>
      <p:pic>
        <p:nvPicPr>
          <p:cNvPr id="6" name="Graphic 5" descr="A chat icon indicating that a question will be entered into the chat.">
            <a:extLst>
              <a:ext uri="{FF2B5EF4-FFF2-40B4-BE49-F238E27FC236}">
                <a16:creationId xmlns:a16="http://schemas.microsoft.com/office/drawing/2014/main" id="{1B367B4D-2E51-0144-979A-0CD6626D8538}"/>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2402406" y="12005585"/>
            <a:ext cx="1329209" cy="1329209"/>
          </a:xfrm>
          <a:prstGeom prst="rect">
            <a:avLst/>
          </a:prstGeom>
        </p:spPr>
      </p:pic>
    </p:spTree>
    <p:extLst>
      <p:ext uri="{BB962C8B-B14F-4D97-AF65-F5344CB8AC3E}">
        <p14:creationId xmlns:p14="http://schemas.microsoft.com/office/powerpoint/2010/main" val="417767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035849" y="327679"/>
            <a:ext cx="22315476" cy="1577321"/>
          </a:xfrm>
        </p:spPr>
        <p:txBody>
          <a:bodyPr vert="horz" lIns="91440" tIns="45720" rIns="91440" bIns="45720" rtlCol="0" anchor="ctr">
            <a:normAutofit/>
          </a:bodyPr>
          <a:lstStyle/>
          <a:p>
            <a:pPr algn="ctr" defTabSz="914400">
              <a:lnSpc>
                <a:spcPct val="90000"/>
              </a:lnSpc>
            </a:pPr>
            <a:r>
              <a:rPr lang="en-US" kern="1200" dirty="0">
                <a:solidFill>
                  <a:schemeClr val="tx1"/>
                </a:solidFill>
                <a:latin typeface="+mj-lt"/>
                <a:ea typeface="+mj-ea"/>
                <a:cs typeface="+mj-cs"/>
              </a:rPr>
              <a:t>Purpose of Renewal</a:t>
            </a:r>
          </a:p>
        </p:txBody>
      </p:sp>
      <p:pic>
        <p:nvPicPr>
          <p:cNvPr id="8" name="Graphic 7" descr="Badge 1 with solid fill">
            <a:extLst>
              <a:ext uri="{FF2B5EF4-FFF2-40B4-BE49-F238E27FC236}">
                <a16:creationId xmlns:a16="http://schemas.microsoft.com/office/drawing/2014/main" id="{E3AABC25-DCCF-E548-8395-35B76FDE1CD7}"/>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tretch>
            <a:fillRect/>
          </a:stretch>
        </p:blipFill>
        <p:spPr>
          <a:xfrm>
            <a:off x="1254433" y="3235562"/>
            <a:ext cx="1785257" cy="1785257"/>
          </a:xfrm>
          <a:prstGeom prst="rect">
            <a:avLst/>
          </a:prstGeom>
        </p:spPr>
      </p:pic>
      <p:sp>
        <p:nvSpPr>
          <p:cNvPr id="2" name="TextBox 1">
            <a:extLst>
              <a:ext uri="{FF2B5EF4-FFF2-40B4-BE49-F238E27FC236}">
                <a16:creationId xmlns:a16="http://schemas.microsoft.com/office/drawing/2014/main" id="{1CBC0D60-B963-064D-8A7B-11FE0210ECB0}"/>
              </a:ext>
            </a:extLst>
          </p:cNvPr>
          <p:cNvSpPr txBox="1"/>
          <p:nvPr/>
        </p:nvSpPr>
        <p:spPr>
          <a:xfrm>
            <a:off x="3050680" y="3286000"/>
            <a:ext cx="20692534" cy="2431435"/>
          </a:xfrm>
          <a:prstGeom prst="rect">
            <a:avLst/>
          </a:prstGeom>
        </p:spPr>
        <p:txBody>
          <a:bodyPr wrap="square" rtlCol="0">
            <a:spAutoFit/>
          </a:bodyPr>
          <a:lstStyle/>
          <a:p>
            <a:pPr marL="571500" lvl="0" indent="-571500">
              <a:buFont typeface="Arial" panose="020B0604020202020204" pitchFamily="34" charset="0"/>
              <a:buChar char="•"/>
            </a:pPr>
            <a:endParaRPr lang="en-US" sz="3800" b="1" dirty="0">
              <a:solidFill>
                <a:schemeClr val="accent3"/>
              </a:solidFill>
            </a:endParaRPr>
          </a:p>
          <a:p>
            <a:pPr marL="349250" lvl="0"/>
            <a:r>
              <a:rPr lang="en-US" sz="3800" dirty="0">
                <a:solidFill>
                  <a:schemeClr val="accent3"/>
                </a:solidFill>
              </a:rPr>
              <a:t>Ensure the school is complying with its charter and meeting the goals in its charter</a:t>
            </a:r>
          </a:p>
          <a:p>
            <a:pPr marL="571500" lvl="0" indent="-571500">
              <a:buFont typeface="Arial" panose="020B0604020202020204" pitchFamily="34" charset="0"/>
              <a:buChar char="•"/>
            </a:pPr>
            <a:endParaRPr lang="en-US" sz="3800" dirty="0">
              <a:solidFill>
                <a:schemeClr val="accent3"/>
              </a:solidFill>
            </a:endParaRPr>
          </a:p>
          <a:p>
            <a:pPr marL="571500" indent="-571500" algn="l">
              <a:buFont typeface="Arial" panose="020B0604020202020204" pitchFamily="34" charset="0"/>
              <a:buChar char="•"/>
            </a:pPr>
            <a:endParaRPr lang="en-US" sz="3800" b="1" dirty="0">
              <a:solidFill>
                <a:schemeClr val="accent3"/>
              </a:solidFill>
            </a:endParaRPr>
          </a:p>
        </p:txBody>
      </p:sp>
      <p:pic>
        <p:nvPicPr>
          <p:cNvPr id="13" name="Graphic 12" descr="Badge with solid fill">
            <a:extLst>
              <a:ext uri="{FF2B5EF4-FFF2-40B4-BE49-F238E27FC236}">
                <a16:creationId xmlns:a16="http://schemas.microsoft.com/office/drawing/2014/main" id="{4F2618A3-2602-F548-BF8C-E84FFF6FE3A4}"/>
              </a:ext>
            </a:extLst>
          </p:cNvPr>
          <p:cNvPicPr>
            <a:picLocks noChangeAspect="1"/>
          </p:cNvPicPr>
          <p:nvPr/>
        </p:nvPicPr>
        <p:blipFill>
          <a:blip r:embed="rId5">
            <a:duotone>
              <a:schemeClr val="accent1">
                <a:shade val="45000"/>
                <a:satMod val="135000"/>
              </a:schemeClr>
              <a:prstClr val="white"/>
            </a:duotone>
            <a:extLst>
              <a:ext uri="{96DAC541-7B7A-43D3-8B79-37D633B846F1}">
                <asvg:svgBlip xmlns:asvg="http://schemas.microsoft.com/office/drawing/2016/SVG/main" r:embed="rId6"/>
              </a:ext>
            </a:extLst>
          </a:blip>
          <a:stretch>
            <a:fillRect/>
          </a:stretch>
        </p:blipFill>
        <p:spPr>
          <a:xfrm>
            <a:off x="1254433" y="5318927"/>
            <a:ext cx="1785256" cy="1785256"/>
          </a:xfrm>
          <a:prstGeom prst="rect">
            <a:avLst/>
          </a:prstGeom>
        </p:spPr>
      </p:pic>
      <p:sp>
        <p:nvSpPr>
          <p:cNvPr id="9" name="TextBox 8">
            <a:extLst>
              <a:ext uri="{FF2B5EF4-FFF2-40B4-BE49-F238E27FC236}">
                <a16:creationId xmlns:a16="http://schemas.microsoft.com/office/drawing/2014/main" id="{6344CD23-3654-3245-AEE7-D9DCDF90967D}"/>
              </a:ext>
            </a:extLst>
          </p:cNvPr>
          <p:cNvSpPr txBox="1"/>
          <p:nvPr/>
        </p:nvSpPr>
        <p:spPr>
          <a:xfrm>
            <a:off x="3050680" y="5688291"/>
            <a:ext cx="20319168" cy="1815882"/>
          </a:xfrm>
          <a:prstGeom prst="rect">
            <a:avLst/>
          </a:prstGeom>
        </p:spPr>
        <p:txBody>
          <a:bodyPr wrap="square" rtlCol="0">
            <a:spAutoFit/>
          </a:bodyPr>
          <a:lstStyle/>
          <a:p>
            <a:pPr marL="349250" lvl="0"/>
            <a:r>
              <a:rPr lang="en-US" sz="3800" dirty="0">
                <a:solidFill>
                  <a:schemeClr val="accent3"/>
                </a:solidFill>
              </a:rPr>
              <a:t>Ensure the school is performing in the areas of academics, governance, legal and contractual compliance, and finance</a:t>
            </a:r>
          </a:p>
          <a:p>
            <a:pPr marL="571500" lvl="0" indent="-571500">
              <a:buFont typeface="Arial" panose="020B0604020202020204" pitchFamily="34" charset="0"/>
              <a:buChar char="•"/>
            </a:pPr>
            <a:endParaRPr lang="en-US" b="1" dirty="0">
              <a:solidFill>
                <a:schemeClr val="accent3"/>
              </a:solidFill>
            </a:endParaRPr>
          </a:p>
          <a:p>
            <a:pPr algn="l"/>
            <a:endParaRPr lang="en-US" dirty="0"/>
          </a:p>
        </p:txBody>
      </p:sp>
      <p:pic>
        <p:nvPicPr>
          <p:cNvPr id="15" name="Graphic 14" descr="Badge 3 with solid fill">
            <a:extLst>
              <a:ext uri="{FF2B5EF4-FFF2-40B4-BE49-F238E27FC236}">
                <a16:creationId xmlns:a16="http://schemas.microsoft.com/office/drawing/2014/main" id="{40A55C81-9EEC-344C-BD6E-0E14BBBBA6EB}"/>
              </a:ext>
            </a:extLst>
          </p:cNvPr>
          <p:cNvPicPr>
            <a:picLocks noChangeAspect="1"/>
          </p:cNvPicPr>
          <p:nvPr/>
        </p:nvPicPr>
        <p:blipFill>
          <a:blip r:embed="rId7">
            <a:duotone>
              <a:schemeClr val="accent1">
                <a:shade val="45000"/>
                <a:satMod val="135000"/>
              </a:schemeClr>
              <a:prstClr val="white"/>
            </a:duotone>
            <a:extLst>
              <a:ext uri="{96DAC541-7B7A-43D3-8B79-37D633B846F1}">
                <asvg:svgBlip xmlns:asvg="http://schemas.microsoft.com/office/drawing/2016/SVG/main" r:embed="rId8"/>
              </a:ext>
            </a:extLst>
          </a:blip>
          <a:stretch>
            <a:fillRect/>
          </a:stretch>
        </p:blipFill>
        <p:spPr>
          <a:xfrm>
            <a:off x="1254433" y="7479738"/>
            <a:ext cx="1785255" cy="1785255"/>
          </a:xfrm>
          <a:prstGeom prst="rect">
            <a:avLst/>
          </a:prstGeom>
        </p:spPr>
      </p:pic>
      <p:sp>
        <p:nvSpPr>
          <p:cNvPr id="10" name="TextBox 9">
            <a:extLst>
              <a:ext uri="{FF2B5EF4-FFF2-40B4-BE49-F238E27FC236}">
                <a16:creationId xmlns:a16="http://schemas.microsoft.com/office/drawing/2014/main" id="{A11E8016-F60B-4847-920C-2C1ECEB1093C}"/>
              </a:ext>
            </a:extLst>
          </p:cNvPr>
          <p:cNvSpPr txBox="1"/>
          <p:nvPr/>
        </p:nvSpPr>
        <p:spPr>
          <a:xfrm>
            <a:off x="3050680" y="8100951"/>
            <a:ext cx="20319168" cy="1231106"/>
          </a:xfrm>
          <a:prstGeom prst="rect">
            <a:avLst/>
          </a:prstGeom>
        </p:spPr>
        <p:txBody>
          <a:bodyPr wrap="square" rtlCol="0">
            <a:spAutoFit/>
          </a:bodyPr>
          <a:lstStyle/>
          <a:p>
            <a:pPr lvl="0" indent="317500"/>
            <a:r>
              <a:rPr lang="en-US" sz="3800" dirty="0">
                <a:solidFill>
                  <a:schemeClr val="accent3"/>
                </a:solidFill>
              </a:rPr>
              <a:t>Support schools in continuous improvement and addressing areas of need</a:t>
            </a:r>
          </a:p>
          <a:p>
            <a:pPr marL="571500" lvl="0" indent="-571500">
              <a:buFont typeface="Arial" panose="020B0604020202020204" pitchFamily="34" charset="0"/>
              <a:buChar char="•"/>
            </a:pPr>
            <a:endParaRPr lang="en-US" dirty="0">
              <a:solidFill>
                <a:schemeClr val="accent3"/>
              </a:solidFill>
            </a:endParaRPr>
          </a:p>
          <a:p>
            <a:pPr algn="l"/>
            <a:endParaRPr lang="en-US" dirty="0"/>
          </a:p>
        </p:txBody>
      </p:sp>
      <p:pic>
        <p:nvPicPr>
          <p:cNvPr id="17" name="Graphic 16" descr="Badge 4 with solid fill">
            <a:extLst>
              <a:ext uri="{FF2B5EF4-FFF2-40B4-BE49-F238E27FC236}">
                <a16:creationId xmlns:a16="http://schemas.microsoft.com/office/drawing/2014/main" id="{FC544727-6F12-7548-8D80-5A88803DE333}"/>
              </a:ext>
            </a:extLst>
          </p:cNvPr>
          <p:cNvPicPr>
            <a:picLocks noChangeAspect="1"/>
          </p:cNvPicPr>
          <p:nvPr/>
        </p:nvPicPr>
        <p:blipFill>
          <a:blip r:embed="rId9">
            <a:duotone>
              <a:schemeClr val="accent1">
                <a:shade val="45000"/>
                <a:satMod val="135000"/>
              </a:schemeClr>
              <a:prstClr val="white"/>
            </a:duotone>
            <a:extLst>
              <a:ext uri="{96DAC541-7B7A-43D3-8B79-37D633B846F1}">
                <asvg:svgBlip xmlns:asvg="http://schemas.microsoft.com/office/drawing/2016/SVG/main" r:embed="rId10"/>
              </a:ext>
            </a:extLst>
          </a:blip>
          <a:stretch>
            <a:fillRect/>
          </a:stretch>
        </p:blipFill>
        <p:spPr>
          <a:xfrm>
            <a:off x="1254432" y="9332057"/>
            <a:ext cx="1785255" cy="1785255"/>
          </a:xfrm>
          <a:prstGeom prst="rect">
            <a:avLst/>
          </a:prstGeom>
        </p:spPr>
      </p:pic>
      <p:sp>
        <p:nvSpPr>
          <p:cNvPr id="11" name="TextBox 10">
            <a:extLst>
              <a:ext uri="{FF2B5EF4-FFF2-40B4-BE49-F238E27FC236}">
                <a16:creationId xmlns:a16="http://schemas.microsoft.com/office/drawing/2014/main" id="{EBD4D14A-3BA5-D545-8E10-6919A80822A7}"/>
              </a:ext>
            </a:extLst>
          </p:cNvPr>
          <p:cNvSpPr txBox="1"/>
          <p:nvPr/>
        </p:nvSpPr>
        <p:spPr>
          <a:xfrm>
            <a:off x="3050680" y="9839770"/>
            <a:ext cx="20692534" cy="1538883"/>
          </a:xfrm>
          <a:prstGeom prst="rect">
            <a:avLst/>
          </a:prstGeom>
        </p:spPr>
        <p:txBody>
          <a:bodyPr wrap="square" rtlCol="0">
            <a:spAutoFit/>
          </a:bodyPr>
          <a:lstStyle/>
          <a:p>
            <a:pPr indent="254000"/>
            <a:r>
              <a:rPr lang="en-US" sz="3800" dirty="0">
                <a:solidFill>
                  <a:schemeClr val="accent3"/>
                </a:solidFill>
              </a:rPr>
              <a:t>Ensure the school is effectively serving all students</a:t>
            </a:r>
          </a:p>
          <a:p>
            <a:pPr marL="571500" indent="-571500">
              <a:buFont typeface="Arial" panose="020B0604020202020204" pitchFamily="34" charset="0"/>
              <a:buChar char="•"/>
            </a:pPr>
            <a:endParaRPr lang="en-US" sz="3800" b="1" dirty="0">
              <a:solidFill>
                <a:schemeClr val="accent3"/>
              </a:solidFill>
            </a:endParaRPr>
          </a:p>
          <a:p>
            <a:pPr algn="l"/>
            <a:endParaRPr lang="en-US" dirty="0"/>
          </a:p>
        </p:txBody>
      </p:sp>
    </p:spTree>
    <p:extLst>
      <p:ext uri="{BB962C8B-B14F-4D97-AF65-F5344CB8AC3E}">
        <p14:creationId xmlns:p14="http://schemas.microsoft.com/office/powerpoint/2010/main" val="308723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83A12-2413-884A-8BD0-C6E3C841EFB1}"/>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Renewal Process Overview and Timeline</a:t>
            </a:r>
          </a:p>
        </p:txBody>
      </p:sp>
      <p:pic>
        <p:nvPicPr>
          <p:cNvPr id="9" name="Content Placeholder 8" descr="Renewal Process Overview and Timeline.&#10;Kickoff and communication, applications, site visit, evaluation and recommendation, decision-making, contract negotiation and execution.">
            <a:extLst>
              <a:ext uri="{FF2B5EF4-FFF2-40B4-BE49-F238E27FC236}">
                <a16:creationId xmlns:a16="http://schemas.microsoft.com/office/drawing/2014/main" id="{0EC99F77-DFCA-274B-9A83-00C8B8B0425D}"/>
              </a:ext>
            </a:extLst>
          </p:cNvPr>
          <p:cNvPicPr>
            <a:picLocks noGrp="1" noChangeAspect="1"/>
          </p:cNvPicPr>
          <p:nvPr>
            <p:ph sz="quarter" idx="13"/>
          </p:nvPr>
        </p:nvPicPr>
        <p:blipFill>
          <a:blip r:embed="rId3"/>
          <a:stretch>
            <a:fillRect/>
          </a:stretch>
        </p:blipFill>
        <p:spPr>
          <a:xfrm>
            <a:off x="1082228" y="3797300"/>
            <a:ext cx="22256057" cy="8013700"/>
          </a:xfrm>
        </p:spPr>
      </p:pic>
      <p:sp>
        <p:nvSpPr>
          <p:cNvPr id="5" name="TextBox 4">
            <a:extLst>
              <a:ext uri="{FF2B5EF4-FFF2-40B4-BE49-F238E27FC236}">
                <a16:creationId xmlns:a16="http://schemas.microsoft.com/office/drawing/2014/main" id="{772DCBE5-69E7-9048-96F3-FC1A8E722EEA}"/>
              </a:ext>
            </a:extLst>
          </p:cNvPr>
          <p:cNvSpPr txBox="1"/>
          <p:nvPr/>
        </p:nvSpPr>
        <p:spPr>
          <a:xfrm>
            <a:off x="14564261" y="12206772"/>
            <a:ext cx="5662267" cy="707886"/>
          </a:xfrm>
          <a:prstGeom prst="rect">
            <a:avLst/>
          </a:prstGeom>
        </p:spPr>
        <p:txBody>
          <a:bodyPr wrap="square" rtlCol="0">
            <a:spAutoFit/>
          </a:bodyPr>
          <a:lstStyle/>
          <a:p>
            <a:r>
              <a:rPr lang="en-US" sz="4000" dirty="0"/>
              <a:t>*C.R.S. § 22-30.5-110 </a:t>
            </a:r>
          </a:p>
        </p:txBody>
      </p:sp>
      <p:pic>
        <p:nvPicPr>
          <p:cNvPr id="6" name="Graphic 5" descr="A question for discussion will be put into the chat.">
            <a:extLst>
              <a:ext uri="{FF2B5EF4-FFF2-40B4-BE49-F238E27FC236}">
                <a16:creationId xmlns:a16="http://schemas.microsoft.com/office/drawing/2014/main" id="{8E508503-8837-2D48-89C5-FE8C618B2927}"/>
              </a:ext>
              <a:ext uri="{C183D7F6-B498-43B3-948B-1728B52AA6E4}">
                <adec:decorative xmlns:adec="http://schemas.microsoft.com/office/drawing/2017/decorative" val="0"/>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226528" y="11942064"/>
            <a:ext cx="1892583" cy="1892583"/>
          </a:xfrm>
          <a:prstGeom prst="rect">
            <a:avLst/>
          </a:prstGeom>
        </p:spPr>
      </p:pic>
    </p:spTree>
    <p:extLst>
      <p:ext uri="{BB962C8B-B14F-4D97-AF65-F5344CB8AC3E}">
        <p14:creationId xmlns:p14="http://schemas.microsoft.com/office/powerpoint/2010/main" val="256224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Kick Off Meeting</a:t>
            </a:r>
          </a:p>
        </p:txBody>
      </p:sp>
      <p:sp>
        <p:nvSpPr>
          <p:cNvPr id="6" name="TextBox 5">
            <a:extLst>
              <a:ext uri="{FF2B5EF4-FFF2-40B4-BE49-F238E27FC236}">
                <a16:creationId xmlns:a16="http://schemas.microsoft.com/office/drawing/2014/main" id="{7814D7E0-AD6C-4C42-B574-EE5C0CC41920}"/>
              </a:ext>
            </a:extLst>
          </p:cNvPr>
          <p:cNvSpPr txBox="1"/>
          <p:nvPr/>
        </p:nvSpPr>
        <p:spPr>
          <a:xfrm>
            <a:off x="1573022" y="3364992"/>
            <a:ext cx="13948980" cy="9179983"/>
          </a:xfrm>
          <a:prstGeom prst="rect">
            <a:avLst/>
          </a:prstGeom>
        </p:spPr>
        <p:txBody>
          <a:bodyPr vert="horz" lIns="91440" tIns="45720" rIns="91440" bIns="45720" rtlCol="0" anchor="t">
            <a:normAutofit/>
          </a:bodyPr>
          <a:lstStyle/>
          <a:p>
            <a:pPr marL="228600" lvl="1" defTabSz="914400"/>
            <a:endParaRPr lang="en-US" sz="3400" b="1" dirty="0">
              <a:solidFill>
                <a:schemeClr val="accent3"/>
              </a:solidFill>
            </a:endParaRPr>
          </a:p>
          <a:p>
            <a:pPr marL="1270000" lvl="2" indent="-584200" defTabSz="914400">
              <a:spcBef>
                <a:spcPts val="3000"/>
              </a:spcBef>
              <a:spcAft>
                <a:spcPts val="600"/>
              </a:spcAft>
              <a:buFont typeface="Arial" panose="020B0604020202020204" pitchFamily="34" charset="0"/>
              <a:buChar char="•"/>
            </a:pPr>
            <a:r>
              <a:rPr lang="en-US" sz="4800" dirty="0">
                <a:solidFill>
                  <a:schemeClr val="accent3"/>
                </a:solidFill>
              </a:rPr>
              <a:t>Overview of Renewal Process</a:t>
            </a:r>
          </a:p>
          <a:p>
            <a:pPr marL="1270000" lvl="2" indent="-584200" defTabSz="914400">
              <a:spcBef>
                <a:spcPts val="3000"/>
              </a:spcBef>
              <a:spcAft>
                <a:spcPts val="600"/>
              </a:spcAft>
              <a:buFont typeface="Arial" panose="020B0604020202020204" pitchFamily="34" charset="0"/>
              <a:buChar char="•"/>
            </a:pPr>
            <a:r>
              <a:rPr lang="en-US" sz="4800" dirty="0">
                <a:solidFill>
                  <a:schemeClr val="accent3"/>
                </a:solidFill>
              </a:rPr>
              <a:t>Schedule Regular Check-Ins</a:t>
            </a:r>
          </a:p>
          <a:p>
            <a:pPr marL="1270000" lvl="2" indent="-584200" defTabSz="914400">
              <a:spcBef>
                <a:spcPts val="3000"/>
              </a:spcBef>
              <a:spcAft>
                <a:spcPts val="600"/>
              </a:spcAft>
              <a:buFont typeface="Arial" panose="020B0604020202020204" pitchFamily="34" charset="0"/>
              <a:buChar char="•"/>
            </a:pPr>
            <a:r>
              <a:rPr lang="en-US" sz="4800" dirty="0">
                <a:solidFill>
                  <a:schemeClr val="accent3"/>
                </a:solidFill>
              </a:rPr>
              <a:t>Schedule Site Visit</a:t>
            </a:r>
          </a:p>
          <a:p>
            <a:pPr marL="1270000" lvl="2" indent="-584200" defTabSz="914400">
              <a:spcBef>
                <a:spcPts val="3000"/>
              </a:spcBef>
              <a:spcAft>
                <a:spcPts val="600"/>
              </a:spcAft>
              <a:buFont typeface="Arial" panose="020B0604020202020204" pitchFamily="34" charset="0"/>
              <a:buChar char="•"/>
            </a:pPr>
            <a:r>
              <a:rPr lang="en-US" sz="4800" dirty="0">
                <a:solidFill>
                  <a:schemeClr val="accent3"/>
                </a:solidFill>
              </a:rPr>
              <a:t>Q&amp;A</a:t>
            </a:r>
          </a:p>
        </p:txBody>
      </p:sp>
      <p:pic>
        <p:nvPicPr>
          <p:cNvPr id="5" name="Picture 4">
            <a:extLst>
              <a:ext uri="{FF2B5EF4-FFF2-40B4-BE49-F238E27FC236}">
                <a16:creationId xmlns:a16="http://schemas.microsoft.com/office/drawing/2014/main" id="{D6AB8EA8-A876-A34F-BE4F-A897C4A4BF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22002" y="3364992"/>
            <a:ext cx="6598001" cy="6116891"/>
          </a:xfrm>
          <a:prstGeom prst="rect">
            <a:avLst/>
          </a:prstGeom>
        </p:spPr>
      </p:pic>
    </p:spTree>
    <p:extLst>
      <p:ext uri="{BB962C8B-B14F-4D97-AF65-F5344CB8AC3E}">
        <p14:creationId xmlns:p14="http://schemas.microsoft.com/office/powerpoint/2010/main" val="88386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dirty="0">
                <a:latin typeface="+mj-lt"/>
              </a:rPr>
              <a:t>Body of Evidence</a:t>
            </a:r>
          </a:p>
        </p:txBody>
      </p:sp>
      <p:pic>
        <p:nvPicPr>
          <p:cNvPr id="4" name="Content Placeholder 5" descr="The Body of Evidence is the body of  information that an authorizer uses to assess school performance and inform the renewal decision. It includes the renewal application, annual program reviews, compliance documents, state letter grades and other data.">
            <a:extLst>
              <a:ext uri="{FF2B5EF4-FFF2-40B4-BE49-F238E27FC236}">
                <a16:creationId xmlns:a16="http://schemas.microsoft.com/office/drawing/2014/main" id="{B46A5AB8-DD2C-6C41-B496-4640A465B759}"/>
              </a:ext>
            </a:extLst>
          </p:cNvPr>
          <p:cNvPicPr>
            <a:picLocks noGrp="1" noChangeAspect="1"/>
          </p:cNvPicPr>
          <p:nvPr>
            <p:ph sz="quarter" idx="13"/>
          </p:nvPr>
        </p:nvPicPr>
        <p:blipFill>
          <a:blip r:embed="rId3"/>
          <a:stretch>
            <a:fillRect/>
          </a:stretch>
        </p:blipFill>
        <p:spPr>
          <a:xfrm>
            <a:off x="5311366" y="3797300"/>
            <a:ext cx="13797781" cy="8013700"/>
          </a:xfrm>
        </p:spPr>
      </p:pic>
    </p:spTree>
    <p:extLst>
      <p:ext uri="{BB962C8B-B14F-4D97-AF65-F5344CB8AC3E}">
        <p14:creationId xmlns:p14="http://schemas.microsoft.com/office/powerpoint/2010/main" val="260037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a:xfrm>
            <a:off x="3061541" y="720852"/>
            <a:ext cx="18264092" cy="1802892"/>
          </a:xfrm>
        </p:spPr>
        <p:txBody>
          <a:bodyPr vert="horz" lIns="91440" tIns="45720" rIns="91440" bIns="45720" rtlCol="0" anchor="ctr">
            <a:normAutofit/>
          </a:bodyPr>
          <a:lstStyle/>
          <a:p>
            <a:pPr defTabSz="914400">
              <a:lnSpc>
                <a:spcPct val="90000"/>
              </a:lnSpc>
            </a:pPr>
            <a:r>
              <a:rPr lang="en-US" dirty="0">
                <a:latin typeface="+mj-lt"/>
              </a:rPr>
              <a:t>Renewal Application Process (1)</a:t>
            </a:r>
          </a:p>
        </p:txBody>
      </p:sp>
      <p:sp>
        <p:nvSpPr>
          <p:cNvPr id="4" name="Content Placeholder 1">
            <a:extLst>
              <a:ext uri="{FF2B5EF4-FFF2-40B4-BE49-F238E27FC236}">
                <a16:creationId xmlns:a16="http://schemas.microsoft.com/office/drawing/2014/main" id="{4B560547-6EB0-364A-AA19-22E53CA56120}"/>
              </a:ext>
            </a:extLst>
          </p:cNvPr>
          <p:cNvSpPr>
            <a:spLocks noGrp="1"/>
          </p:cNvSpPr>
          <p:nvPr>
            <p:ph sz="quarter" idx="13"/>
          </p:nvPr>
        </p:nvSpPr>
        <p:spPr>
          <a:xfrm>
            <a:off x="1052504" y="3248025"/>
            <a:ext cx="22315477" cy="1577322"/>
          </a:xfrm>
          <a:prstGeom prst="roundRect">
            <a:avLst/>
          </a:prstGeom>
          <a:solidFill>
            <a:schemeClr val="tx1"/>
          </a:solidFill>
        </p:spPr>
        <p:txBody>
          <a:bodyPr anchor="ctr"/>
          <a:lstStyle/>
          <a:p>
            <a:r>
              <a:rPr lang="en-US" sz="4000" dirty="0">
                <a:solidFill>
                  <a:schemeClr val="bg1"/>
                </a:solidFill>
              </a:rPr>
              <a:t>Part 1. Renewal Reflection</a:t>
            </a:r>
          </a:p>
        </p:txBody>
      </p:sp>
      <p:sp>
        <p:nvSpPr>
          <p:cNvPr id="5" name="Content Placeholder 4">
            <a:extLst>
              <a:ext uri="{FF2B5EF4-FFF2-40B4-BE49-F238E27FC236}">
                <a16:creationId xmlns:a16="http://schemas.microsoft.com/office/drawing/2014/main" id="{536F7838-822B-2240-ACDB-2D92399C1295}"/>
              </a:ext>
            </a:extLst>
          </p:cNvPr>
          <p:cNvSpPr txBox="1">
            <a:spLocks/>
          </p:cNvSpPr>
          <p:nvPr/>
        </p:nvSpPr>
        <p:spPr>
          <a:xfrm>
            <a:off x="1052504" y="5361303"/>
            <a:ext cx="22315477" cy="1577323"/>
          </a:xfrm>
          <a:prstGeom prst="roundRect">
            <a:avLst/>
          </a:prstGeom>
          <a:solidFill>
            <a:schemeClr val="tx1"/>
          </a:solidFill>
        </p:spPr>
        <p:txBody>
          <a:bodyPr anchor="ct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a:solidFill>
                  <a:schemeClr val="bg1"/>
                </a:solidFill>
              </a:rPr>
              <a:t>Part 2. Required Body of Evidence Submissions</a:t>
            </a:r>
            <a:endParaRPr lang="en-US" sz="4000" dirty="0">
              <a:solidFill>
                <a:schemeClr val="bg1"/>
              </a:solidFill>
            </a:endParaRPr>
          </a:p>
        </p:txBody>
      </p:sp>
    </p:spTree>
    <p:extLst>
      <p:ext uri="{BB962C8B-B14F-4D97-AF65-F5344CB8AC3E}">
        <p14:creationId xmlns:p14="http://schemas.microsoft.com/office/powerpoint/2010/main" val="173478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a:xfrm>
            <a:off x="3061541" y="722376"/>
            <a:ext cx="18264092" cy="1802892"/>
          </a:xfrm>
        </p:spPr>
        <p:txBody>
          <a:bodyPr vert="horz" lIns="91440" tIns="45720" rIns="91440" bIns="45720" rtlCol="0" anchor="ctr">
            <a:normAutofit/>
          </a:bodyPr>
          <a:lstStyle/>
          <a:p>
            <a:pPr defTabSz="914400">
              <a:lnSpc>
                <a:spcPct val="90000"/>
              </a:lnSpc>
            </a:pPr>
            <a:r>
              <a:rPr lang="en-US" dirty="0">
                <a:latin typeface="+mj-lt"/>
              </a:rPr>
              <a:t>Renewal Application Process (2)</a:t>
            </a:r>
          </a:p>
        </p:txBody>
      </p:sp>
      <p:sp>
        <p:nvSpPr>
          <p:cNvPr id="4" name="Content Placeholder 1">
            <a:extLst>
              <a:ext uri="{FF2B5EF4-FFF2-40B4-BE49-F238E27FC236}">
                <a16:creationId xmlns:a16="http://schemas.microsoft.com/office/drawing/2014/main" id="{AC42EF89-0CF1-8043-8974-19EC81115F1C}"/>
              </a:ext>
            </a:extLst>
          </p:cNvPr>
          <p:cNvSpPr>
            <a:spLocks noGrp="1"/>
          </p:cNvSpPr>
          <p:nvPr>
            <p:ph sz="quarter" idx="13"/>
          </p:nvPr>
        </p:nvSpPr>
        <p:spPr>
          <a:xfrm>
            <a:off x="1052504" y="2469632"/>
            <a:ext cx="22315477" cy="1577322"/>
          </a:xfrm>
          <a:prstGeom prst="roundRect">
            <a:avLst/>
          </a:prstGeom>
          <a:solidFill>
            <a:schemeClr val="tx1"/>
          </a:solidFill>
        </p:spPr>
        <p:txBody>
          <a:bodyPr anchor="ctr"/>
          <a:lstStyle/>
          <a:p>
            <a:r>
              <a:rPr lang="en-US" sz="4500" dirty="0">
                <a:solidFill>
                  <a:schemeClr val="bg1"/>
                </a:solidFill>
              </a:rPr>
              <a:t>Part 1. Renewal Reflection</a:t>
            </a:r>
          </a:p>
        </p:txBody>
      </p:sp>
      <p:sp>
        <p:nvSpPr>
          <p:cNvPr id="2" name="TextBox 1">
            <a:extLst>
              <a:ext uri="{FF2B5EF4-FFF2-40B4-BE49-F238E27FC236}">
                <a16:creationId xmlns:a16="http://schemas.microsoft.com/office/drawing/2014/main" id="{85921C69-7F0B-794E-B24F-DA44340F0B26}"/>
              </a:ext>
            </a:extLst>
          </p:cNvPr>
          <p:cNvSpPr txBox="1"/>
          <p:nvPr/>
        </p:nvSpPr>
        <p:spPr>
          <a:xfrm>
            <a:off x="2391327" y="4659085"/>
            <a:ext cx="19637829" cy="7230184"/>
          </a:xfrm>
          <a:prstGeom prst="rect">
            <a:avLst/>
          </a:prstGeom>
        </p:spPr>
        <p:txBody>
          <a:bodyPr wrap="square" rtlCol="0">
            <a:noAutofit/>
          </a:bodyPr>
          <a:lstStyle/>
          <a:p>
            <a:pPr lvl="0">
              <a:spcAft>
                <a:spcPts val="1200"/>
              </a:spcAft>
            </a:pPr>
            <a:r>
              <a:rPr lang="en-US" sz="4500" b="1" dirty="0">
                <a:solidFill>
                  <a:schemeClr val="accent3"/>
                </a:solidFill>
              </a:rPr>
              <a:t>Academic Performance</a:t>
            </a:r>
          </a:p>
          <a:p>
            <a:pPr marL="1143000" lvl="1" indent="-685800">
              <a:spcBef>
                <a:spcPts val="600"/>
              </a:spcBef>
              <a:spcAft>
                <a:spcPts val="1200"/>
              </a:spcAft>
              <a:buFont typeface="Arial" panose="020B0604020202020204" pitchFamily="34" charset="0"/>
              <a:buChar char="•"/>
            </a:pPr>
            <a:r>
              <a:rPr lang="en-US" sz="4000" dirty="0">
                <a:solidFill>
                  <a:schemeClr val="accent3"/>
                </a:solidFill>
              </a:rPr>
              <a:t>Describe and reflect on the school’s mission and vision. </a:t>
            </a:r>
          </a:p>
          <a:p>
            <a:pPr marL="1143000" lvl="1" indent="-685800">
              <a:spcAft>
                <a:spcPts val="1200"/>
              </a:spcAft>
              <a:buFont typeface="Arial" panose="020B0604020202020204" pitchFamily="34" charset="0"/>
              <a:buChar char="•"/>
            </a:pPr>
            <a:r>
              <a:rPr lang="en-US" sz="4000" dirty="0">
                <a:solidFill>
                  <a:schemeClr val="accent3"/>
                </a:solidFill>
              </a:rPr>
              <a:t>Describe and reflect on the school’s authorizer-determined, school-specific measures.</a:t>
            </a:r>
          </a:p>
          <a:p>
            <a:pPr marL="1143000" lvl="1" indent="-685800">
              <a:spcAft>
                <a:spcPts val="1200"/>
              </a:spcAft>
              <a:buFont typeface="Arial" panose="020B0604020202020204" pitchFamily="34" charset="0"/>
              <a:buChar char="•"/>
            </a:pPr>
            <a:r>
              <a:rPr lang="en-US" sz="4000" dirty="0">
                <a:solidFill>
                  <a:schemeClr val="accent3"/>
                </a:solidFill>
              </a:rPr>
              <a:t>Is the school’s education program a success?</a:t>
            </a:r>
          </a:p>
          <a:p>
            <a:pPr marL="1143000" lvl="1" indent="-685800">
              <a:spcAft>
                <a:spcPts val="1200"/>
              </a:spcAft>
              <a:buFont typeface="Arial" panose="020B0604020202020204" pitchFamily="34" charset="0"/>
              <a:buChar char="•"/>
            </a:pPr>
            <a:r>
              <a:rPr lang="en-US" sz="4000" dirty="0">
                <a:solidFill>
                  <a:schemeClr val="accent3"/>
                </a:solidFill>
              </a:rPr>
              <a:t>What changes, if any, does the school plan to make to their academic program?</a:t>
            </a:r>
          </a:p>
          <a:p>
            <a:pPr marL="1143000" lvl="1" indent="-685800">
              <a:spcAft>
                <a:spcPts val="1200"/>
              </a:spcAft>
              <a:buFont typeface="Arial" panose="020B0604020202020204" pitchFamily="34" charset="0"/>
              <a:buChar char="•"/>
            </a:pPr>
            <a:r>
              <a:rPr lang="en-US" sz="4000" dirty="0">
                <a:solidFill>
                  <a:schemeClr val="accent3"/>
                </a:solidFill>
              </a:rPr>
              <a:t>Is the school effectively serving all students, including students with disabilities and English learners?</a:t>
            </a:r>
          </a:p>
          <a:p>
            <a:pPr algn="l"/>
            <a:endParaRPr lang="en-US" sz="3800" dirty="0">
              <a:solidFill>
                <a:schemeClr val="accent3"/>
              </a:solidFill>
            </a:endParaRPr>
          </a:p>
        </p:txBody>
      </p:sp>
    </p:spTree>
    <p:extLst>
      <p:ext uri="{BB962C8B-B14F-4D97-AF65-F5344CB8AC3E}">
        <p14:creationId xmlns:p14="http://schemas.microsoft.com/office/powerpoint/2010/main" val="458691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F9C03-6ED5-AF45-B9FE-0A966B8A2FB0}"/>
              </a:ext>
            </a:extLst>
          </p:cNvPr>
          <p:cNvSpPr>
            <a:spLocks noGrp="1"/>
          </p:cNvSpPr>
          <p:nvPr>
            <p:ph type="title"/>
          </p:nvPr>
        </p:nvSpPr>
        <p:spPr>
          <a:xfrm>
            <a:off x="3061541" y="722376"/>
            <a:ext cx="18264092" cy="1802892"/>
          </a:xfrm>
        </p:spPr>
        <p:txBody>
          <a:bodyPr vert="horz" lIns="91440" tIns="45720" rIns="91440" bIns="45720" rtlCol="0" anchor="ctr">
            <a:normAutofit/>
          </a:bodyPr>
          <a:lstStyle/>
          <a:p>
            <a:pPr defTabSz="914400">
              <a:lnSpc>
                <a:spcPct val="90000"/>
              </a:lnSpc>
            </a:pPr>
            <a:r>
              <a:rPr lang="en-US" dirty="0">
                <a:latin typeface="+mj-lt"/>
              </a:rPr>
              <a:t>Renewal Application Process (3)</a:t>
            </a:r>
          </a:p>
        </p:txBody>
      </p:sp>
      <p:sp>
        <p:nvSpPr>
          <p:cNvPr id="2" name="TextBox 1">
            <a:extLst>
              <a:ext uri="{FF2B5EF4-FFF2-40B4-BE49-F238E27FC236}">
                <a16:creationId xmlns:a16="http://schemas.microsoft.com/office/drawing/2014/main" id="{6D9161D6-8321-5D46-8446-E431DB1A32A2}"/>
              </a:ext>
            </a:extLst>
          </p:cNvPr>
          <p:cNvSpPr txBox="1"/>
          <p:nvPr/>
        </p:nvSpPr>
        <p:spPr>
          <a:xfrm>
            <a:off x="2077745" y="4598126"/>
            <a:ext cx="9433937" cy="5016758"/>
          </a:xfrm>
          <a:prstGeom prst="rect">
            <a:avLst/>
          </a:prstGeom>
        </p:spPr>
        <p:txBody>
          <a:bodyPr wrap="square" numCol="1" rtlCol="0">
            <a:noAutofit/>
          </a:bodyPr>
          <a:lstStyle/>
          <a:p>
            <a:pPr marL="571500" lvl="0" indent="-571500">
              <a:spcBef>
                <a:spcPts val="600"/>
              </a:spcBef>
              <a:spcAft>
                <a:spcPts val="600"/>
              </a:spcAft>
              <a:buFont typeface="Arial" panose="020B0604020202020204" pitchFamily="34" charset="0"/>
              <a:buChar char="•"/>
            </a:pPr>
            <a:r>
              <a:rPr lang="en-US" sz="4000" dirty="0">
                <a:solidFill>
                  <a:schemeClr val="accent3"/>
                </a:solidFill>
              </a:rPr>
              <a:t>School Performance Framework and/or District Framework</a:t>
            </a:r>
          </a:p>
          <a:p>
            <a:pPr marL="571500" lvl="0" indent="-571500">
              <a:spcBef>
                <a:spcPts val="600"/>
              </a:spcBef>
              <a:spcAft>
                <a:spcPts val="600"/>
              </a:spcAft>
              <a:buFont typeface="Arial" panose="020B0604020202020204" pitchFamily="34" charset="0"/>
              <a:buChar char="•"/>
            </a:pPr>
            <a:r>
              <a:rPr lang="en-US" sz="4000" dirty="0">
                <a:solidFill>
                  <a:schemeClr val="accent3"/>
                </a:solidFill>
              </a:rPr>
              <a:t>School Calendar</a:t>
            </a:r>
          </a:p>
          <a:p>
            <a:pPr marL="571500" lvl="0" indent="-571500">
              <a:spcBef>
                <a:spcPts val="600"/>
              </a:spcBef>
              <a:spcAft>
                <a:spcPts val="600"/>
              </a:spcAft>
              <a:buFont typeface="Arial" panose="020B0604020202020204" pitchFamily="34" charset="0"/>
              <a:buChar char="•"/>
            </a:pPr>
            <a:r>
              <a:rPr lang="en-US" sz="4000" dirty="0">
                <a:solidFill>
                  <a:schemeClr val="accent3"/>
                </a:solidFill>
              </a:rPr>
              <a:t>Master Staff Schedule (including class times, teachers, content, and location)</a:t>
            </a:r>
          </a:p>
          <a:p>
            <a:pPr marL="571500" lvl="0" indent="-571500">
              <a:spcBef>
                <a:spcPts val="600"/>
              </a:spcBef>
              <a:spcAft>
                <a:spcPts val="600"/>
              </a:spcAft>
              <a:buFont typeface="Arial" panose="020B0604020202020204" pitchFamily="34" charset="0"/>
              <a:buChar char="•"/>
            </a:pPr>
            <a:r>
              <a:rPr lang="en-US" sz="4000" dirty="0">
                <a:solidFill>
                  <a:schemeClr val="accent3"/>
                </a:solidFill>
              </a:rPr>
              <a:t>Staff Roster</a:t>
            </a:r>
          </a:p>
          <a:p>
            <a:pPr marL="571500" lvl="0" indent="-571500">
              <a:spcBef>
                <a:spcPts val="600"/>
              </a:spcBef>
              <a:spcAft>
                <a:spcPts val="600"/>
              </a:spcAft>
              <a:buFont typeface="Arial" panose="020B0604020202020204" pitchFamily="34" charset="0"/>
              <a:buChar char="•"/>
            </a:pPr>
            <a:r>
              <a:rPr lang="en-US" sz="4000" dirty="0">
                <a:solidFill>
                  <a:schemeClr val="accent3"/>
                </a:solidFill>
              </a:rPr>
              <a:t>Curriculum Overview</a:t>
            </a:r>
          </a:p>
        </p:txBody>
      </p:sp>
      <p:sp>
        <p:nvSpPr>
          <p:cNvPr id="4" name="TextBox 3">
            <a:extLst>
              <a:ext uri="{FF2B5EF4-FFF2-40B4-BE49-F238E27FC236}">
                <a16:creationId xmlns:a16="http://schemas.microsoft.com/office/drawing/2014/main" id="{F136E7DA-6C57-464A-A829-9E8CAF7E868C}"/>
              </a:ext>
            </a:extLst>
          </p:cNvPr>
          <p:cNvSpPr txBox="1"/>
          <p:nvPr/>
        </p:nvSpPr>
        <p:spPr>
          <a:xfrm>
            <a:off x="13420644" y="4598126"/>
            <a:ext cx="9947337" cy="6017032"/>
          </a:xfrm>
          <a:prstGeom prst="rect">
            <a:avLst/>
          </a:prstGeom>
        </p:spPr>
        <p:txBody>
          <a:bodyPr wrap="square" rtlCol="0">
            <a:noAutofit/>
          </a:bodyPr>
          <a:lstStyle/>
          <a:p>
            <a:pPr marL="571500" indent="-571500">
              <a:spcBef>
                <a:spcPts val="600"/>
              </a:spcBef>
              <a:spcAft>
                <a:spcPts val="600"/>
              </a:spcAft>
              <a:buFont typeface="Arial" panose="020B0604020202020204" pitchFamily="34" charset="0"/>
              <a:buChar char="•"/>
            </a:pPr>
            <a:r>
              <a:rPr lang="en-US" sz="4000" dirty="0">
                <a:solidFill>
                  <a:schemeClr val="accent3"/>
                </a:solidFill>
              </a:rPr>
              <a:t>Board Meeting Schedule</a:t>
            </a:r>
          </a:p>
          <a:p>
            <a:pPr marL="571500" indent="-571500">
              <a:spcBef>
                <a:spcPts val="600"/>
              </a:spcBef>
              <a:spcAft>
                <a:spcPts val="600"/>
              </a:spcAft>
              <a:buFont typeface="Arial" panose="020B0604020202020204" pitchFamily="34" charset="0"/>
              <a:buChar char="•"/>
            </a:pPr>
            <a:r>
              <a:rPr lang="en-US" sz="4000" dirty="0">
                <a:solidFill>
                  <a:schemeClr val="accent3"/>
                </a:solidFill>
              </a:rPr>
              <a:t>Board Roster</a:t>
            </a:r>
          </a:p>
          <a:p>
            <a:pPr marL="571500" indent="-571500">
              <a:spcBef>
                <a:spcPts val="600"/>
              </a:spcBef>
              <a:spcAft>
                <a:spcPts val="600"/>
              </a:spcAft>
              <a:buFont typeface="Arial" panose="020B0604020202020204" pitchFamily="34" charset="0"/>
              <a:buChar char="•"/>
            </a:pPr>
            <a:r>
              <a:rPr lang="en-US" sz="4000" dirty="0">
                <a:solidFill>
                  <a:schemeClr val="accent3"/>
                </a:solidFill>
              </a:rPr>
              <a:t>Strategic Plan</a:t>
            </a:r>
          </a:p>
          <a:p>
            <a:pPr marL="571500" indent="-571500">
              <a:spcBef>
                <a:spcPts val="600"/>
              </a:spcBef>
              <a:spcAft>
                <a:spcPts val="600"/>
              </a:spcAft>
              <a:buFont typeface="Arial" panose="020B0604020202020204" pitchFamily="34" charset="0"/>
              <a:buChar char="•"/>
            </a:pPr>
            <a:r>
              <a:rPr lang="en-US" sz="4000" dirty="0">
                <a:solidFill>
                  <a:schemeClr val="accent3"/>
                </a:solidFill>
              </a:rPr>
              <a:t>Board Handbook</a:t>
            </a:r>
          </a:p>
          <a:p>
            <a:pPr marL="571500" indent="-571500">
              <a:spcBef>
                <a:spcPts val="600"/>
              </a:spcBef>
              <a:spcAft>
                <a:spcPts val="600"/>
              </a:spcAft>
              <a:buFont typeface="Arial" panose="020B0604020202020204" pitchFamily="34" charset="0"/>
              <a:buChar char="•"/>
            </a:pPr>
            <a:r>
              <a:rPr lang="en-US" sz="4000" dirty="0">
                <a:solidFill>
                  <a:schemeClr val="accent3"/>
                </a:solidFill>
              </a:rPr>
              <a:t>Financial Policies and Procedures</a:t>
            </a:r>
          </a:p>
          <a:p>
            <a:pPr marL="571500" indent="-571500">
              <a:spcBef>
                <a:spcPts val="600"/>
              </a:spcBef>
              <a:spcAft>
                <a:spcPts val="600"/>
              </a:spcAft>
              <a:buFont typeface="Arial" panose="020B0604020202020204" pitchFamily="34" charset="0"/>
              <a:buChar char="•"/>
            </a:pPr>
            <a:r>
              <a:rPr lang="en-US" sz="4000" dirty="0">
                <a:solidFill>
                  <a:schemeClr val="accent3"/>
                </a:solidFill>
              </a:rPr>
              <a:t>Annual Independent Audit</a:t>
            </a:r>
          </a:p>
          <a:p>
            <a:pPr marL="571500" indent="-571500">
              <a:spcBef>
                <a:spcPts val="600"/>
              </a:spcBef>
              <a:spcAft>
                <a:spcPts val="600"/>
              </a:spcAft>
              <a:buFont typeface="Arial" panose="020B0604020202020204" pitchFamily="34" charset="0"/>
              <a:buChar char="•"/>
            </a:pPr>
            <a:r>
              <a:rPr lang="en-US" sz="4000" dirty="0">
                <a:solidFill>
                  <a:schemeClr val="accent3"/>
                </a:solidFill>
              </a:rPr>
              <a:t>Unaudited Financial Statements</a:t>
            </a:r>
          </a:p>
          <a:p>
            <a:pPr algn="l"/>
            <a:endParaRPr lang="en-US" sz="4000" b="1" dirty="0">
              <a:solidFill>
                <a:schemeClr val="accent3"/>
              </a:solidFill>
            </a:endParaRPr>
          </a:p>
        </p:txBody>
      </p:sp>
      <p:sp>
        <p:nvSpPr>
          <p:cNvPr id="6" name="Content Placeholder 1">
            <a:extLst>
              <a:ext uri="{FF2B5EF4-FFF2-40B4-BE49-F238E27FC236}">
                <a16:creationId xmlns:a16="http://schemas.microsoft.com/office/drawing/2014/main" id="{D915A54D-7AF1-924C-9630-629BF7EEBB38}"/>
              </a:ext>
            </a:extLst>
          </p:cNvPr>
          <p:cNvSpPr>
            <a:spLocks noGrp="1"/>
          </p:cNvSpPr>
          <p:nvPr>
            <p:ph sz="quarter" idx="13"/>
          </p:nvPr>
        </p:nvSpPr>
        <p:spPr>
          <a:xfrm>
            <a:off x="1052504" y="2469632"/>
            <a:ext cx="22315477" cy="1577322"/>
          </a:xfrm>
          <a:prstGeom prst="roundRect">
            <a:avLst/>
          </a:prstGeom>
          <a:solidFill>
            <a:schemeClr val="tx1"/>
          </a:solidFill>
        </p:spPr>
        <p:txBody>
          <a:bodyPr anchor="ctr"/>
          <a:lstStyle/>
          <a:p>
            <a:pPr lvl="0">
              <a:lnSpc>
                <a:spcPct val="100000"/>
              </a:lnSpc>
              <a:spcAft>
                <a:spcPts val="1200"/>
              </a:spcAft>
            </a:pPr>
            <a:r>
              <a:rPr lang="en-US" sz="4500" dirty="0">
                <a:solidFill>
                  <a:schemeClr val="bg1"/>
                </a:solidFill>
              </a:rPr>
              <a:t>Part 2. Examples of Required Body of Evidence Submissions</a:t>
            </a:r>
          </a:p>
        </p:txBody>
      </p:sp>
      <p:pic>
        <p:nvPicPr>
          <p:cNvPr id="7" name="Graphic 6" descr="A question for discussion will be put into the chat.">
            <a:extLst>
              <a:ext uri="{FF2B5EF4-FFF2-40B4-BE49-F238E27FC236}">
                <a16:creationId xmlns:a16="http://schemas.microsoft.com/office/drawing/2014/main" id="{1C358DE9-E5CB-AE44-8C57-31A1BD15EC9A}"/>
              </a:ext>
              <a:ext uri="{C183D7F6-B498-43B3-948B-1728B52AA6E4}">
                <adec:decorative xmlns:adec="http://schemas.microsoft.com/office/drawing/2017/decorative" val="0"/>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892583" cy="1892583"/>
          </a:xfrm>
          <a:prstGeom prst="rect">
            <a:avLst/>
          </a:prstGeom>
        </p:spPr>
      </p:pic>
    </p:spTree>
    <p:extLst>
      <p:ext uri="{BB962C8B-B14F-4D97-AF65-F5344CB8AC3E}">
        <p14:creationId xmlns:p14="http://schemas.microsoft.com/office/powerpoint/2010/main" val="305491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13B5ED-0A8F-3A4E-BA8C-2DBF11E9BAF0}"/>
              </a:ext>
            </a:extLst>
          </p:cNvPr>
          <p:cNvSpPr>
            <a:spLocks noGrp="1"/>
          </p:cNvSpPr>
          <p:nvPr>
            <p:ph type="title"/>
          </p:nvPr>
        </p:nvSpPr>
        <p:spPr/>
        <p:txBody>
          <a:bodyPr/>
          <a:lstStyle/>
          <a:p>
            <a:r>
              <a:rPr lang="en-US" dirty="0"/>
              <a:t>Site Visit Activities</a:t>
            </a:r>
          </a:p>
        </p:txBody>
      </p:sp>
      <p:sp>
        <p:nvSpPr>
          <p:cNvPr id="5" name="Content Placeholder 4">
            <a:extLst>
              <a:ext uri="{FF2B5EF4-FFF2-40B4-BE49-F238E27FC236}">
                <a16:creationId xmlns:a16="http://schemas.microsoft.com/office/drawing/2014/main" id="{1AC9A65E-8128-BD46-BD4C-1E5AD87E2DCA}"/>
              </a:ext>
            </a:extLst>
          </p:cNvPr>
          <p:cNvSpPr>
            <a:spLocks noGrp="1"/>
          </p:cNvSpPr>
          <p:nvPr>
            <p:ph sz="quarter" idx="13"/>
          </p:nvPr>
        </p:nvSpPr>
        <p:spPr>
          <a:xfrm>
            <a:off x="9875520" y="1371600"/>
            <a:ext cx="13639801" cy="11111330"/>
          </a:xfrm>
        </p:spPr>
        <p:txBody>
          <a:bodyPr/>
          <a:lstStyle/>
          <a:p>
            <a:pPr marL="984250" indent="-641350" defTabSz="914400">
              <a:lnSpc>
                <a:spcPct val="100000"/>
              </a:lnSpc>
              <a:spcBef>
                <a:spcPts val="1200"/>
              </a:spcBef>
              <a:spcAft>
                <a:spcPts val="1200"/>
              </a:spcAft>
              <a:buFont typeface="Arial" panose="020B0604020202020204" pitchFamily="34" charset="0"/>
              <a:buChar char="•"/>
            </a:pPr>
            <a:r>
              <a:rPr lang="en-US" sz="4000" dirty="0">
                <a:latin typeface="+mn-lt"/>
              </a:rPr>
              <a:t>School Walk-Through: </a:t>
            </a:r>
            <a:r>
              <a:rPr lang="en-US" sz="4000" b="0" dirty="0">
                <a:latin typeface="+mn-lt"/>
              </a:rPr>
              <a:t>Walkthrough of school to observe school culture, facility, safety, learning environment.</a:t>
            </a:r>
          </a:p>
          <a:p>
            <a:pPr marL="984250" indent="-641350" defTabSz="914400">
              <a:lnSpc>
                <a:spcPct val="100000"/>
              </a:lnSpc>
              <a:spcBef>
                <a:spcPts val="1200"/>
              </a:spcBef>
              <a:spcAft>
                <a:spcPts val="1200"/>
              </a:spcAft>
              <a:buFont typeface="Arial" panose="020B0604020202020204" pitchFamily="34" charset="0"/>
              <a:buChar char="•"/>
            </a:pPr>
            <a:r>
              <a:rPr lang="en-US" sz="4000" dirty="0">
                <a:latin typeface="+mn-lt"/>
              </a:rPr>
              <a:t>Classroom Observations: </a:t>
            </a:r>
            <a:r>
              <a:rPr lang="en-US" sz="4000" b="0" dirty="0">
                <a:latin typeface="+mn-lt"/>
              </a:rPr>
              <a:t>Observations of instruction to observe fidelity to their model, best practices for instructing students with disabilities and English learners.</a:t>
            </a:r>
          </a:p>
          <a:p>
            <a:pPr marL="984250" indent="-641350" defTabSz="914400">
              <a:lnSpc>
                <a:spcPct val="100000"/>
              </a:lnSpc>
              <a:spcBef>
                <a:spcPts val="1200"/>
              </a:spcBef>
              <a:spcAft>
                <a:spcPts val="1200"/>
              </a:spcAft>
              <a:buFont typeface="Arial" panose="020B0604020202020204" pitchFamily="34" charset="0"/>
              <a:buChar char="•"/>
            </a:pPr>
            <a:r>
              <a:rPr lang="en-US" sz="4000" dirty="0">
                <a:latin typeface="+mn-lt"/>
              </a:rPr>
              <a:t>Document Review: </a:t>
            </a:r>
            <a:r>
              <a:rPr lang="en-US" sz="4000" b="0" dirty="0">
                <a:latin typeface="+mn-lt"/>
              </a:rPr>
              <a:t>Review documents such as IEP records, teacher credential documents, school safety plans, enrollment documents.</a:t>
            </a:r>
          </a:p>
          <a:p>
            <a:pPr marL="984250" indent="-641350" defTabSz="914400">
              <a:lnSpc>
                <a:spcPct val="100000"/>
              </a:lnSpc>
              <a:spcBef>
                <a:spcPts val="1200"/>
              </a:spcBef>
              <a:spcAft>
                <a:spcPts val="1200"/>
              </a:spcAft>
              <a:buFont typeface="Arial" panose="020B0604020202020204" pitchFamily="34" charset="0"/>
              <a:buChar char="•"/>
            </a:pPr>
            <a:r>
              <a:rPr lang="en-US" sz="4000" dirty="0">
                <a:latin typeface="+mn-lt"/>
              </a:rPr>
              <a:t>Interviews: </a:t>
            </a:r>
            <a:r>
              <a:rPr lang="en-US" sz="4000" b="0" dirty="0">
                <a:latin typeface="+mn-lt"/>
              </a:rPr>
              <a:t>Interview board members and school leaders to assess school policies and leadership practices.</a:t>
            </a:r>
          </a:p>
          <a:p>
            <a:pPr marL="984250" indent="-641350" defTabSz="914400">
              <a:lnSpc>
                <a:spcPct val="100000"/>
              </a:lnSpc>
              <a:spcBef>
                <a:spcPts val="1200"/>
              </a:spcBef>
              <a:spcAft>
                <a:spcPts val="1200"/>
              </a:spcAft>
              <a:buFont typeface="Arial" panose="020B0604020202020204" pitchFamily="34" charset="0"/>
              <a:buChar char="•"/>
            </a:pPr>
            <a:r>
              <a:rPr lang="en-US" sz="4000" dirty="0">
                <a:latin typeface="+mn-lt"/>
              </a:rPr>
              <a:t>Focus Groups: </a:t>
            </a:r>
            <a:r>
              <a:rPr lang="en-US" sz="4000" b="0" dirty="0">
                <a:latin typeface="+mn-lt"/>
              </a:rPr>
              <a:t>Meet with parents and teachers to assess school culture and instructional practices.</a:t>
            </a:r>
            <a:endParaRPr lang="en-US" sz="4000" b="0" dirty="0"/>
          </a:p>
          <a:p>
            <a:endParaRPr lang="en-US" dirty="0"/>
          </a:p>
        </p:txBody>
      </p:sp>
    </p:spTree>
    <p:extLst>
      <p:ext uri="{BB962C8B-B14F-4D97-AF65-F5344CB8AC3E}">
        <p14:creationId xmlns:p14="http://schemas.microsoft.com/office/powerpoint/2010/main" val="2090209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3063240" y="722376"/>
            <a:ext cx="21033938" cy="1570054"/>
          </a:xfrm>
        </p:spPr>
        <p:txBody>
          <a:bodyPr vert="horz" lIns="91440" tIns="45720" rIns="91440" bIns="45720" rtlCol="0" anchor="ctr" anchorCtr="0">
            <a:noAutofit/>
          </a:bodyPr>
          <a:lstStyle/>
          <a:p>
            <a:pPr defTabSz="914400">
              <a:lnSpc>
                <a:spcPct val="90000"/>
              </a:lnSpc>
            </a:pPr>
            <a:r>
              <a:rPr lang="en-US" kern="1200" dirty="0">
                <a:solidFill>
                  <a:schemeClr val="tx1"/>
                </a:solidFill>
                <a:latin typeface="+mj-lt"/>
                <a:ea typeface="+mj-ea"/>
                <a:cs typeface="+mj-cs"/>
              </a:rPr>
              <a:t>Renewal Evaluation (1)</a:t>
            </a:r>
          </a:p>
        </p:txBody>
      </p:sp>
      <p:sp>
        <p:nvSpPr>
          <p:cNvPr id="2" name="TextBox 1">
            <a:extLst>
              <a:ext uri="{FF2B5EF4-FFF2-40B4-BE49-F238E27FC236}">
                <a16:creationId xmlns:a16="http://schemas.microsoft.com/office/drawing/2014/main" id="{012AE9A6-6FA9-4540-92C1-24B9A4A663E0}"/>
              </a:ext>
            </a:extLst>
          </p:cNvPr>
          <p:cNvSpPr txBox="1"/>
          <p:nvPr/>
        </p:nvSpPr>
        <p:spPr>
          <a:xfrm>
            <a:off x="13510477" y="1028534"/>
            <a:ext cx="9971315" cy="1261884"/>
          </a:xfrm>
          <a:prstGeom prst="rect">
            <a:avLst/>
          </a:prstGeom>
        </p:spPr>
        <p:txBody>
          <a:bodyPr wrap="square" rtlCol="0">
            <a:spAutoFit/>
          </a:bodyPr>
          <a:lstStyle/>
          <a:p>
            <a:r>
              <a:rPr lang="en-US" sz="3800" dirty="0"/>
              <a:t>Standards for Charter Schools and Charter School Authorizers, 1CCR § 301-88, 3.06 </a:t>
            </a:r>
          </a:p>
        </p:txBody>
      </p:sp>
      <p:sp>
        <p:nvSpPr>
          <p:cNvPr id="5" name="Content Placeholder 1">
            <a:extLst>
              <a:ext uri="{FF2B5EF4-FFF2-40B4-BE49-F238E27FC236}">
                <a16:creationId xmlns:a16="http://schemas.microsoft.com/office/drawing/2014/main" id="{101CA3A4-4420-594A-803E-6D18D10CA3B9}"/>
              </a:ext>
            </a:extLst>
          </p:cNvPr>
          <p:cNvSpPr txBox="1">
            <a:spLocks/>
          </p:cNvSpPr>
          <p:nvPr/>
        </p:nvSpPr>
        <p:spPr>
          <a:xfrm>
            <a:off x="1052504" y="2469632"/>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Standard for Renewal</a:t>
            </a:r>
          </a:p>
        </p:txBody>
      </p:sp>
      <p:sp>
        <p:nvSpPr>
          <p:cNvPr id="6" name="Content Placeholder 5">
            <a:extLst>
              <a:ext uri="{FF2B5EF4-FFF2-40B4-BE49-F238E27FC236}">
                <a16:creationId xmlns:a16="http://schemas.microsoft.com/office/drawing/2014/main" id="{F2420503-274B-DD40-B602-A0D1D4F74BA9}"/>
              </a:ext>
            </a:extLst>
          </p:cNvPr>
          <p:cNvSpPr>
            <a:spLocks noGrp="1"/>
          </p:cNvSpPr>
          <p:nvPr>
            <p:ph sz="quarter" idx="13"/>
          </p:nvPr>
        </p:nvSpPr>
        <p:spPr>
          <a:xfrm>
            <a:off x="1052504" y="4572000"/>
            <a:ext cx="22315477" cy="7238989"/>
          </a:xfrm>
        </p:spPr>
        <p:txBody>
          <a:bodyPr/>
          <a:lstStyle/>
          <a:p>
            <a:pPr lvl="0">
              <a:spcAft>
                <a:spcPts val="1200"/>
              </a:spcAft>
            </a:pPr>
            <a:r>
              <a:rPr lang="en-US" sz="4000" b="0" dirty="0"/>
              <a:t>Renewal decisions are based on a “thorough analyses of a comprehensive body of objective evidence defined by the performance framework in the charter contract.”</a:t>
            </a:r>
          </a:p>
          <a:p>
            <a:pPr lvl="0">
              <a:spcAft>
                <a:spcPts val="1200"/>
              </a:spcAft>
            </a:pPr>
            <a:r>
              <a:rPr lang="en-US" sz="4000" b="0" dirty="0"/>
              <a:t>Academic achievement “is the most important factor to consider when determining whether to revoke or not renew a charter.”</a:t>
            </a:r>
          </a:p>
          <a:p>
            <a:endParaRPr lang="en-US" dirty="0"/>
          </a:p>
        </p:txBody>
      </p:sp>
    </p:spTree>
    <p:extLst>
      <p:ext uri="{BB962C8B-B14F-4D97-AF65-F5344CB8AC3E}">
        <p14:creationId xmlns:p14="http://schemas.microsoft.com/office/powerpoint/2010/main" val="1996176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3063240" y="722376"/>
            <a:ext cx="21033938" cy="1570054"/>
          </a:xfrm>
        </p:spPr>
        <p:txBody>
          <a:bodyPr vert="horz" lIns="91440" tIns="45720" rIns="91440" bIns="45720" rtlCol="0" anchor="ctr" anchorCtr="0">
            <a:normAutofit/>
          </a:bodyPr>
          <a:lstStyle/>
          <a:p>
            <a:pPr defTabSz="914400">
              <a:lnSpc>
                <a:spcPct val="90000"/>
              </a:lnSpc>
            </a:pPr>
            <a:r>
              <a:rPr lang="en-US" kern="1200" dirty="0">
                <a:solidFill>
                  <a:schemeClr val="tx1"/>
                </a:solidFill>
                <a:latin typeface="+mj-lt"/>
                <a:ea typeface="+mj-ea"/>
                <a:cs typeface="+mj-cs"/>
              </a:rPr>
              <a:t>Renewal Evaluation (2)</a:t>
            </a:r>
          </a:p>
        </p:txBody>
      </p:sp>
      <p:sp>
        <p:nvSpPr>
          <p:cNvPr id="6" name="TextBox 5">
            <a:extLst>
              <a:ext uri="{FF2B5EF4-FFF2-40B4-BE49-F238E27FC236}">
                <a16:creationId xmlns:a16="http://schemas.microsoft.com/office/drawing/2014/main" id="{D8EB84FE-53A2-174D-A2CE-56AFF68F82DA}"/>
              </a:ext>
            </a:extLst>
          </p:cNvPr>
          <p:cNvSpPr txBox="1"/>
          <p:nvPr/>
        </p:nvSpPr>
        <p:spPr>
          <a:xfrm>
            <a:off x="13510477" y="1028534"/>
            <a:ext cx="9971315" cy="677108"/>
          </a:xfrm>
          <a:prstGeom prst="rect">
            <a:avLst/>
          </a:prstGeom>
        </p:spPr>
        <p:txBody>
          <a:bodyPr wrap="square" rtlCol="0">
            <a:spAutoFit/>
          </a:bodyPr>
          <a:lstStyle/>
          <a:p>
            <a:r>
              <a:rPr lang="en-US" sz="3800" dirty="0"/>
              <a:t>C.R.S. § 22-30.5-110(3)(a)-(d)</a:t>
            </a:r>
          </a:p>
        </p:txBody>
      </p:sp>
      <p:sp>
        <p:nvSpPr>
          <p:cNvPr id="8" name="Content Placeholder 1">
            <a:extLst>
              <a:ext uri="{FF2B5EF4-FFF2-40B4-BE49-F238E27FC236}">
                <a16:creationId xmlns:a16="http://schemas.microsoft.com/office/drawing/2014/main" id="{FCD3ED44-FF77-F747-9BF3-CE18E34B2082}"/>
              </a:ext>
            </a:extLst>
          </p:cNvPr>
          <p:cNvSpPr txBox="1">
            <a:spLocks/>
          </p:cNvSpPr>
          <p:nvPr/>
        </p:nvSpPr>
        <p:spPr>
          <a:xfrm>
            <a:off x="1052504" y="2469632"/>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Standard for Renewal</a:t>
            </a:r>
          </a:p>
        </p:txBody>
      </p:sp>
      <p:sp>
        <p:nvSpPr>
          <p:cNvPr id="9" name="Content Placeholder 8">
            <a:extLst>
              <a:ext uri="{FF2B5EF4-FFF2-40B4-BE49-F238E27FC236}">
                <a16:creationId xmlns:a16="http://schemas.microsoft.com/office/drawing/2014/main" id="{29ECF7F4-42AD-C249-9158-AE858A6973A1}"/>
              </a:ext>
            </a:extLst>
          </p:cNvPr>
          <p:cNvSpPr>
            <a:spLocks noGrp="1"/>
          </p:cNvSpPr>
          <p:nvPr>
            <p:ph sz="quarter" idx="13"/>
          </p:nvPr>
        </p:nvSpPr>
        <p:spPr>
          <a:xfrm>
            <a:off x="1052504" y="4630670"/>
            <a:ext cx="22315477" cy="7811702"/>
          </a:xfrm>
        </p:spPr>
        <p:txBody>
          <a:bodyPr/>
          <a:lstStyle/>
          <a:p>
            <a:pPr marL="571500" lvl="0" indent="-571500">
              <a:lnSpc>
                <a:spcPct val="100000"/>
              </a:lnSpc>
              <a:spcBef>
                <a:spcPts val="1200"/>
              </a:spcBef>
              <a:spcAft>
                <a:spcPts val="1800"/>
              </a:spcAft>
              <a:buFont typeface="Arial" panose="020B0604020202020204" pitchFamily="34" charset="0"/>
              <a:buChar char="•"/>
            </a:pPr>
            <a:r>
              <a:rPr lang="en-US" sz="3600" b="0" dirty="0">
                <a:latin typeface="+mj-lt"/>
              </a:rPr>
              <a:t>Committed a material violation of any of the conditions, standards, or procedures set forth in the charter contract;</a:t>
            </a:r>
          </a:p>
          <a:p>
            <a:pPr marL="571500" lvl="0" indent="-571500">
              <a:lnSpc>
                <a:spcPct val="100000"/>
              </a:lnSpc>
              <a:spcBef>
                <a:spcPts val="1200"/>
              </a:spcBef>
              <a:spcAft>
                <a:spcPts val="1800"/>
              </a:spcAft>
              <a:buFont typeface="Arial" panose="020B0604020202020204" pitchFamily="34" charset="0"/>
              <a:buChar char="•"/>
            </a:pPr>
            <a:r>
              <a:rPr lang="en-US" sz="3600" b="0" dirty="0">
                <a:latin typeface="+mj-lt"/>
              </a:rPr>
              <a:t>Failed to meet or make adequate progress toward achievement of the goals, objectives, content standards, pupil performance standards, targets for the measures used to determine the levels of attainment of the performance indicators, applicable federal requirements, or other terms identified in the charter contract;</a:t>
            </a:r>
          </a:p>
          <a:p>
            <a:pPr marL="571500" lvl="0" indent="-571500">
              <a:lnSpc>
                <a:spcPct val="100000"/>
              </a:lnSpc>
              <a:spcBef>
                <a:spcPts val="1200"/>
              </a:spcBef>
              <a:spcAft>
                <a:spcPts val="1800"/>
              </a:spcAft>
              <a:buFont typeface="Arial" panose="020B0604020202020204" pitchFamily="34" charset="0"/>
              <a:buChar char="•"/>
            </a:pPr>
            <a:r>
              <a:rPr lang="en-US" sz="3600" b="0" dirty="0">
                <a:latin typeface="+mj-lt"/>
              </a:rPr>
              <a:t>Failed to meet generally accepted standards of fiscal management; </a:t>
            </a:r>
          </a:p>
          <a:p>
            <a:pPr marL="571500" lvl="0" indent="-571500">
              <a:lnSpc>
                <a:spcPct val="100000"/>
              </a:lnSpc>
              <a:spcBef>
                <a:spcPts val="1200"/>
              </a:spcBef>
              <a:spcAft>
                <a:spcPts val="1800"/>
              </a:spcAft>
              <a:buFont typeface="Arial" panose="020B0604020202020204" pitchFamily="34" charset="0"/>
              <a:buChar char="•"/>
            </a:pPr>
            <a:r>
              <a:rPr lang="en-US" sz="3600" b="0" dirty="0">
                <a:latin typeface="+mj-lt"/>
              </a:rPr>
              <a:t>Violated any provision of law from which the charter school was not specifically exempted; or</a:t>
            </a:r>
          </a:p>
          <a:p>
            <a:pPr marL="571500" lvl="0" indent="-571500">
              <a:lnSpc>
                <a:spcPct val="100000"/>
              </a:lnSpc>
              <a:spcBef>
                <a:spcPts val="1200"/>
              </a:spcBef>
              <a:spcAft>
                <a:spcPts val="1800"/>
              </a:spcAft>
              <a:buFont typeface="Arial" panose="020B0604020202020204" pitchFamily="34" charset="0"/>
              <a:buChar char="•"/>
            </a:pPr>
            <a:r>
              <a:rPr lang="en-US" sz="3600" b="0" dirty="0">
                <a:latin typeface="+mj-lt"/>
              </a:rPr>
              <a:t>Required to implement a turnaround plan for a second consecutive school year and does not have evidence of sufficient improvement, or a required to implement a turnaround plan for a third consecutive year.</a:t>
            </a:r>
          </a:p>
          <a:p>
            <a:endParaRPr lang="en-US" dirty="0"/>
          </a:p>
        </p:txBody>
      </p:sp>
      <p:pic>
        <p:nvPicPr>
          <p:cNvPr id="5" name="Graphic 4" descr="A question for discussion will be entered into the chat.">
            <a:extLst>
              <a:ext uri="{FF2B5EF4-FFF2-40B4-BE49-F238E27FC236}">
                <a16:creationId xmlns:a16="http://schemas.microsoft.com/office/drawing/2014/main" id="{D3155DAB-7CA6-4947-9AC1-3B84EB37EFA9}"/>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1123490" y="12111443"/>
            <a:ext cx="1219673" cy="1219673"/>
          </a:xfrm>
          <a:prstGeom prst="rect">
            <a:avLst/>
          </a:prstGeom>
        </p:spPr>
      </p:pic>
    </p:spTree>
    <p:extLst>
      <p:ext uri="{BB962C8B-B14F-4D97-AF65-F5344CB8AC3E}">
        <p14:creationId xmlns:p14="http://schemas.microsoft.com/office/powerpoint/2010/main" val="158563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052504" y="1155285"/>
            <a:ext cx="22315476" cy="1577321"/>
          </a:xfrm>
        </p:spPr>
        <p:txBody>
          <a:bodyPr vert="horz" lIns="91440" tIns="45720" rIns="91440" bIns="45720" rtlCol="0" anchor="t">
            <a:normAutofit/>
          </a:bodyPr>
          <a:lstStyle/>
          <a:p>
            <a:pPr>
              <a:tabLst>
                <a:tab pos="7837488" algn="l"/>
              </a:tabLst>
            </a:pPr>
            <a:r>
              <a:rPr lang="en-US" dirty="0"/>
              <a:t>Today’s 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052504" y="2732606"/>
            <a:ext cx="19658656" cy="8651674"/>
          </a:xfrm>
        </p:spPr>
        <p:txBody>
          <a:bodyPr vert="horz" lIns="91440" tIns="45720" rIns="91440" bIns="45720" rtlCol="0">
            <a:normAutofit/>
          </a:bodyPr>
          <a:lstStyle/>
          <a:p>
            <a:pPr marL="571500" indent="-571500">
              <a:buFont typeface="Arial" panose="020B0604020202020204" pitchFamily="34" charset="0"/>
              <a:buChar char="•"/>
            </a:pPr>
            <a:r>
              <a:rPr lang="en-US" dirty="0"/>
              <a:t>12:00 – 1:00 pm – Renewal Decisions</a:t>
            </a:r>
          </a:p>
          <a:p>
            <a:pPr marL="571500" indent="-571500">
              <a:buFont typeface="Arial" panose="020B0604020202020204" pitchFamily="34" charset="0"/>
              <a:buChar char="•"/>
            </a:pPr>
            <a:r>
              <a:rPr lang="en-US" dirty="0"/>
              <a:t>1:00 – 1:10 pm – BREAK</a:t>
            </a:r>
          </a:p>
          <a:p>
            <a:pPr marL="571500" indent="-571500">
              <a:buFont typeface="Arial" panose="020B0604020202020204" pitchFamily="34" charset="0"/>
              <a:buChar char="•"/>
            </a:pPr>
            <a:r>
              <a:rPr lang="en-US" dirty="0"/>
              <a:t>1:10– 2:00 pm – Intervention Protocols </a:t>
            </a:r>
          </a:p>
          <a:p>
            <a:pPr marL="457200" lvl="1" indent="0">
              <a:buNone/>
            </a:pPr>
            <a:endParaRPr lang="en-US" dirty="0"/>
          </a:p>
        </p:txBody>
      </p:sp>
      <p:pic>
        <p:nvPicPr>
          <p:cNvPr id="5" name="Picture 4">
            <a:extLst>
              <a:ext uri="{FF2B5EF4-FFF2-40B4-BE49-F238E27FC236}">
                <a16:creationId xmlns:a16="http://schemas.microsoft.com/office/drawing/2014/main" id="{406F4123-5309-6E45-916A-77EA549CB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78084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3063240" y="722376"/>
            <a:ext cx="21033938" cy="1577322"/>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Renewal Evaluation (3)</a:t>
            </a:r>
          </a:p>
        </p:txBody>
      </p:sp>
      <p:sp>
        <p:nvSpPr>
          <p:cNvPr id="5" name="Content Placeholder 1">
            <a:extLst>
              <a:ext uri="{FF2B5EF4-FFF2-40B4-BE49-F238E27FC236}">
                <a16:creationId xmlns:a16="http://schemas.microsoft.com/office/drawing/2014/main" id="{DBDFCF34-31B7-A147-8747-471C9D3ABDA7}"/>
              </a:ext>
            </a:extLst>
          </p:cNvPr>
          <p:cNvSpPr txBox="1">
            <a:spLocks/>
          </p:cNvSpPr>
          <p:nvPr/>
        </p:nvSpPr>
        <p:spPr>
          <a:xfrm>
            <a:off x="1035847" y="2510630"/>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Body of Evidence</a:t>
            </a:r>
          </a:p>
        </p:txBody>
      </p:sp>
      <p:sp>
        <p:nvSpPr>
          <p:cNvPr id="3" name="Content Placeholder 2">
            <a:extLst>
              <a:ext uri="{FF2B5EF4-FFF2-40B4-BE49-F238E27FC236}">
                <a16:creationId xmlns:a16="http://schemas.microsoft.com/office/drawing/2014/main" id="{CFC59A08-BDBE-B749-ADBE-C9AE55CA1439}"/>
              </a:ext>
            </a:extLst>
          </p:cNvPr>
          <p:cNvSpPr>
            <a:spLocks noGrp="1"/>
          </p:cNvSpPr>
          <p:nvPr>
            <p:ph sz="quarter" idx="13"/>
          </p:nvPr>
        </p:nvSpPr>
        <p:spPr>
          <a:xfrm>
            <a:off x="1052504" y="4513308"/>
            <a:ext cx="22315477" cy="7297681"/>
          </a:xfrm>
        </p:spPr>
        <p:txBody>
          <a:bodyPr/>
          <a:lstStyle/>
          <a:p>
            <a:pPr lvl="0">
              <a:lnSpc>
                <a:spcPct val="100000"/>
              </a:lnSpc>
              <a:spcBef>
                <a:spcPts val="1400"/>
              </a:spcBef>
              <a:spcAft>
                <a:spcPts val="1200"/>
              </a:spcAft>
            </a:pPr>
            <a:r>
              <a:rPr lang="en-US" sz="4000" dirty="0"/>
              <a:t>Use the body of evidence to assess:</a:t>
            </a:r>
          </a:p>
          <a:p>
            <a:pPr marL="603250" lvl="0" indent="-374650">
              <a:lnSpc>
                <a:spcPct val="100000"/>
              </a:lnSpc>
              <a:spcBef>
                <a:spcPts val="1400"/>
              </a:spcBef>
              <a:spcAft>
                <a:spcPts val="1200"/>
              </a:spcAft>
              <a:buFont typeface="Wingdings" pitchFamily="2" charset="2"/>
              <a:buChar char="ü"/>
            </a:pPr>
            <a:r>
              <a:rPr lang="en-US" sz="4000" b="0" dirty="0"/>
              <a:t>Academic Performance: Is the school’s education program a success?</a:t>
            </a:r>
          </a:p>
          <a:p>
            <a:pPr marL="603250" lvl="0" indent="-374650">
              <a:lnSpc>
                <a:spcPct val="100000"/>
              </a:lnSpc>
              <a:spcBef>
                <a:spcPts val="1400"/>
              </a:spcBef>
              <a:spcAft>
                <a:spcPts val="1200"/>
              </a:spcAft>
              <a:buFont typeface="Wingdings" pitchFamily="2" charset="2"/>
              <a:buChar char="ü"/>
            </a:pPr>
            <a:r>
              <a:rPr lang="en-US" sz="4000" b="0" dirty="0"/>
              <a:t>Board Governance: Is the school operating and governed effectively?</a:t>
            </a:r>
          </a:p>
          <a:p>
            <a:pPr marL="603250" lvl="0" indent="-374650">
              <a:lnSpc>
                <a:spcPct val="100000"/>
              </a:lnSpc>
              <a:spcBef>
                <a:spcPts val="1400"/>
              </a:spcBef>
              <a:spcAft>
                <a:spcPts val="1200"/>
              </a:spcAft>
              <a:buFont typeface="Wingdings" pitchFamily="2" charset="2"/>
              <a:buChar char="ü"/>
            </a:pPr>
            <a:r>
              <a:rPr lang="en-US" sz="4000" b="0" dirty="0"/>
              <a:t>Legal and Contractual Compliance: How has the school ensured compliance with federal law, state law, and the school’s charter contract?</a:t>
            </a:r>
          </a:p>
          <a:p>
            <a:pPr marL="603250" lvl="0" indent="-374650">
              <a:lnSpc>
                <a:spcPct val="100000"/>
              </a:lnSpc>
              <a:spcBef>
                <a:spcPts val="1400"/>
              </a:spcBef>
              <a:spcAft>
                <a:spcPts val="1200"/>
              </a:spcAft>
              <a:buFont typeface="Wingdings" pitchFamily="2" charset="2"/>
              <a:buChar char="ü"/>
            </a:pPr>
            <a:r>
              <a:rPr lang="en-US" sz="4000" b="0" dirty="0"/>
              <a:t>Financial Performance: Is the school financially solvent/viable?</a:t>
            </a:r>
          </a:p>
          <a:p>
            <a:pPr>
              <a:lnSpc>
                <a:spcPct val="100000"/>
              </a:lnSpc>
              <a:spcBef>
                <a:spcPts val="1400"/>
              </a:spcBef>
              <a:spcAft>
                <a:spcPts val="0"/>
              </a:spcAft>
            </a:pPr>
            <a:endParaRPr lang="en-US" dirty="0"/>
          </a:p>
        </p:txBody>
      </p:sp>
    </p:spTree>
    <p:extLst>
      <p:ext uri="{BB962C8B-B14F-4D97-AF65-F5344CB8AC3E}">
        <p14:creationId xmlns:p14="http://schemas.microsoft.com/office/powerpoint/2010/main" val="144045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3063240" y="722376"/>
            <a:ext cx="21033938" cy="1747256"/>
          </a:xfrm>
        </p:spPr>
        <p:txBody>
          <a:bodyPr vert="horz" lIns="91440" tIns="45720" rIns="91440" bIns="45720" rtlCol="0" anchor="ctr">
            <a:noAutofit/>
          </a:bodyPr>
          <a:lstStyle/>
          <a:p>
            <a:pPr defTabSz="914400">
              <a:lnSpc>
                <a:spcPct val="90000"/>
              </a:lnSpc>
            </a:pPr>
            <a:r>
              <a:rPr lang="en-US" kern="1200" dirty="0">
                <a:solidFill>
                  <a:schemeClr val="tx1"/>
                </a:solidFill>
                <a:latin typeface="+mj-lt"/>
                <a:ea typeface="+mj-ea"/>
                <a:cs typeface="+mj-cs"/>
              </a:rPr>
              <a:t>Renewal Evaluation Considerations (1)</a:t>
            </a:r>
          </a:p>
        </p:txBody>
      </p:sp>
      <p:sp>
        <p:nvSpPr>
          <p:cNvPr id="5" name="Content Placeholder 1">
            <a:extLst>
              <a:ext uri="{FF2B5EF4-FFF2-40B4-BE49-F238E27FC236}">
                <a16:creationId xmlns:a16="http://schemas.microsoft.com/office/drawing/2014/main" id="{1A32E3D8-043F-9841-86C5-0F952E441B1A}"/>
              </a:ext>
            </a:extLst>
          </p:cNvPr>
          <p:cNvSpPr txBox="1">
            <a:spLocks/>
          </p:cNvSpPr>
          <p:nvPr/>
        </p:nvSpPr>
        <p:spPr>
          <a:xfrm>
            <a:off x="1052504" y="2469632"/>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COVID-19 Impact</a:t>
            </a:r>
          </a:p>
        </p:txBody>
      </p:sp>
      <p:sp>
        <p:nvSpPr>
          <p:cNvPr id="3" name="Content Placeholder 2">
            <a:extLst>
              <a:ext uri="{FF2B5EF4-FFF2-40B4-BE49-F238E27FC236}">
                <a16:creationId xmlns:a16="http://schemas.microsoft.com/office/drawing/2014/main" id="{D3127713-3DC5-1348-9B56-E671B794C495}"/>
              </a:ext>
            </a:extLst>
          </p:cNvPr>
          <p:cNvSpPr>
            <a:spLocks noGrp="1"/>
          </p:cNvSpPr>
          <p:nvPr>
            <p:ph sz="quarter" idx="13"/>
          </p:nvPr>
        </p:nvSpPr>
        <p:spPr>
          <a:xfrm>
            <a:off x="1052504" y="4479312"/>
            <a:ext cx="22315477" cy="8562965"/>
          </a:xfrm>
        </p:spPr>
        <p:txBody>
          <a:bodyPr/>
          <a:lstStyle/>
          <a:p>
            <a:pPr marL="571500" lvl="0" indent="-571500">
              <a:buFont typeface="Arial" panose="020B0604020202020204" pitchFamily="34" charset="0"/>
              <a:buChar char="•"/>
            </a:pPr>
            <a:r>
              <a:rPr lang="en-US" sz="4000" b="0" dirty="0"/>
              <a:t>Schools have had disruption to their educational models.</a:t>
            </a:r>
          </a:p>
          <a:p>
            <a:pPr marL="571500" lvl="0" indent="-571500">
              <a:buFont typeface="Arial" panose="020B0604020202020204" pitchFamily="34" charset="0"/>
              <a:buChar char="•"/>
            </a:pPr>
            <a:r>
              <a:rPr lang="en-US" sz="4000" b="0" dirty="0"/>
              <a:t>Students have had inconsistent learning experiences and access to technology.</a:t>
            </a:r>
          </a:p>
          <a:p>
            <a:pPr marL="571500" lvl="0" indent="-571500">
              <a:buFont typeface="Arial" panose="020B0604020202020204" pitchFamily="34" charset="0"/>
              <a:buChar char="•"/>
            </a:pPr>
            <a:r>
              <a:rPr lang="en-US" sz="4000" b="0" dirty="0"/>
              <a:t>Authorizers lack state assessment data for 2019-20, and data for 2020-21 may be incomplete.</a:t>
            </a:r>
          </a:p>
          <a:p>
            <a:pPr marL="571500" lvl="0" indent="-571500">
              <a:buFont typeface="Arial" panose="020B0604020202020204" pitchFamily="34" charset="0"/>
              <a:buChar char="•"/>
            </a:pPr>
            <a:r>
              <a:rPr lang="en-US" sz="4000" b="0" dirty="0"/>
              <a:t>Other impacts such as social-emotional impacts, impacts to school culture and staffing, etc. </a:t>
            </a:r>
          </a:p>
          <a:p>
            <a:endParaRPr lang="en-US" dirty="0"/>
          </a:p>
        </p:txBody>
      </p:sp>
    </p:spTree>
    <p:extLst>
      <p:ext uri="{BB962C8B-B14F-4D97-AF65-F5344CB8AC3E}">
        <p14:creationId xmlns:p14="http://schemas.microsoft.com/office/powerpoint/2010/main" val="3568813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3352" y="416017"/>
            <a:ext cx="21033938" cy="2053615"/>
          </a:xfrm>
        </p:spPr>
        <p:txBody>
          <a:bodyPr vert="horz" lIns="91440" tIns="45720" rIns="91440" bIns="45720" rtlCol="0" anchor="ctr">
            <a:noAutofit/>
          </a:bodyPr>
          <a:lstStyle/>
          <a:p>
            <a:pPr defTabSz="914400">
              <a:lnSpc>
                <a:spcPct val="90000"/>
              </a:lnSpc>
            </a:pPr>
            <a:r>
              <a:rPr lang="en-US" kern="1200" dirty="0">
                <a:solidFill>
                  <a:schemeClr val="tx1"/>
                </a:solidFill>
                <a:latin typeface="+mj-lt"/>
                <a:ea typeface="+mj-ea"/>
                <a:cs typeface="+mj-cs"/>
              </a:rPr>
              <a:t>Renewal Evaluation Considerations (2)</a:t>
            </a:r>
          </a:p>
        </p:txBody>
      </p:sp>
      <p:sp>
        <p:nvSpPr>
          <p:cNvPr id="5" name="Content Placeholder 1">
            <a:extLst>
              <a:ext uri="{FF2B5EF4-FFF2-40B4-BE49-F238E27FC236}">
                <a16:creationId xmlns:a16="http://schemas.microsoft.com/office/drawing/2014/main" id="{CE027F6A-C50F-BE4C-8C21-29EC9C93184E}"/>
              </a:ext>
            </a:extLst>
          </p:cNvPr>
          <p:cNvSpPr txBox="1">
            <a:spLocks/>
          </p:cNvSpPr>
          <p:nvPr/>
        </p:nvSpPr>
        <p:spPr>
          <a:xfrm>
            <a:off x="1052504" y="2469632"/>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Responding to COVID-19 Impact</a:t>
            </a:r>
          </a:p>
        </p:txBody>
      </p:sp>
      <p:sp>
        <p:nvSpPr>
          <p:cNvPr id="3" name="Content Placeholder 2">
            <a:extLst>
              <a:ext uri="{FF2B5EF4-FFF2-40B4-BE49-F238E27FC236}">
                <a16:creationId xmlns:a16="http://schemas.microsoft.com/office/drawing/2014/main" id="{4896BA96-7E5F-234C-99F3-461B0D975520}"/>
              </a:ext>
            </a:extLst>
          </p:cNvPr>
          <p:cNvSpPr>
            <a:spLocks noGrp="1"/>
          </p:cNvSpPr>
          <p:nvPr>
            <p:ph sz="quarter" idx="13"/>
          </p:nvPr>
        </p:nvSpPr>
        <p:spPr>
          <a:xfrm>
            <a:off x="1052504" y="4737018"/>
            <a:ext cx="22315477" cy="8562965"/>
          </a:xfrm>
        </p:spPr>
        <p:txBody>
          <a:bodyPr/>
          <a:lstStyle/>
          <a:p>
            <a:pPr marL="571500" lvl="0" indent="-571500">
              <a:buFont typeface="Arial" panose="020B0604020202020204" pitchFamily="34" charset="0"/>
              <a:buChar char="•"/>
            </a:pPr>
            <a:r>
              <a:rPr lang="en-US" sz="4000" b="0" dirty="0"/>
              <a:t>Expand evidence/data schools can provide to demonstrate performance trajectory (i.e., formative and summative assessments).</a:t>
            </a:r>
          </a:p>
          <a:p>
            <a:pPr marL="571500" lvl="0" indent="-571500">
              <a:buFont typeface="Arial" panose="020B0604020202020204" pitchFamily="34" charset="0"/>
              <a:buChar char="•"/>
            </a:pPr>
            <a:r>
              <a:rPr lang="en-US" sz="4000" b="0" dirty="0"/>
              <a:t>Work with schools to agree on academic measures to assess performance in 2019-20 and 2020-21.</a:t>
            </a:r>
          </a:p>
          <a:p>
            <a:pPr marL="571500" lvl="0" indent="-571500">
              <a:buFont typeface="Arial" panose="020B0604020202020204" pitchFamily="34" charset="0"/>
              <a:buChar char="•"/>
            </a:pPr>
            <a:r>
              <a:rPr lang="en-US" sz="4000" b="0" dirty="0"/>
              <a:t>Understand how representative 2020-21 assessment data is of the student population.</a:t>
            </a:r>
          </a:p>
          <a:p>
            <a:pPr marL="571500" lvl="0" indent="-571500">
              <a:buFont typeface="Arial" panose="020B0604020202020204" pitchFamily="34" charset="0"/>
              <a:buChar char="•"/>
            </a:pPr>
            <a:r>
              <a:rPr lang="en-US" sz="4000" b="0" dirty="0"/>
              <a:t>Use annual reviews and site visits to inform renewal decisions moving forward.</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920923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5546B6-EFD3-7840-8E8C-0900EC07B35A}"/>
              </a:ext>
            </a:extLst>
          </p:cNvPr>
          <p:cNvSpPr>
            <a:spLocks noGrp="1"/>
          </p:cNvSpPr>
          <p:nvPr>
            <p:ph type="title"/>
          </p:nvPr>
        </p:nvSpPr>
        <p:spPr/>
        <p:txBody>
          <a:bodyPr/>
          <a:lstStyle/>
          <a:p>
            <a:r>
              <a:rPr lang="en-US" dirty="0"/>
              <a:t>Discussion</a:t>
            </a:r>
          </a:p>
        </p:txBody>
      </p:sp>
      <p:sp>
        <p:nvSpPr>
          <p:cNvPr id="2" name="TextBox 1">
            <a:extLst>
              <a:ext uri="{FF2B5EF4-FFF2-40B4-BE49-F238E27FC236}">
                <a16:creationId xmlns:a16="http://schemas.microsoft.com/office/drawing/2014/main" id="{CAF61792-1619-8542-830A-45D0DB8DA792}"/>
              </a:ext>
            </a:extLst>
          </p:cNvPr>
          <p:cNvSpPr txBox="1"/>
          <p:nvPr/>
        </p:nvSpPr>
        <p:spPr>
          <a:xfrm>
            <a:off x="10430933" y="3331055"/>
            <a:ext cx="11806416" cy="3785652"/>
          </a:xfrm>
          <a:prstGeom prst="rect">
            <a:avLst/>
          </a:prstGeom>
        </p:spPr>
        <p:txBody>
          <a:bodyPr wrap="square" rtlCol="0">
            <a:spAutoFit/>
          </a:bodyPr>
          <a:lstStyle/>
          <a:p>
            <a:pPr marL="762000" indent="-698500">
              <a:spcBef>
                <a:spcPts val="1200"/>
              </a:spcBef>
              <a:spcAft>
                <a:spcPts val="1200"/>
              </a:spcAft>
              <a:buFont typeface="Arial" panose="020B0604020202020204" pitchFamily="34" charset="0"/>
              <a:buChar char="•"/>
            </a:pPr>
            <a:r>
              <a:rPr lang="en-US" sz="4000" dirty="0">
                <a:solidFill>
                  <a:schemeClr val="accent3"/>
                </a:solidFill>
                <a:latin typeface="+mj-lt"/>
              </a:rPr>
              <a:t>How has COVID impacted your renewal process?</a:t>
            </a:r>
          </a:p>
          <a:p>
            <a:pPr marL="762000" indent="-698500">
              <a:spcBef>
                <a:spcPts val="1200"/>
              </a:spcBef>
              <a:spcAft>
                <a:spcPts val="1200"/>
              </a:spcAft>
              <a:buFont typeface="Arial" panose="020B0604020202020204" pitchFamily="34" charset="0"/>
              <a:buChar char="•"/>
            </a:pPr>
            <a:r>
              <a:rPr lang="en-US" sz="4000" dirty="0">
                <a:solidFill>
                  <a:schemeClr val="accent3"/>
                </a:solidFill>
                <a:latin typeface="+mj-lt"/>
              </a:rPr>
              <a:t>How have you addressed any obstacles that have come up?</a:t>
            </a:r>
          </a:p>
          <a:p>
            <a:pPr marL="762000" indent="-698500">
              <a:spcBef>
                <a:spcPts val="1200"/>
              </a:spcBef>
              <a:spcAft>
                <a:spcPts val="1200"/>
              </a:spcAft>
              <a:buFont typeface="Arial" panose="020B0604020202020204" pitchFamily="34" charset="0"/>
              <a:buChar char="•"/>
            </a:pPr>
            <a:r>
              <a:rPr lang="en-US" sz="4000" dirty="0">
                <a:solidFill>
                  <a:schemeClr val="accent3"/>
                </a:solidFill>
                <a:latin typeface="+mj-lt"/>
              </a:rPr>
              <a:t>What outstanding questions do you have? </a:t>
            </a:r>
            <a:endParaRPr lang="en-US" sz="4000" dirty="0">
              <a:latin typeface="+mj-lt"/>
            </a:endParaRPr>
          </a:p>
        </p:txBody>
      </p:sp>
      <p:pic>
        <p:nvPicPr>
          <p:cNvPr id="4" name="Graphic 3" descr="Meeting with solid fill">
            <a:extLst>
              <a:ext uri="{FF2B5EF4-FFF2-40B4-BE49-F238E27FC236}">
                <a16:creationId xmlns:a16="http://schemas.microsoft.com/office/drawing/2014/main" id="{0BC8E161-511F-E240-9409-CDE3A153897C}"/>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959900" y="12140378"/>
            <a:ext cx="1277449" cy="1277449"/>
          </a:xfrm>
          <a:prstGeom prst="rect">
            <a:avLst/>
          </a:prstGeom>
        </p:spPr>
      </p:pic>
    </p:spTree>
    <p:extLst>
      <p:ext uri="{BB962C8B-B14F-4D97-AF65-F5344CB8AC3E}">
        <p14:creationId xmlns:p14="http://schemas.microsoft.com/office/powerpoint/2010/main" val="353253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3063240" y="722376"/>
            <a:ext cx="21033938" cy="2053615"/>
          </a:xfrm>
        </p:spPr>
        <p:txBody>
          <a:bodyPr vert="horz" lIns="91440" tIns="45720" rIns="91440" bIns="45720" rtlCol="0" anchor="ctr">
            <a:noAutofit/>
          </a:bodyPr>
          <a:lstStyle/>
          <a:p>
            <a:pPr defTabSz="914400">
              <a:lnSpc>
                <a:spcPct val="90000"/>
              </a:lnSpc>
            </a:pPr>
            <a:r>
              <a:rPr lang="en-US" kern="1200" dirty="0">
                <a:solidFill>
                  <a:schemeClr val="tx1"/>
                </a:solidFill>
                <a:latin typeface="+mj-lt"/>
                <a:ea typeface="+mj-ea"/>
                <a:cs typeface="+mj-cs"/>
              </a:rPr>
              <a:t>Renewal Recommendation</a:t>
            </a:r>
          </a:p>
        </p:txBody>
      </p:sp>
      <p:sp>
        <p:nvSpPr>
          <p:cNvPr id="5" name="Content Placeholder 1">
            <a:extLst>
              <a:ext uri="{FF2B5EF4-FFF2-40B4-BE49-F238E27FC236}">
                <a16:creationId xmlns:a16="http://schemas.microsoft.com/office/drawing/2014/main" id="{D2F1B8FB-8EB1-8E49-A2A3-30A15C68825A}"/>
              </a:ext>
            </a:extLst>
          </p:cNvPr>
          <p:cNvSpPr txBox="1">
            <a:spLocks/>
          </p:cNvSpPr>
          <p:nvPr/>
        </p:nvSpPr>
        <p:spPr>
          <a:xfrm>
            <a:off x="1052504" y="2469632"/>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Developing Report/Recommendations</a:t>
            </a:r>
          </a:p>
        </p:txBody>
      </p:sp>
      <p:sp>
        <p:nvSpPr>
          <p:cNvPr id="3" name="Content Placeholder 2">
            <a:extLst>
              <a:ext uri="{FF2B5EF4-FFF2-40B4-BE49-F238E27FC236}">
                <a16:creationId xmlns:a16="http://schemas.microsoft.com/office/drawing/2014/main" id="{1C8EE11B-C3C3-504A-9B28-406CD611A07D}"/>
              </a:ext>
            </a:extLst>
          </p:cNvPr>
          <p:cNvSpPr>
            <a:spLocks noGrp="1"/>
          </p:cNvSpPr>
          <p:nvPr>
            <p:ph sz="quarter" idx="13"/>
          </p:nvPr>
        </p:nvSpPr>
        <p:spPr>
          <a:xfrm>
            <a:off x="1019194" y="4737018"/>
            <a:ext cx="22315477" cy="8562965"/>
          </a:xfrm>
        </p:spPr>
        <p:txBody>
          <a:bodyPr/>
          <a:lstStyle/>
          <a:p>
            <a:pPr marL="571500" lvl="0" indent="-571500">
              <a:buFont typeface="Arial" panose="020B0604020202020204" pitchFamily="34" charset="0"/>
              <a:buChar char="•"/>
            </a:pPr>
            <a:r>
              <a:rPr lang="en-US" sz="4000" b="0" dirty="0"/>
              <a:t>Authorizer staff reviews body of evidence and create report/recommendations based on body of evidence.</a:t>
            </a:r>
          </a:p>
          <a:p>
            <a:pPr marL="571500" lvl="0" indent="-571500">
              <a:buFont typeface="Arial" panose="020B0604020202020204" pitchFamily="34" charset="0"/>
              <a:buChar char="•"/>
            </a:pPr>
            <a:r>
              <a:rPr lang="en-US" sz="4000" b="0" dirty="0"/>
              <a:t>Provide school opportunity to review/provide feedback.</a:t>
            </a:r>
          </a:p>
          <a:p>
            <a:pPr marL="571500" lvl="0" indent="-571500">
              <a:buFont typeface="Arial" panose="020B0604020202020204" pitchFamily="34" charset="0"/>
              <a:buChar char="•"/>
            </a:pPr>
            <a:r>
              <a:rPr lang="en-US" sz="4000" b="0" dirty="0"/>
              <a:t>Finalize evaluation to support district board’s decision-making.</a:t>
            </a:r>
          </a:p>
          <a:p>
            <a:endParaRPr lang="en-US" dirty="0"/>
          </a:p>
        </p:txBody>
      </p:sp>
    </p:spTree>
    <p:extLst>
      <p:ext uri="{BB962C8B-B14F-4D97-AF65-F5344CB8AC3E}">
        <p14:creationId xmlns:p14="http://schemas.microsoft.com/office/powerpoint/2010/main" val="187557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3063240" y="722376"/>
            <a:ext cx="21033938" cy="2651126"/>
          </a:xfrm>
        </p:spPr>
        <p:txBody>
          <a:bodyPr vert="horz" lIns="91440" tIns="45720" rIns="91440" bIns="45720" rtlCol="0" anchor="ctr">
            <a:normAutofit/>
          </a:bodyPr>
          <a:lstStyle/>
          <a:p>
            <a:pPr defTabSz="914400">
              <a:lnSpc>
                <a:spcPct val="90000"/>
              </a:lnSpc>
            </a:pPr>
            <a:r>
              <a:rPr lang="en-US" dirty="0">
                <a:latin typeface="+mj-lt"/>
              </a:rPr>
              <a:t>Options Short of Nonrenewal (1)</a:t>
            </a:r>
          </a:p>
        </p:txBody>
      </p:sp>
      <p:sp>
        <p:nvSpPr>
          <p:cNvPr id="5" name="Content Placeholder 1">
            <a:extLst>
              <a:ext uri="{FF2B5EF4-FFF2-40B4-BE49-F238E27FC236}">
                <a16:creationId xmlns:a16="http://schemas.microsoft.com/office/drawing/2014/main" id="{58C9ED65-802D-5646-8CF2-4EEBCB741F68}"/>
              </a:ext>
            </a:extLst>
          </p:cNvPr>
          <p:cNvSpPr txBox="1">
            <a:spLocks/>
          </p:cNvSpPr>
          <p:nvPr/>
        </p:nvSpPr>
        <p:spPr>
          <a:xfrm>
            <a:off x="1052504" y="2469632"/>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Continuous Improvement and Conditions</a:t>
            </a:r>
          </a:p>
        </p:txBody>
      </p:sp>
      <p:sp>
        <p:nvSpPr>
          <p:cNvPr id="3" name="Content Placeholder 2">
            <a:extLst>
              <a:ext uri="{FF2B5EF4-FFF2-40B4-BE49-F238E27FC236}">
                <a16:creationId xmlns:a16="http://schemas.microsoft.com/office/drawing/2014/main" id="{4D67691C-4009-B148-8A4C-9DB4D16898AB}"/>
              </a:ext>
            </a:extLst>
          </p:cNvPr>
          <p:cNvSpPr>
            <a:spLocks noGrp="1"/>
          </p:cNvSpPr>
          <p:nvPr>
            <p:ph sz="quarter" idx="13"/>
          </p:nvPr>
        </p:nvSpPr>
        <p:spPr>
          <a:xfrm>
            <a:off x="1052504" y="4608240"/>
            <a:ext cx="22315477" cy="4499520"/>
          </a:xfrm>
        </p:spPr>
        <p:txBody>
          <a:bodyPr/>
          <a:lstStyle/>
          <a:p>
            <a:pPr marL="571500" lvl="0" indent="-571500">
              <a:buFont typeface="Arial" panose="020B0604020202020204" pitchFamily="34" charset="0"/>
              <a:buChar char="•"/>
            </a:pPr>
            <a:r>
              <a:rPr lang="en-US" sz="4000" b="0" dirty="0">
                <a:latin typeface="Arial" panose="020B0604020202020204"/>
              </a:rPr>
              <a:t>A primary purpose of the renewal process is to support schools in continuous improvement.</a:t>
            </a:r>
            <a:endParaRPr lang="en-US" sz="4000" b="0" dirty="0">
              <a:solidFill>
                <a:srgbClr val="143367">
                  <a:hueOff val="0"/>
                  <a:satOff val="0"/>
                  <a:lumOff val="0"/>
                  <a:alphaOff val="0"/>
                </a:srgbClr>
              </a:solidFill>
              <a:latin typeface="Arial" panose="020B0604020202020204"/>
            </a:endParaRPr>
          </a:p>
          <a:p>
            <a:pPr marL="571500" lvl="0" indent="-571500">
              <a:buFont typeface="Arial" panose="020B0604020202020204" pitchFamily="34" charset="0"/>
              <a:buChar char="•"/>
            </a:pPr>
            <a:r>
              <a:rPr lang="en-US" sz="4000" b="0" dirty="0">
                <a:latin typeface="Arial" panose="020B0604020202020204"/>
              </a:rPr>
              <a:t>The data collected as part of the body of evidence identifies strengths and areas for growth.</a:t>
            </a:r>
            <a:endParaRPr lang="en-US" sz="4000" b="0" dirty="0">
              <a:solidFill>
                <a:srgbClr val="143367">
                  <a:hueOff val="0"/>
                  <a:satOff val="0"/>
                  <a:lumOff val="0"/>
                  <a:alphaOff val="0"/>
                </a:srgbClr>
              </a:solidFill>
              <a:latin typeface="Arial" panose="020B0604020202020204"/>
            </a:endParaRPr>
          </a:p>
          <a:p>
            <a:pPr marL="571500" lvl="0" indent="-571500">
              <a:buFont typeface="Arial" panose="020B0604020202020204" pitchFamily="34" charset="0"/>
              <a:buChar char="•"/>
            </a:pPr>
            <a:r>
              <a:rPr lang="en-US" sz="4000" b="0" dirty="0">
                <a:latin typeface="Arial" panose="020B0604020202020204"/>
              </a:rPr>
              <a:t>Authorizers may want to include conditions that schools must address as part of the renewal contract.</a:t>
            </a:r>
          </a:p>
          <a:p>
            <a:endParaRPr lang="en-US" dirty="0"/>
          </a:p>
        </p:txBody>
      </p:sp>
    </p:spTree>
    <p:extLst>
      <p:ext uri="{BB962C8B-B14F-4D97-AF65-F5344CB8AC3E}">
        <p14:creationId xmlns:p14="http://schemas.microsoft.com/office/powerpoint/2010/main" val="3005268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3063240" y="722376"/>
            <a:ext cx="21033938" cy="2029154"/>
          </a:xfrm>
        </p:spPr>
        <p:txBody>
          <a:bodyPr vert="horz" lIns="91440" tIns="45720" rIns="91440" bIns="45720" rtlCol="0" anchor="ctr">
            <a:noAutofit/>
          </a:bodyPr>
          <a:lstStyle/>
          <a:p>
            <a:pPr defTabSz="914400">
              <a:lnSpc>
                <a:spcPct val="90000"/>
              </a:lnSpc>
            </a:pPr>
            <a:r>
              <a:rPr lang="en-US" dirty="0">
                <a:latin typeface="+mj-lt"/>
              </a:rPr>
              <a:t>Options Short of Nonrenewal (2)</a:t>
            </a:r>
          </a:p>
        </p:txBody>
      </p:sp>
      <p:sp>
        <p:nvSpPr>
          <p:cNvPr id="5" name="Content Placeholder 1">
            <a:extLst>
              <a:ext uri="{FF2B5EF4-FFF2-40B4-BE49-F238E27FC236}">
                <a16:creationId xmlns:a16="http://schemas.microsoft.com/office/drawing/2014/main" id="{CEFCCFDC-1969-0644-94C2-C5F048BDC9BB}"/>
              </a:ext>
            </a:extLst>
          </p:cNvPr>
          <p:cNvSpPr txBox="1">
            <a:spLocks/>
          </p:cNvSpPr>
          <p:nvPr/>
        </p:nvSpPr>
        <p:spPr>
          <a:xfrm>
            <a:off x="1052504" y="2469632"/>
            <a:ext cx="22315477" cy="1577322"/>
          </a:xfrm>
          <a:prstGeom prst="roundRect">
            <a:avLst/>
          </a:prstGeom>
          <a:solidFill>
            <a:schemeClr val="tx1"/>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500" dirty="0">
                <a:solidFill>
                  <a:schemeClr val="bg1"/>
                </a:solidFill>
              </a:rPr>
              <a:t>Differential Contract Lengths</a:t>
            </a:r>
          </a:p>
        </p:txBody>
      </p:sp>
      <p:sp>
        <p:nvSpPr>
          <p:cNvPr id="3" name="Content Placeholder 2">
            <a:extLst>
              <a:ext uri="{FF2B5EF4-FFF2-40B4-BE49-F238E27FC236}">
                <a16:creationId xmlns:a16="http://schemas.microsoft.com/office/drawing/2014/main" id="{3EA877A0-419A-D046-8EB2-72E0A26BE2C5}"/>
              </a:ext>
            </a:extLst>
          </p:cNvPr>
          <p:cNvSpPr>
            <a:spLocks noGrp="1"/>
          </p:cNvSpPr>
          <p:nvPr>
            <p:ph sz="quarter" idx="13"/>
          </p:nvPr>
        </p:nvSpPr>
        <p:spPr>
          <a:xfrm>
            <a:off x="1052504" y="4498787"/>
            <a:ext cx="22315477" cy="7159814"/>
          </a:xfrm>
        </p:spPr>
        <p:txBody>
          <a:bodyPr/>
          <a:lstStyle/>
          <a:p>
            <a:pPr marL="571500" lvl="0" indent="-571500">
              <a:buFont typeface="Arial" panose="020B0604020202020204" pitchFamily="34" charset="0"/>
              <a:buChar char="•"/>
            </a:pPr>
            <a:r>
              <a:rPr lang="en-US" sz="4000" b="0" dirty="0">
                <a:latin typeface="Arial" panose="020B0604020202020204"/>
              </a:rPr>
              <a:t>Authorizers can use shorter contract lengths for schools that don’t warrant a full, five-year renewal.</a:t>
            </a:r>
            <a:endParaRPr lang="en-US" sz="4000" b="0" dirty="0">
              <a:solidFill>
                <a:srgbClr val="143367">
                  <a:hueOff val="0"/>
                  <a:satOff val="0"/>
                  <a:lumOff val="0"/>
                  <a:alphaOff val="0"/>
                </a:srgbClr>
              </a:solidFill>
              <a:latin typeface="Arial" panose="020B0604020202020204"/>
            </a:endParaRPr>
          </a:p>
          <a:p>
            <a:pPr marL="571500" lvl="0" indent="-571500">
              <a:buFont typeface="Arial" panose="020B0604020202020204" pitchFamily="34" charset="0"/>
              <a:buChar char="•"/>
            </a:pPr>
            <a:r>
              <a:rPr lang="en-US" sz="4000" b="0" dirty="0">
                <a:latin typeface="Arial" panose="020B0604020202020204"/>
              </a:rPr>
              <a:t>These schools may not justify a non-renewal, but may need another review sooner than five years.</a:t>
            </a:r>
            <a:endParaRPr lang="en-US" sz="4000" b="0" dirty="0">
              <a:solidFill>
                <a:srgbClr val="143367">
                  <a:hueOff val="0"/>
                  <a:satOff val="0"/>
                  <a:lumOff val="0"/>
                  <a:alphaOff val="0"/>
                </a:srgbClr>
              </a:solidFill>
              <a:latin typeface="Arial" panose="020B0604020202020204"/>
            </a:endParaRPr>
          </a:p>
          <a:p>
            <a:pPr marL="571500" lvl="0" indent="-571500">
              <a:buFont typeface="Arial" panose="020B0604020202020204" pitchFamily="34" charset="0"/>
              <a:buChar char="•"/>
            </a:pPr>
            <a:r>
              <a:rPr lang="en-US" sz="4000" b="0" dirty="0">
                <a:latin typeface="Arial" panose="020B0604020202020204"/>
              </a:rPr>
              <a:t>Another option is to combine conditions with contract lengths.</a:t>
            </a:r>
          </a:p>
          <a:p>
            <a:pPr marL="571500" lvl="0" indent="-571500">
              <a:buFont typeface="Arial" panose="020B0604020202020204" pitchFamily="34" charset="0"/>
              <a:buChar char="•"/>
            </a:pPr>
            <a:r>
              <a:rPr lang="en-US" sz="4000" b="0" dirty="0">
                <a:latin typeface="Arial" panose="020B0604020202020204"/>
              </a:rPr>
              <a:t>Any conditions in contracts are subject to appeal, therefore strong evidence and rationale should be provided.</a:t>
            </a:r>
          </a:p>
        </p:txBody>
      </p:sp>
    </p:spTree>
    <p:extLst>
      <p:ext uri="{BB962C8B-B14F-4D97-AF65-F5344CB8AC3E}">
        <p14:creationId xmlns:p14="http://schemas.microsoft.com/office/powerpoint/2010/main" val="3640646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Bringing it All Together: Renewal Contract Guidance</a:t>
            </a:r>
          </a:p>
        </p:txBody>
      </p:sp>
      <p:pic>
        <p:nvPicPr>
          <p:cNvPr id="9" name="Content Placeholder 11" descr="An example rubic showing how authorizing staff may want to think about contract terms and conditions.">
            <a:extLst>
              <a:ext uri="{FF2B5EF4-FFF2-40B4-BE49-F238E27FC236}">
                <a16:creationId xmlns:a16="http://schemas.microsoft.com/office/drawing/2014/main" id="{D4EBC65B-0472-DD4C-8103-3E8DBF0C4584}"/>
              </a:ext>
            </a:extLst>
          </p:cNvPr>
          <p:cNvPicPr>
            <a:picLocks noChangeAspect="1"/>
          </p:cNvPicPr>
          <p:nvPr/>
        </p:nvPicPr>
        <p:blipFill>
          <a:blip r:embed="rId3"/>
          <a:stretch>
            <a:fillRect/>
          </a:stretch>
        </p:blipFill>
        <p:spPr>
          <a:xfrm>
            <a:off x="3599371" y="3038988"/>
            <a:ext cx="18619703" cy="8835464"/>
          </a:xfrm>
          <a:prstGeom prst="rect">
            <a:avLst/>
          </a:prstGeom>
        </p:spPr>
      </p:pic>
    </p:spTree>
    <p:extLst>
      <p:ext uri="{BB962C8B-B14F-4D97-AF65-F5344CB8AC3E}">
        <p14:creationId xmlns:p14="http://schemas.microsoft.com/office/powerpoint/2010/main" val="28756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249084" y="1363698"/>
            <a:ext cx="8526925" cy="4697463"/>
          </a:xfrm>
        </p:spPr>
        <p:txBody>
          <a:bodyPr vert="horz" lIns="91440" tIns="45720" rIns="91440" bIns="45720" rtlCol="0" anchor="ctr">
            <a:normAutofit/>
          </a:bodyPr>
          <a:lstStyle/>
          <a:p>
            <a:pPr defTabSz="914400">
              <a:lnSpc>
                <a:spcPct val="90000"/>
              </a:lnSpc>
            </a:pPr>
            <a:r>
              <a:rPr lang="en-US" kern="1200" dirty="0">
                <a:latin typeface="+mj-lt"/>
                <a:ea typeface="+mj-ea"/>
                <a:cs typeface="+mj-cs"/>
              </a:rPr>
              <a:t>Board Recommendation</a:t>
            </a:r>
          </a:p>
        </p:txBody>
      </p:sp>
      <p:sp>
        <p:nvSpPr>
          <p:cNvPr id="3" name="Content Placeholder 2">
            <a:extLst>
              <a:ext uri="{FF2B5EF4-FFF2-40B4-BE49-F238E27FC236}">
                <a16:creationId xmlns:a16="http://schemas.microsoft.com/office/drawing/2014/main" id="{BAF6658C-DD52-E54A-8D1A-E9BD5270EBE1}"/>
              </a:ext>
            </a:extLst>
          </p:cNvPr>
          <p:cNvSpPr>
            <a:spLocks noGrp="1"/>
          </p:cNvSpPr>
          <p:nvPr>
            <p:ph sz="quarter" idx="13"/>
          </p:nvPr>
        </p:nvSpPr>
        <p:spPr/>
        <p:txBody>
          <a:bodyPr/>
          <a:lstStyle/>
          <a:p>
            <a:pPr marL="571500" lvl="0" indent="-571500">
              <a:buFont typeface="Arial" panose="020B0604020202020204" pitchFamily="34" charset="0"/>
              <a:buChar char="•"/>
            </a:pPr>
            <a:r>
              <a:rPr lang="en-US" b="0" dirty="0"/>
              <a:t>Grounded in the body of evidence supplied during the renewal.</a:t>
            </a:r>
            <a:endParaRPr lang="en-US" b="0" dirty="0">
              <a:latin typeface="Arial" panose="020B0604020202020204"/>
            </a:endParaRPr>
          </a:p>
          <a:p>
            <a:pPr marL="571500" lvl="0" indent="-571500">
              <a:buFont typeface="Arial" panose="020B0604020202020204" pitchFamily="34" charset="0"/>
              <a:buChar char="•"/>
            </a:pPr>
            <a:r>
              <a:rPr lang="en-US" b="0" dirty="0">
                <a:latin typeface="Arial" panose="020B0604020202020204"/>
              </a:rPr>
              <a:t>The Board deliberates on the renewal decision in a public meeting.</a:t>
            </a:r>
          </a:p>
          <a:p>
            <a:pPr marL="571500" lvl="0" indent="-571500">
              <a:buFont typeface="Arial" panose="020B0604020202020204" pitchFamily="34" charset="0"/>
              <a:buChar char="•"/>
            </a:pPr>
            <a:r>
              <a:rPr lang="en-US" b="0" dirty="0"/>
              <a:t>Made by resolution by February 1st of the year in which the school’s contract expires.</a:t>
            </a:r>
            <a:endParaRPr lang="en-US" b="0" dirty="0">
              <a:latin typeface="Arial" panose="020B0604020202020204"/>
            </a:endParaRPr>
          </a:p>
          <a:p>
            <a:pPr marL="571500" lvl="0" indent="-571500">
              <a:buFont typeface="Arial" panose="020B0604020202020204" pitchFamily="34" charset="0"/>
              <a:buChar char="•"/>
            </a:pPr>
            <a:r>
              <a:rPr lang="en-US" b="0" dirty="0">
                <a:latin typeface="Arial" panose="020B0604020202020204"/>
              </a:rPr>
              <a:t>If the Board decides not to renew the charter, it must state its reasons for doing so. </a:t>
            </a:r>
          </a:p>
          <a:p>
            <a:pPr marL="571500" lvl="0" indent="-571500">
              <a:buFont typeface="Arial" panose="020B0604020202020204" pitchFamily="34" charset="0"/>
              <a:buChar char="•"/>
            </a:pPr>
            <a:r>
              <a:rPr lang="en-US" b="0" dirty="0">
                <a:latin typeface="Arial" panose="020B0604020202020204"/>
              </a:rPr>
              <a:t>In the event of an appeal, the board should be advised by legal counsel of grounds for nonrenewal. </a:t>
            </a:r>
          </a:p>
          <a:p>
            <a:endParaRPr lang="en-US" dirty="0"/>
          </a:p>
        </p:txBody>
      </p:sp>
    </p:spTree>
    <p:extLst>
      <p:ext uri="{BB962C8B-B14F-4D97-AF65-F5344CB8AC3E}">
        <p14:creationId xmlns:p14="http://schemas.microsoft.com/office/powerpoint/2010/main" val="2040809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3CDCF90B-911F-0E4E-A981-30FA918C1B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FE730-4FEC-404E-AA8A-8E3B9AABCA25}"/>
              </a:ext>
            </a:extLst>
          </p:cNvPr>
          <p:cNvSpPr>
            <a:spLocks noGrp="1"/>
          </p:cNvSpPr>
          <p:nvPr>
            <p:ph type="title"/>
          </p:nvPr>
        </p:nvSpPr>
        <p:spPr/>
        <p:txBody>
          <a:bodyPr/>
          <a:lstStyle/>
          <a:p>
            <a:r>
              <a:rPr lang="en-US" dirty="0"/>
              <a:t>Bootcamp Norms</a:t>
            </a:r>
          </a:p>
        </p:txBody>
      </p:sp>
      <p:pic>
        <p:nvPicPr>
          <p:cNvPr id="12" name="Content Placeholder 11" descr="Mute speaker with solid fill">
            <a:extLst>
              <a:ext uri="{FF2B5EF4-FFF2-40B4-BE49-F238E27FC236}">
                <a16:creationId xmlns:a16="http://schemas.microsoft.com/office/drawing/2014/main" id="{497C8CAC-AD4B-2546-805B-2E9B69B46462}"/>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2114667" y="4430532"/>
            <a:ext cx="4114800" cy="4114800"/>
          </a:xfrm>
          <a:prstGeom prst="ellipse">
            <a:avLst/>
          </a:prstGeom>
          <a:solidFill>
            <a:schemeClr val="tx1"/>
          </a:solidFill>
        </p:spPr>
      </p:pic>
      <p:sp>
        <p:nvSpPr>
          <p:cNvPr id="8" name="Content Placeholder 7">
            <a:extLst>
              <a:ext uri="{FF2B5EF4-FFF2-40B4-BE49-F238E27FC236}">
                <a16:creationId xmlns:a16="http://schemas.microsoft.com/office/drawing/2014/main" id="{601317E5-23FB-EE4B-8C8C-95599C731BED}"/>
              </a:ext>
            </a:extLst>
          </p:cNvPr>
          <p:cNvSpPr>
            <a:spLocks noGrp="1"/>
          </p:cNvSpPr>
          <p:nvPr>
            <p:ph sz="quarter" idx="16"/>
          </p:nvPr>
        </p:nvSpPr>
        <p:spPr>
          <a:xfrm>
            <a:off x="1179264" y="8075221"/>
            <a:ext cx="5985605" cy="4211174"/>
          </a:xfrm>
        </p:spPr>
        <p:txBody>
          <a:bodyPr anchor="ctr"/>
          <a:lstStyle/>
          <a:p>
            <a:pPr algn="ctr"/>
            <a:r>
              <a:rPr lang="en-US" sz="4000" dirty="0"/>
              <a:t>Remember to mute yourself</a:t>
            </a:r>
          </a:p>
          <a:p>
            <a:endParaRPr lang="en-US" dirty="0"/>
          </a:p>
        </p:txBody>
      </p:sp>
      <p:pic>
        <p:nvPicPr>
          <p:cNvPr id="14" name="Content Placeholder 13" descr="Chat with solid fill">
            <a:extLst>
              <a:ext uri="{FF2B5EF4-FFF2-40B4-BE49-F238E27FC236}">
                <a16:creationId xmlns:a16="http://schemas.microsoft.com/office/drawing/2014/main" id="{D0B52C72-868C-1A49-B4F4-93CAC6D6C258}"/>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10152842" y="4430532"/>
            <a:ext cx="4114800" cy="4114800"/>
          </a:xfrm>
          <a:prstGeom prst="ellipse">
            <a:avLst/>
          </a:prstGeom>
          <a:solidFill>
            <a:schemeClr val="tx1"/>
          </a:solidFill>
        </p:spPr>
      </p:pic>
      <p:sp>
        <p:nvSpPr>
          <p:cNvPr id="9" name="Content Placeholder 8">
            <a:extLst>
              <a:ext uri="{FF2B5EF4-FFF2-40B4-BE49-F238E27FC236}">
                <a16:creationId xmlns:a16="http://schemas.microsoft.com/office/drawing/2014/main" id="{3C02AE2F-248E-D84B-880A-3FA0D3137B87}"/>
              </a:ext>
            </a:extLst>
          </p:cNvPr>
          <p:cNvSpPr>
            <a:spLocks noGrp="1"/>
          </p:cNvSpPr>
          <p:nvPr>
            <p:ph sz="quarter" idx="17"/>
          </p:nvPr>
        </p:nvSpPr>
        <p:spPr>
          <a:xfrm>
            <a:off x="8558881" y="8075221"/>
            <a:ext cx="7302721" cy="4211174"/>
          </a:xfrm>
        </p:spPr>
        <p:txBody>
          <a:bodyPr anchor="ctr"/>
          <a:lstStyle/>
          <a:p>
            <a:pPr algn="ctr"/>
            <a:r>
              <a:rPr lang="en-US" sz="4000" dirty="0"/>
              <a:t>Utilize the chat for questions and comments</a:t>
            </a:r>
          </a:p>
          <a:p>
            <a:endParaRPr lang="en-US" dirty="0"/>
          </a:p>
        </p:txBody>
      </p:sp>
      <p:pic>
        <p:nvPicPr>
          <p:cNvPr id="16" name="Content Placeholder 15" descr="Checklist with solid fill">
            <a:extLst>
              <a:ext uri="{FF2B5EF4-FFF2-40B4-BE49-F238E27FC236}">
                <a16:creationId xmlns:a16="http://schemas.microsoft.com/office/drawing/2014/main" id="{4314097B-27A3-A94A-AE15-3F705441EA9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8191017" y="4430532"/>
            <a:ext cx="4114800" cy="4114800"/>
          </a:xfrm>
          <a:prstGeom prst="ellipse">
            <a:avLst/>
          </a:prstGeom>
          <a:solidFill>
            <a:schemeClr val="tx1"/>
          </a:solidFill>
        </p:spPr>
      </p:pic>
      <p:sp>
        <p:nvSpPr>
          <p:cNvPr id="10" name="Content Placeholder 9">
            <a:extLst>
              <a:ext uri="{FF2B5EF4-FFF2-40B4-BE49-F238E27FC236}">
                <a16:creationId xmlns:a16="http://schemas.microsoft.com/office/drawing/2014/main" id="{C62F7196-BFD6-D948-BDAA-A001EBC4BE79}"/>
              </a:ext>
            </a:extLst>
          </p:cNvPr>
          <p:cNvSpPr>
            <a:spLocks noGrp="1"/>
          </p:cNvSpPr>
          <p:nvPr>
            <p:ph sz="quarter" idx="18"/>
          </p:nvPr>
        </p:nvSpPr>
        <p:spPr>
          <a:xfrm>
            <a:off x="17255614" y="8075221"/>
            <a:ext cx="5985605" cy="4211174"/>
          </a:xfrm>
        </p:spPr>
        <p:txBody>
          <a:bodyPr anchor="ctr"/>
          <a:lstStyle/>
          <a:p>
            <a:pPr algn="ctr"/>
            <a:r>
              <a:rPr lang="en-US" sz="4000" dirty="0"/>
              <a:t>Respond to the survey</a:t>
            </a:r>
          </a:p>
          <a:p>
            <a:endParaRPr lang="en-US" dirty="0"/>
          </a:p>
        </p:txBody>
      </p:sp>
    </p:spTree>
    <p:extLst>
      <p:ext uri="{BB962C8B-B14F-4D97-AF65-F5344CB8AC3E}">
        <p14:creationId xmlns:p14="http://schemas.microsoft.com/office/powerpoint/2010/main" val="2917225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CFB2-BD4F-4649-87E3-0D256831FE80}"/>
              </a:ext>
            </a:extLst>
          </p:cNvPr>
          <p:cNvSpPr>
            <a:spLocks noGrp="1"/>
          </p:cNvSpPr>
          <p:nvPr>
            <p:ph type="ctrTitle"/>
          </p:nvPr>
        </p:nvSpPr>
        <p:spPr/>
        <p:txBody>
          <a:bodyPr/>
          <a:lstStyle/>
          <a:p>
            <a:r>
              <a:rPr lang="en-US" dirty="0"/>
              <a:t>BREAK</a:t>
            </a:r>
          </a:p>
        </p:txBody>
      </p:sp>
      <p:sp>
        <p:nvSpPr>
          <p:cNvPr id="3" name="Subtitle 2">
            <a:extLst>
              <a:ext uri="{FF2B5EF4-FFF2-40B4-BE49-F238E27FC236}">
                <a16:creationId xmlns:a16="http://schemas.microsoft.com/office/drawing/2014/main" id="{9FD92DFA-2462-AC4C-8266-12574DFA936B}"/>
              </a:ext>
            </a:extLst>
          </p:cNvPr>
          <p:cNvSpPr>
            <a:spLocks noGrp="1"/>
          </p:cNvSpPr>
          <p:nvPr>
            <p:ph type="subTitle" idx="1"/>
          </p:nvPr>
        </p:nvSpPr>
        <p:spPr/>
        <p:txBody>
          <a:bodyPr/>
          <a:lstStyle/>
          <a:p>
            <a:r>
              <a:rPr lang="en-US" dirty="0"/>
              <a:t>See you soon!</a:t>
            </a:r>
          </a:p>
        </p:txBody>
      </p:sp>
    </p:spTree>
    <p:extLst>
      <p:ext uri="{BB962C8B-B14F-4D97-AF65-F5344CB8AC3E}">
        <p14:creationId xmlns:p14="http://schemas.microsoft.com/office/powerpoint/2010/main" val="3724905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7FDBE-C212-FC40-94F3-4216EA85AA7A}"/>
              </a:ext>
            </a:extLst>
          </p:cNvPr>
          <p:cNvSpPr>
            <a:spLocks noGrp="1"/>
          </p:cNvSpPr>
          <p:nvPr>
            <p:ph type="title"/>
          </p:nvPr>
        </p:nvSpPr>
        <p:spPr/>
        <p:txBody>
          <a:bodyPr/>
          <a:lstStyle/>
          <a:p>
            <a:r>
              <a:rPr lang="en-US" dirty="0"/>
              <a:t>Bootcamp Engagement</a:t>
            </a:r>
          </a:p>
        </p:txBody>
      </p:sp>
      <p:sp>
        <p:nvSpPr>
          <p:cNvPr id="13" name="Content Placeholder 12">
            <a:extLst>
              <a:ext uri="{FF2B5EF4-FFF2-40B4-BE49-F238E27FC236}">
                <a16:creationId xmlns:a16="http://schemas.microsoft.com/office/drawing/2014/main" id="{50D15298-B2F2-3847-AE88-2BD25FA3CA5A}"/>
              </a:ext>
            </a:extLst>
          </p:cNvPr>
          <p:cNvSpPr>
            <a:spLocks noGrp="1"/>
          </p:cNvSpPr>
          <p:nvPr>
            <p:ph sz="quarter" idx="21"/>
          </p:nvPr>
        </p:nvSpPr>
        <p:spPr>
          <a:xfrm>
            <a:off x="1884526" y="3455109"/>
            <a:ext cx="19751675" cy="1345491"/>
          </a:xfrm>
        </p:spPr>
        <p:txBody>
          <a:bodyPr/>
          <a:lstStyle/>
          <a:p>
            <a:pPr algn="ctr"/>
            <a:r>
              <a:rPr lang="en-US" sz="5400" dirty="0"/>
              <a:t>We want you to be an active participant!</a:t>
            </a:r>
          </a:p>
        </p:txBody>
      </p:sp>
      <p:pic>
        <p:nvPicPr>
          <p:cNvPr id="15" name="Content Placeholder 14" descr="Meeting with solid fill">
            <a:extLst>
              <a:ext uri="{FF2B5EF4-FFF2-40B4-BE49-F238E27FC236}">
                <a16:creationId xmlns:a16="http://schemas.microsoft.com/office/drawing/2014/main" id="{BBBBA09E-3839-F34B-A575-F575B6C042DE}"/>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455804" y="6869801"/>
            <a:ext cx="4114800" cy="4114800"/>
          </a:xfrm>
        </p:spPr>
      </p:pic>
      <p:sp>
        <p:nvSpPr>
          <p:cNvPr id="8" name="Content Placeholder 7">
            <a:extLst>
              <a:ext uri="{FF2B5EF4-FFF2-40B4-BE49-F238E27FC236}">
                <a16:creationId xmlns:a16="http://schemas.microsoft.com/office/drawing/2014/main" id="{A834A196-F6BF-7A42-ABDE-4882AC1C54D8}"/>
              </a:ext>
            </a:extLst>
          </p:cNvPr>
          <p:cNvSpPr>
            <a:spLocks noGrp="1"/>
          </p:cNvSpPr>
          <p:nvPr>
            <p:ph sz="quarter" idx="16"/>
          </p:nvPr>
        </p:nvSpPr>
        <p:spPr/>
        <p:txBody>
          <a:bodyPr anchor="ctr"/>
          <a:lstStyle/>
          <a:p>
            <a:pPr algn="ctr"/>
            <a:r>
              <a:rPr lang="en-US" dirty="0"/>
              <a:t>Group Discussion</a:t>
            </a:r>
          </a:p>
        </p:txBody>
      </p:sp>
      <p:pic>
        <p:nvPicPr>
          <p:cNvPr id="17" name="Content Placeholder 16" descr="Bar chart with solid fill">
            <a:extLst>
              <a:ext uri="{FF2B5EF4-FFF2-40B4-BE49-F238E27FC236}">
                <a16:creationId xmlns:a16="http://schemas.microsoft.com/office/drawing/2014/main" id="{7C3FF9DB-F360-6547-AFBC-C87CED7E0DD9}"/>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6988657" y="4800600"/>
            <a:ext cx="4114800" cy="4114800"/>
          </a:xfrm>
        </p:spPr>
      </p:pic>
      <p:sp>
        <p:nvSpPr>
          <p:cNvPr id="9" name="Content Placeholder 8">
            <a:extLst>
              <a:ext uri="{FF2B5EF4-FFF2-40B4-BE49-F238E27FC236}">
                <a16:creationId xmlns:a16="http://schemas.microsoft.com/office/drawing/2014/main" id="{DCE9034D-B685-DA44-A085-428E0DBBE3AF}"/>
              </a:ext>
            </a:extLst>
          </p:cNvPr>
          <p:cNvSpPr>
            <a:spLocks noGrp="1"/>
          </p:cNvSpPr>
          <p:nvPr>
            <p:ph sz="quarter" idx="17"/>
          </p:nvPr>
        </p:nvSpPr>
        <p:spPr>
          <a:xfrm>
            <a:off x="6540813" y="6773427"/>
            <a:ext cx="4891097" cy="4211174"/>
          </a:xfrm>
        </p:spPr>
        <p:txBody>
          <a:bodyPr anchor="ctr"/>
          <a:lstStyle/>
          <a:p>
            <a:pPr algn="ctr"/>
            <a:r>
              <a:rPr lang="en-US" dirty="0"/>
              <a:t>Poll Question</a:t>
            </a:r>
          </a:p>
        </p:txBody>
      </p:sp>
      <p:pic>
        <p:nvPicPr>
          <p:cNvPr id="19" name="Content Placeholder 18" descr="Radio microphone with solid fill">
            <a:extLst>
              <a:ext uri="{FF2B5EF4-FFF2-40B4-BE49-F238E27FC236}">
                <a16:creationId xmlns:a16="http://schemas.microsoft.com/office/drawing/2014/main" id="{D1320885-231E-9247-AA48-74CA95D43B36}"/>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12732613" y="5964418"/>
            <a:ext cx="4114800" cy="4114800"/>
          </a:xfrm>
        </p:spPr>
      </p:pic>
      <p:sp>
        <p:nvSpPr>
          <p:cNvPr id="10" name="Content Placeholder 9">
            <a:extLst>
              <a:ext uri="{FF2B5EF4-FFF2-40B4-BE49-F238E27FC236}">
                <a16:creationId xmlns:a16="http://schemas.microsoft.com/office/drawing/2014/main" id="{765955D2-E278-6D4E-977A-26FBF3DF2311}"/>
              </a:ext>
            </a:extLst>
          </p:cNvPr>
          <p:cNvSpPr>
            <a:spLocks noGrp="1"/>
          </p:cNvSpPr>
          <p:nvPr>
            <p:ph sz="quarter" idx="18"/>
          </p:nvPr>
        </p:nvSpPr>
        <p:spPr>
          <a:xfrm>
            <a:off x="12344464" y="8349541"/>
            <a:ext cx="4891097" cy="4211174"/>
          </a:xfrm>
        </p:spPr>
        <p:txBody>
          <a:bodyPr anchor="ctr"/>
          <a:lstStyle/>
          <a:p>
            <a:r>
              <a:rPr lang="en-US" dirty="0"/>
              <a:t>Authorizer Example</a:t>
            </a:r>
          </a:p>
        </p:txBody>
      </p:sp>
      <p:pic>
        <p:nvPicPr>
          <p:cNvPr id="21" name="Content Placeholder 20" descr="Chat with solid fill">
            <a:extLst>
              <a:ext uri="{FF2B5EF4-FFF2-40B4-BE49-F238E27FC236}">
                <a16:creationId xmlns:a16="http://schemas.microsoft.com/office/drawing/2014/main" id="{278E843A-9753-AB45-A2D8-3237386F3B38}"/>
              </a:ext>
            </a:extLst>
          </p:cNvPr>
          <p:cNvPicPr>
            <a:picLocks noGrp="1" noChangeAspect="1"/>
          </p:cNvPicPr>
          <p:nvPr>
            <p:ph sz="quarter" idx="19"/>
          </p:nvPr>
        </p:nvPicPr>
        <p:blipFill>
          <a:blip r:embed="rId9">
            <a:extLst>
              <a:ext uri="{96DAC541-7B7A-43D3-8B79-37D633B846F1}">
                <asvg:svgBlip xmlns:asvg="http://schemas.microsoft.com/office/drawing/2016/SVG/main" r:embed="rId10"/>
              </a:ext>
            </a:extLst>
          </a:blip>
          <a:stretch>
            <a:fillRect/>
          </a:stretch>
        </p:blipFill>
        <p:spPr>
          <a:xfrm>
            <a:off x="18672835" y="4934849"/>
            <a:ext cx="4114800" cy="4114800"/>
          </a:xfrm>
        </p:spPr>
      </p:pic>
      <p:sp>
        <p:nvSpPr>
          <p:cNvPr id="12" name="Content Placeholder 11">
            <a:extLst>
              <a:ext uri="{FF2B5EF4-FFF2-40B4-BE49-F238E27FC236}">
                <a16:creationId xmlns:a16="http://schemas.microsoft.com/office/drawing/2014/main" id="{EAF06D36-7E4C-1F4B-BDBC-B3553F8DD04B}"/>
              </a:ext>
            </a:extLst>
          </p:cNvPr>
          <p:cNvSpPr>
            <a:spLocks noGrp="1"/>
          </p:cNvSpPr>
          <p:nvPr>
            <p:ph sz="quarter" idx="20"/>
          </p:nvPr>
        </p:nvSpPr>
        <p:spPr>
          <a:xfrm>
            <a:off x="18476883" y="6414589"/>
            <a:ext cx="4891097" cy="4211174"/>
          </a:xfrm>
        </p:spPr>
        <p:txBody>
          <a:bodyPr anchor="ctr"/>
          <a:lstStyle/>
          <a:p>
            <a:pPr algn="ctr"/>
            <a:r>
              <a:rPr lang="en-US" dirty="0"/>
              <a:t>Chat Question</a:t>
            </a:r>
          </a:p>
        </p:txBody>
      </p:sp>
    </p:spTree>
    <p:extLst>
      <p:ext uri="{BB962C8B-B14F-4D97-AF65-F5344CB8AC3E}">
        <p14:creationId xmlns:p14="http://schemas.microsoft.com/office/powerpoint/2010/main" val="109720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Renewal Decisions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 </a:t>
            </a:r>
          </a:p>
        </p:txBody>
      </p:sp>
    </p:spTree>
    <p:extLst>
      <p:ext uri="{BB962C8B-B14F-4D97-AF65-F5344CB8AC3E}">
        <p14:creationId xmlns:p14="http://schemas.microsoft.com/office/powerpoint/2010/main" val="1322460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7" y="2619408"/>
            <a:ext cx="10776407" cy="8702676"/>
          </a:xfrm>
        </p:spPr>
        <p:txBody>
          <a:bodyPr vert="horz" lIns="91440" tIns="45720" rIns="91440" bIns="45720" rtlCol="0">
            <a:normAutofit/>
          </a:bodyPr>
          <a:lstStyle/>
          <a:p>
            <a:pPr indent="-228600" defTabSz="914400">
              <a:lnSpc>
                <a:spcPct val="100000"/>
              </a:lnSpc>
              <a:buFont typeface="Arial" panose="020B0604020202020204" pitchFamily="34" charset="0"/>
              <a:buChar char="•"/>
            </a:pPr>
            <a:endParaRPr lang="en-US" dirty="0">
              <a:latin typeface="+mn-lt"/>
            </a:endParaRPr>
          </a:p>
          <a:p>
            <a:pPr marL="476250" indent="-444500" defTabSz="914400">
              <a:lnSpc>
                <a:spcPct val="100000"/>
              </a:lnSpc>
              <a:buFont typeface="Arial" panose="020B0604020202020204" pitchFamily="34" charset="0"/>
              <a:buChar char="•"/>
            </a:pPr>
            <a:r>
              <a:rPr lang="en-US" b="0" dirty="0">
                <a:latin typeface="+mn-lt"/>
              </a:rPr>
              <a:t>Purpose of Renewal </a:t>
            </a:r>
          </a:p>
          <a:p>
            <a:pPr marL="476250" indent="-444500" defTabSz="914400">
              <a:lnSpc>
                <a:spcPct val="100000"/>
              </a:lnSpc>
              <a:buFont typeface="Arial" panose="020B0604020202020204" pitchFamily="34" charset="0"/>
              <a:buChar char="•"/>
            </a:pPr>
            <a:r>
              <a:rPr lang="en-US" b="0" dirty="0">
                <a:latin typeface="+mn-lt"/>
              </a:rPr>
              <a:t>Renewal Process Overview and Timeline</a:t>
            </a:r>
          </a:p>
          <a:p>
            <a:pPr marL="476250" indent="-444500" defTabSz="914400">
              <a:lnSpc>
                <a:spcPct val="100000"/>
              </a:lnSpc>
              <a:buFont typeface="Arial" panose="020B0604020202020204" pitchFamily="34" charset="0"/>
              <a:buChar char="•"/>
            </a:pPr>
            <a:r>
              <a:rPr lang="en-US" b="0" dirty="0">
                <a:latin typeface="+mn-lt"/>
              </a:rPr>
              <a:t>Body of Evidence and Renewal Application</a:t>
            </a:r>
          </a:p>
          <a:p>
            <a:pPr marL="476250" indent="-444500" defTabSz="914400">
              <a:lnSpc>
                <a:spcPct val="100000"/>
              </a:lnSpc>
              <a:buFont typeface="Arial" panose="020B0604020202020204" pitchFamily="34" charset="0"/>
              <a:buChar char="•"/>
            </a:pPr>
            <a:r>
              <a:rPr lang="en-US" b="0" dirty="0">
                <a:latin typeface="+mn-lt"/>
              </a:rPr>
              <a:t>Site Visits</a:t>
            </a:r>
          </a:p>
          <a:p>
            <a:pPr marL="476250" indent="-444500" defTabSz="914400">
              <a:lnSpc>
                <a:spcPct val="100000"/>
              </a:lnSpc>
              <a:buFont typeface="Arial" panose="020B0604020202020204" pitchFamily="34" charset="0"/>
              <a:buChar char="•"/>
            </a:pPr>
            <a:r>
              <a:rPr lang="en-US" b="0" dirty="0">
                <a:latin typeface="+mn-lt"/>
              </a:rPr>
              <a:t>Renewal Evaluation</a:t>
            </a:r>
          </a:p>
          <a:p>
            <a:pPr marL="476250" indent="-444500" defTabSz="914400">
              <a:lnSpc>
                <a:spcPct val="100000"/>
              </a:lnSpc>
              <a:buFont typeface="Arial" panose="020B0604020202020204" pitchFamily="34" charset="0"/>
              <a:buChar char="•"/>
            </a:pPr>
            <a:r>
              <a:rPr lang="en-US" b="0" dirty="0">
                <a:latin typeface="+mn-lt"/>
              </a:rPr>
              <a:t>Options Short of Nonrenewal</a:t>
            </a:r>
          </a:p>
          <a:p>
            <a:pPr marL="476250" indent="-444500" defTabSz="914400">
              <a:lnSpc>
                <a:spcPct val="100000"/>
              </a:lnSpc>
              <a:buFont typeface="Arial" panose="020B0604020202020204" pitchFamily="34" charset="0"/>
              <a:buChar char="•"/>
            </a:pPr>
            <a:r>
              <a:rPr lang="en-US" b="0" dirty="0">
                <a:latin typeface="+mn-lt"/>
              </a:rPr>
              <a:t>Board Recommendation</a:t>
            </a:r>
          </a:p>
        </p:txBody>
      </p:sp>
      <p:pic>
        <p:nvPicPr>
          <p:cNvPr id="5" name="Picture 4">
            <a:extLst>
              <a:ext uri="{FF2B5EF4-FFF2-40B4-BE49-F238E27FC236}">
                <a16:creationId xmlns:a16="http://schemas.microsoft.com/office/drawing/2014/main" id="{EC1F0BF9-2AFC-0C45-ADCF-F68DF30285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sz="7500" dirty="0"/>
              <a:t>Bootcamp Overview</a:t>
            </a:r>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a:xfrm>
            <a:off x="3013528" y="4825168"/>
            <a:ext cx="5207678" cy="590931"/>
          </a:xfrm>
        </p:spPr>
        <p:txBody>
          <a:bodyPr/>
          <a:lstStyle/>
          <a:p>
            <a:r>
              <a:rPr lang="en-US" dirty="0"/>
              <a:t>Review Process</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a:xfrm>
            <a:off x="9589748" y="4328629"/>
            <a:ext cx="5207678" cy="1089529"/>
          </a:xfrm>
        </p:spPr>
        <p:txBody>
          <a:bodyPr/>
          <a:lstStyle/>
          <a:p>
            <a:pPr algn="ctr"/>
            <a:r>
              <a:rPr lang="en-US" dirty="0"/>
              <a:t>Contract Negotiation &amp; Finalization</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16593586" y="4280403"/>
            <a:ext cx="5207678" cy="1089529"/>
          </a:xfrm>
        </p:spPr>
        <p:txBody>
          <a:bodyPr/>
          <a:lstStyle/>
          <a:p>
            <a:pPr algn="ctr"/>
            <a:r>
              <a:rPr lang="en-US" dirty="0"/>
              <a:t>Annual Report &amp; Site Visits</a:t>
            </a:r>
          </a:p>
        </p:txBody>
      </p:sp>
      <p:sp>
        <p:nvSpPr>
          <p:cNvPr id="139" name="Freeform 19" title="star icon">
            <a:extLst>
              <a:ext uri="{FF2B5EF4-FFF2-40B4-BE49-F238E27FC236}">
                <a16:creationId xmlns:a16="http://schemas.microsoft.com/office/drawing/2014/main" id="{25111175-8623-4B6F-BDD9-20603BA75ED9}"/>
              </a:ext>
            </a:extLst>
          </p:cNvPr>
          <p:cNvSpPr>
            <a:spLocks noChangeArrowheads="1"/>
          </p:cNvSpPr>
          <p:nvPr/>
        </p:nvSpPr>
        <p:spPr bwMode="auto">
          <a:xfrm>
            <a:off x="22421827" y="5369932"/>
            <a:ext cx="879499" cy="9694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1"/>
          </a:solidFill>
          <a:ln>
            <a:noFill/>
          </a:ln>
          <a:effectLst/>
        </p:spPr>
        <p:txBody>
          <a:bodyPr wrap="none" anchor="ctr"/>
          <a:lstStyle/>
          <a:p>
            <a:endParaRPr lang="en-US" sz="3602" dirty="0"/>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38262" y="11106663"/>
            <a:ext cx="5207678" cy="590931"/>
          </a:xfrm>
        </p:spPr>
        <p:txBody>
          <a:bodyPr/>
          <a:lstStyle/>
          <a:p>
            <a:r>
              <a:rPr lang="en-US" dirty="0"/>
              <a:t>Application Stage</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a:xfrm>
            <a:off x="6636661" y="11251761"/>
            <a:ext cx="5207678" cy="590931"/>
          </a:xfrm>
        </p:spPr>
        <p:txBody>
          <a:bodyPr/>
          <a:lstStyle/>
          <a:p>
            <a:r>
              <a:rPr lang="en-US" dirty="0"/>
              <a:t>Decision Making </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a:xfrm>
            <a:off x="13524199" y="11247963"/>
            <a:ext cx="5207678" cy="590931"/>
          </a:xfrm>
        </p:spPr>
        <p:txBody>
          <a:bodyPr/>
          <a:lstStyle/>
          <a:p>
            <a:r>
              <a:rPr lang="en-US" dirty="0"/>
              <a:t>Ongoing Monitoring</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20411737" y="11208679"/>
            <a:ext cx="5207678" cy="590931"/>
          </a:xfrm>
        </p:spPr>
        <p:txBody>
          <a:bodyPr/>
          <a:lstStyle/>
          <a:p>
            <a:r>
              <a:rPr lang="en-US" dirty="0"/>
              <a:t>Renewal Process </a:t>
            </a:r>
          </a:p>
        </p:txBody>
      </p:sp>
      <p:sp>
        <p:nvSpPr>
          <p:cNvPr id="23" name="TextBox 22">
            <a:extLst>
              <a:ext uri="{FF2B5EF4-FFF2-40B4-BE49-F238E27FC236}">
                <a16:creationId xmlns:a16="http://schemas.microsoft.com/office/drawing/2014/main" id="{7732029E-B54A-1A43-9429-B9810F362611}"/>
              </a:ext>
            </a:extLst>
          </p:cNvPr>
          <p:cNvSpPr txBox="1"/>
          <p:nvPr/>
        </p:nvSpPr>
        <p:spPr>
          <a:xfrm>
            <a:off x="21843322" y="6488668"/>
            <a:ext cx="3487508" cy="553998"/>
          </a:xfrm>
          <a:prstGeom prst="rect">
            <a:avLst/>
          </a:prstGeom>
        </p:spPr>
        <p:txBody>
          <a:bodyPr wrap="square" rtlCol="0">
            <a:spAutoFit/>
          </a:bodyPr>
          <a:lstStyle/>
          <a:p>
            <a:pPr algn="l"/>
            <a:r>
              <a:rPr lang="en-US" sz="3000" i="1" dirty="0"/>
              <a:t>You are here</a:t>
            </a:r>
          </a:p>
        </p:txBody>
      </p:sp>
      <p:sp>
        <p:nvSpPr>
          <p:cNvPr id="2" name="TextBox 1">
            <a:extLst>
              <a:ext uri="{FF2B5EF4-FFF2-40B4-BE49-F238E27FC236}">
                <a16:creationId xmlns:a16="http://schemas.microsoft.com/office/drawing/2014/main" id="{6DFA2D39-1183-FB4C-BCFF-90A25C741850}"/>
              </a:ext>
            </a:extLst>
          </p:cNvPr>
          <p:cNvSpPr txBox="1"/>
          <p:nvPr/>
        </p:nvSpPr>
        <p:spPr>
          <a:xfrm>
            <a:off x="800100" y="7583899"/>
            <a:ext cx="571500" cy="1092607"/>
          </a:xfrm>
          <a:prstGeom prst="rect">
            <a:avLst/>
          </a:prstGeom>
        </p:spPr>
        <p:txBody>
          <a:bodyPr wrap="square" rtlCol="0">
            <a:spAutoFit/>
          </a:bodyPr>
          <a:lstStyle/>
          <a:p>
            <a:pPr algn="l"/>
            <a:r>
              <a:rPr lang="en-US" sz="6500" b="1" dirty="0">
                <a:solidFill>
                  <a:schemeClr val="bg1"/>
                </a:solidFill>
              </a:rPr>
              <a:t>1</a:t>
            </a:r>
          </a:p>
        </p:txBody>
      </p:sp>
      <p:sp>
        <p:nvSpPr>
          <p:cNvPr id="3" name="Rectangle 2">
            <a:extLst>
              <a:ext uri="{FF2B5EF4-FFF2-40B4-BE49-F238E27FC236}">
                <a16:creationId xmlns:a16="http://schemas.microsoft.com/office/drawing/2014/main" id="{1F80FAF6-D9B5-FE40-BA07-0A7C8821D2D5}"/>
              </a:ext>
            </a:extLst>
          </p:cNvPr>
          <p:cNvSpPr/>
          <p:nvPr/>
        </p:nvSpPr>
        <p:spPr>
          <a:xfrm>
            <a:off x="12037135" y="6673334"/>
            <a:ext cx="312906" cy="369332"/>
          </a:xfrm>
          <a:prstGeom prst="rect">
            <a:avLst/>
          </a:prstGeom>
        </p:spPr>
        <p:txBody>
          <a:bodyPr wrap="square">
            <a:spAutoFit/>
          </a:bodyPr>
          <a:lstStyle/>
          <a:p>
            <a:r>
              <a:rPr lang="en-US" b="1" dirty="0">
                <a:solidFill>
                  <a:schemeClr val="bg1"/>
                </a:solidFill>
              </a:rPr>
              <a:t>1</a:t>
            </a:r>
            <a:endParaRPr lang="en-US" dirty="0"/>
          </a:p>
        </p:txBody>
      </p:sp>
      <p:sp>
        <p:nvSpPr>
          <p:cNvPr id="14" name="TextBox 13">
            <a:extLst>
              <a:ext uri="{FF2B5EF4-FFF2-40B4-BE49-F238E27FC236}">
                <a16:creationId xmlns:a16="http://schemas.microsoft.com/office/drawing/2014/main" id="{2CAC6A82-B251-C244-A45C-52A3FD93F005}"/>
              </a:ext>
            </a:extLst>
          </p:cNvPr>
          <p:cNvSpPr txBox="1"/>
          <p:nvPr/>
        </p:nvSpPr>
        <p:spPr>
          <a:xfrm>
            <a:off x="4598073" y="7623998"/>
            <a:ext cx="571500" cy="1092607"/>
          </a:xfrm>
          <a:prstGeom prst="rect">
            <a:avLst/>
          </a:prstGeom>
        </p:spPr>
        <p:txBody>
          <a:bodyPr wrap="square" rtlCol="0">
            <a:spAutoFit/>
          </a:bodyPr>
          <a:lstStyle/>
          <a:p>
            <a:pPr algn="l"/>
            <a:r>
              <a:rPr lang="en-US" sz="6500" b="1" dirty="0">
                <a:solidFill>
                  <a:schemeClr val="bg1"/>
                </a:solidFill>
              </a:rPr>
              <a:t>2</a:t>
            </a:r>
          </a:p>
        </p:txBody>
      </p:sp>
      <p:sp>
        <p:nvSpPr>
          <p:cNvPr id="15" name="TextBox 14">
            <a:extLst>
              <a:ext uri="{FF2B5EF4-FFF2-40B4-BE49-F238E27FC236}">
                <a16:creationId xmlns:a16="http://schemas.microsoft.com/office/drawing/2014/main" id="{52AAC35E-D4C4-CF48-9A09-CA8C7DF45C10}"/>
              </a:ext>
            </a:extLst>
          </p:cNvPr>
          <p:cNvSpPr txBox="1"/>
          <p:nvPr/>
        </p:nvSpPr>
        <p:spPr>
          <a:xfrm>
            <a:off x="8221206" y="7648803"/>
            <a:ext cx="571500" cy="1092607"/>
          </a:xfrm>
          <a:prstGeom prst="rect">
            <a:avLst/>
          </a:prstGeom>
        </p:spPr>
        <p:txBody>
          <a:bodyPr wrap="square" rtlCol="0">
            <a:spAutoFit/>
          </a:bodyPr>
          <a:lstStyle/>
          <a:p>
            <a:pPr algn="l"/>
            <a:r>
              <a:rPr lang="en-US" sz="6500" b="1" dirty="0">
                <a:solidFill>
                  <a:schemeClr val="bg1"/>
                </a:solidFill>
              </a:rPr>
              <a:t>3</a:t>
            </a:r>
          </a:p>
        </p:txBody>
      </p:sp>
      <p:sp>
        <p:nvSpPr>
          <p:cNvPr id="16" name="TextBox 15">
            <a:extLst>
              <a:ext uri="{FF2B5EF4-FFF2-40B4-BE49-F238E27FC236}">
                <a16:creationId xmlns:a16="http://schemas.microsoft.com/office/drawing/2014/main" id="{70B9E8AF-777A-9044-9C88-9C682135D32B}"/>
              </a:ext>
            </a:extLst>
          </p:cNvPr>
          <p:cNvSpPr txBox="1"/>
          <p:nvPr/>
        </p:nvSpPr>
        <p:spPr>
          <a:xfrm>
            <a:off x="11844339" y="7623997"/>
            <a:ext cx="571500" cy="1092607"/>
          </a:xfrm>
          <a:prstGeom prst="rect">
            <a:avLst/>
          </a:prstGeom>
        </p:spPr>
        <p:txBody>
          <a:bodyPr wrap="square" rtlCol="0">
            <a:spAutoFit/>
          </a:bodyPr>
          <a:lstStyle/>
          <a:p>
            <a:pPr algn="l"/>
            <a:r>
              <a:rPr lang="en-US" sz="6500" b="1" dirty="0">
                <a:solidFill>
                  <a:schemeClr val="bg1"/>
                </a:solidFill>
              </a:rPr>
              <a:t>4</a:t>
            </a:r>
          </a:p>
        </p:txBody>
      </p:sp>
      <p:sp>
        <p:nvSpPr>
          <p:cNvPr id="17" name="TextBox 16">
            <a:extLst>
              <a:ext uri="{FF2B5EF4-FFF2-40B4-BE49-F238E27FC236}">
                <a16:creationId xmlns:a16="http://schemas.microsoft.com/office/drawing/2014/main" id="{FFD6292F-DB24-4E40-91A7-C35E53C624E1}"/>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19" name="TextBox 18">
            <a:extLst>
              <a:ext uri="{FF2B5EF4-FFF2-40B4-BE49-F238E27FC236}">
                <a16:creationId xmlns:a16="http://schemas.microsoft.com/office/drawing/2014/main" id="{73461730-0B76-D942-A5C9-06BC09C94F6D}"/>
              </a:ext>
            </a:extLst>
          </p:cNvPr>
          <p:cNvSpPr txBox="1"/>
          <p:nvPr/>
        </p:nvSpPr>
        <p:spPr>
          <a:xfrm>
            <a:off x="19197425" y="7583899"/>
            <a:ext cx="571500" cy="1092607"/>
          </a:xfrm>
          <a:prstGeom prst="rect">
            <a:avLst/>
          </a:prstGeom>
        </p:spPr>
        <p:txBody>
          <a:bodyPr wrap="square" rtlCol="0">
            <a:spAutoFit/>
          </a:bodyPr>
          <a:lstStyle/>
          <a:p>
            <a:pPr algn="l"/>
            <a:r>
              <a:rPr lang="en-US" sz="6500" b="1" dirty="0">
                <a:solidFill>
                  <a:schemeClr val="bg1"/>
                </a:solidFill>
              </a:rPr>
              <a:t>6</a:t>
            </a:r>
          </a:p>
        </p:txBody>
      </p:sp>
      <p:sp>
        <p:nvSpPr>
          <p:cNvPr id="20" name="TextBox 19">
            <a:extLst>
              <a:ext uri="{FF2B5EF4-FFF2-40B4-BE49-F238E27FC236}">
                <a16:creationId xmlns:a16="http://schemas.microsoft.com/office/drawing/2014/main" id="{780AC913-27FB-3847-9C46-0E4976BCE4B1}"/>
              </a:ext>
            </a:extLst>
          </p:cNvPr>
          <p:cNvSpPr txBox="1"/>
          <p:nvPr/>
        </p:nvSpPr>
        <p:spPr>
          <a:xfrm>
            <a:off x="23015576" y="7583899"/>
            <a:ext cx="571500" cy="1092607"/>
          </a:xfrm>
          <a:prstGeom prst="rect">
            <a:avLst/>
          </a:prstGeom>
        </p:spPr>
        <p:txBody>
          <a:bodyPr wrap="square" rtlCol="0">
            <a:spAutoFit/>
          </a:bodyPr>
          <a:lstStyle/>
          <a:p>
            <a:pPr algn="l"/>
            <a:r>
              <a:rPr lang="en-US" sz="6500" b="1" dirty="0">
                <a:solidFill>
                  <a:schemeClr val="bg1"/>
                </a:solidFill>
              </a:rPr>
              <a:t>7</a:t>
            </a:r>
          </a:p>
        </p:txBody>
      </p:sp>
    </p:spTree>
    <p:extLst>
      <p:ext uri="{BB962C8B-B14F-4D97-AF65-F5344CB8AC3E}">
        <p14:creationId xmlns:p14="http://schemas.microsoft.com/office/powerpoint/2010/main" val="77430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sz="5300"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8702676"/>
          </a:xfrm>
        </p:spPr>
        <p:txBody>
          <a:bodyPr vert="horz" lIns="91440" tIns="45720" rIns="91440" bIns="45720" rtlCol="0">
            <a:normAutofit/>
          </a:bodyPr>
          <a:lstStyle/>
          <a:p>
            <a:pPr marL="571500" indent="-571500">
              <a:buFont typeface="Arial" panose="020B0604020202020204" pitchFamily="34" charset="0"/>
              <a:buChar char="•"/>
            </a:pPr>
            <a:r>
              <a:rPr lang="en-US" b="0" dirty="0"/>
              <a:t>Authorizers will understand the purpose of renewal.</a:t>
            </a:r>
          </a:p>
          <a:p>
            <a:pPr marL="571500" indent="-571500">
              <a:buFont typeface="Arial" panose="020B0604020202020204" pitchFamily="34" charset="0"/>
              <a:buChar char="•"/>
            </a:pPr>
            <a:r>
              <a:rPr lang="en-US" b="0" dirty="0"/>
              <a:t>Authorizers will understand the components of the renewal process.</a:t>
            </a:r>
          </a:p>
          <a:p>
            <a:pPr marL="571500" indent="-571500">
              <a:buFont typeface="Arial" panose="020B0604020202020204" pitchFamily="34" charset="0"/>
              <a:buChar char="•"/>
            </a:pPr>
            <a:r>
              <a:rPr lang="en-US" b="0" dirty="0"/>
              <a:t>Authorizers will understand the statutory requirements related to renewal.</a:t>
            </a:r>
          </a:p>
          <a:p>
            <a:pPr marL="571500" indent="-571500">
              <a:buFont typeface="Arial" panose="020B0604020202020204" pitchFamily="34" charset="0"/>
              <a:buChar char="•"/>
            </a:pPr>
            <a:r>
              <a:rPr lang="en-US" b="0" dirty="0"/>
              <a:t>Authorizers will understand renewal decision-making.</a:t>
            </a:r>
          </a:p>
          <a:p>
            <a:pPr marL="571500" indent="-228600" defTabSz="914400">
              <a:lnSpc>
                <a:spcPct val="90000"/>
              </a:lnSpc>
              <a:buFont typeface="Arial" panose="020B0604020202020204" pitchFamily="34" charset="0"/>
              <a:buChar char="•"/>
            </a:pPr>
            <a:endParaRPr lang="en-US" dirty="0">
              <a:latin typeface="+mn-lt"/>
            </a:endParaRP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5546B6-EFD3-7840-8E8C-0900EC07B35A}"/>
              </a:ext>
            </a:extLst>
          </p:cNvPr>
          <p:cNvSpPr>
            <a:spLocks noGrp="1"/>
          </p:cNvSpPr>
          <p:nvPr>
            <p:ph type="title"/>
          </p:nvPr>
        </p:nvSpPr>
        <p:spPr/>
        <p:txBody>
          <a:bodyPr/>
          <a:lstStyle/>
          <a:p>
            <a:r>
              <a:rPr lang="en-US" dirty="0"/>
              <a:t>In Practice:</a:t>
            </a:r>
            <a:br>
              <a:rPr lang="en-US" dirty="0"/>
            </a:br>
            <a:r>
              <a:rPr lang="en-US" dirty="0"/>
              <a:t>Interview with  Experienced Authorizer</a:t>
            </a:r>
          </a:p>
        </p:txBody>
      </p:sp>
      <p:sp>
        <p:nvSpPr>
          <p:cNvPr id="3" name="TextBox 2">
            <a:extLst>
              <a:ext uri="{FF2B5EF4-FFF2-40B4-BE49-F238E27FC236}">
                <a16:creationId xmlns:a16="http://schemas.microsoft.com/office/drawing/2014/main" id="{45146014-813E-FB4E-AAD3-200A8CEBACF0}"/>
              </a:ext>
            </a:extLst>
          </p:cNvPr>
          <p:cNvSpPr txBox="1"/>
          <p:nvPr/>
        </p:nvSpPr>
        <p:spPr>
          <a:xfrm>
            <a:off x="9695873" y="1363698"/>
            <a:ext cx="14221822" cy="7694414"/>
          </a:xfrm>
          <a:prstGeom prst="rect">
            <a:avLst/>
          </a:prstGeom>
        </p:spPr>
        <p:txBody>
          <a:bodyPr wrap="square" rtlCol="0">
            <a:spAutoFit/>
          </a:bodyPr>
          <a:lstStyle/>
          <a:p>
            <a:pPr lvl="0"/>
            <a:endParaRPr lang="en-US" sz="3800" dirty="0">
              <a:solidFill>
                <a:schemeClr val="accent3"/>
              </a:solidFill>
              <a:latin typeface="Arial" panose="020B0604020202020204"/>
            </a:endParaRPr>
          </a:p>
          <a:p>
            <a:pPr lvl="0"/>
            <a:r>
              <a:rPr lang="en-US" sz="3800" dirty="0">
                <a:solidFill>
                  <a:schemeClr val="accent3"/>
                </a:solidFill>
                <a:latin typeface="Arial" panose="020B0604020202020204"/>
              </a:rPr>
              <a:t>How many schools do you authorize?</a:t>
            </a:r>
          </a:p>
          <a:p>
            <a:pPr lvl="0"/>
            <a:endParaRPr lang="en-US" sz="3800" dirty="0">
              <a:solidFill>
                <a:schemeClr val="accent3"/>
              </a:solidFill>
              <a:latin typeface="Arial" panose="020B0604020202020204"/>
            </a:endParaRPr>
          </a:p>
          <a:p>
            <a:pPr lvl="0"/>
            <a:r>
              <a:rPr lang="en-US" sz="3800" dirty="0">
                <a:solidFill>
                  <a:schemeClr val="accent3"/>
                </a:solidFill>
                <a:latin typeface="Arial" panose="020B0604020202020204"/>
              </a:rPr>
              <a:t>On average, how many schools are up for renewal each year?</a:t>
            </a:r>
          </a:p>
          <a:p>
            <a:pPr lvl="0"/>
            <a:endParaRPr lang="en-US" sz="3800" dirty="0">
              <a:solidFill>
                <a:schemeClr val="accent3"/>
              </a:solidFill>
              <a:latin typeface="Arial" panose="020B0604020202020204"/>
            </a:endParaRPr>
          </a:p>
          <a:p>
            <a:pPr lvl="0"/>
            <a:r>
              <a:rPr lang="en-US" sz="3800" dirty="0">
                <a:solidFill>
                  <a:schemeClr val="accent3"/>
                </a:solidFill>
                <a:latin typeface="Arial" panose="020B0604020202020204"/>
              </a:rPr>
              <a:t>How do you communicate the renewal process to the schools?</a:t>
            </a:r>
          </a:p>
          <a:p>
            <a:pPr lvl="0"/>
            <a:endParaRPr lang="en-US" sz="3800" dirty="0">
              <a:solidFill>
                <a:schemeClr val="accent3"/>
              </a:solidFill>
              <a:latin typeface="Arial" panose="020B0604020202020204"/>
            </a:endParaRPr>
          </a:p>
          <a:p>
            <a:pPr lvl="0"/>
            <a:r>
              <a:rPr lang="en-US" sz="3800" dirty="0">
                <a:solidFill>
                  <a:schemeClr val="accent3"/>
                </a:solidFill>
                <a:latin typeface="Arial" panose="020B0604020202020204"/>
              </a:rPr>
              <a:t>How does the renewal process impact your relationship with the schools that you authorize?</a:t>
            </a:r>
          </a:p>
          <a:p>
            <a:pPr lvl="0"/>
            <a:endParaRPr lang="en-US" sz="3800" dirty="0">
              <a:solidFill>
                <a:schemeClr val="accent3"/>
              </a:solidFill>
              <a:latin typeface="Arial" panose="020B0604020202020204"/>
            </a:endParaRPr>
          </a:p>
          <a:p>
            <a:r>
              <a:rPr lang="en-US" sz="3800" dirty="0">
                <a:solidFill>
                  <a:schemeClr val="accent3"/>
                </a:solidFill>
                <a:latin typeface="Arial" panose="020B0604020202020204"/>
              </a:rPr>
              <a:t>How do you communicate areas of concern that don’t lead to nonrenewal? </a:t>
            </a:r>
          </a:p>
          <a:p>
            <a:pPr algn="l"/>
            <a:endParaRPr lang="en-US" sz="3800" b="1" dirty="0">
              <a:solidFill>
                <a:schemeClr val="accent3"/>
              </a:solidFill>
              <a:latin typeface="Arial" panose="020B0604020202020204"/>
            </a:endParaRPr>
          </a:p>
        </p:txBody>
      </p:sp>
      <p:pic>
        <p:nvPicPr>
          <p:cNvPr id="5" name="Graphic 4" descr="Radio microphone with solid fill">
            <a:extLst>
              <a:ext uri="{FF2B5EF4-FFF2-40B4-BE49-F238E27FC236}">
                <a16:creationId xmlns:a16="http://schemas.microsoft.com/office/drawing/2014/main" id="{9B426413-70AF-5242-98FE-FE785AC51D7D}"/>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967662" y="11957538"/>
            <a:ext cx="1666097" cy="1422533"/>
          </a:xfrm>
          <a:prstGeom prst="rect">
            <a:avLst/>
          </a:prstGeom>
        </p:spPr>
      </p:pic>
    </p:spTree>
    <p:extLst>
      <p:ext uri="{BB962C8B-B14F-4D97-AF65-F5344CB8AC3E}">
        <p14:creationId xmlns:p14="http://schemas.microsoft.com/office/powerpoint/2010/main" val="1828579521"/>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62306</TotalTime>
  <Words>3856</Words>
  <Application>Microsoft Macintosh PowerPoint</Application>
  <PresentationFormat>Custom</PresentationFormat>
  <Paragraphs>312</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Courier New</vt:lpstr>
      <vt:lpstr>Geneva</vt:lpstr>
      <vt:lpstr>Helvetica</vt:lpstr>
      <vt:lpstr>System Font Regular</vt:lpstr>
      <vt:lpstr>Wingdings</vt:lpstr>
      <vt:lpstr>Office Theme</vt:lpstr>
      <vt:lpstr>Colorado Authorizer Bootcamp </vt:lpstr>
      <vt:lpstr>Today’s Agenda</vt:lpstr>
      <vt:lpstr>Bootcamp Norms</vt:lpstr>
      <vt:lpstr>Bootcamp Engagement</vt:lpstr>
      <vt:lpstr>Renewal Decisions </vt:lpstr>
      <vt:lpstr>Agenda</vt:lpstr>
      <vt:lpstr>Bootcamp Overview</vt:lpstr>
      <vt:lpstr>Objectives</vt:lpstr>
      <vt:lpstr>In Practice: Interview with  Experienced Authorizer</vt:lpstr>
      <vt:lpstr>Purpose of Renewal</vt:lpstr>
      <vt:lpstr>Renewal Process Overview and Timeline</vt:lpstr>
      <vt:lpstr>Kick Off Meeting</vt:lpstr>
      <vt:lpstr>Body of Evidence</vt:lpstr>
      <vt:lpstr>Renewal Application Process (1)</vt:lpstr>
      <vt:lpstr>Renewal Application Process (2)</vt:lpstr>
      <vt:lpstr>Renewal Application Process (3)</vt:lpstr>
      <vt:lpstr>Site Visit Activities</vt:lpstr>
      <vt:lpstr>Renewal Evaluation (1)</vt:lpstr>
      <vt:lpstr>Renewal Evaluation (2)</vt:lpstr>
      <vt:lpstr>Renewal Evaluation (3)</vt:lpstr>
      <vt:lpstr>Renewal Evaluation Considerations (1)</vt:lpstr>
      <vt:lpstr>Renewal Evaluation Considerations (2)</vt:lpstr>
      <vt:lpstr>Discussion</vt:lpstr>
      <vt:lpstr>Renewal Recommendation</vt:lpstr>
      <vt:lpstr>Options Short of Nonrenewal (1)</vt:lpstr>
      <vt:lpstr>Options Short of Nonrenewal (2)</vt:lpstr>
      <vt:lpstr>Bringing it All Together: Renewal Contract Guidance</vt:lpstr>
      <vt:lpstr>Board Recommendation</vt:lpstr>
      <vt:lpstr>Questions? Reactions? Ideas?</vt:lpstr>
      <vt:lpstr>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442</cp:revision>
  <dcterms:created xsi:type="dcterms:W3CDTF">2019-09-30T22:39:39Z</dcterms:created>
  <dcterms:modified xsi:type="dcterms:W3CDTF">2021-12-07T19:08:02Z</dcterms:modified>
</cp:coreProperties>
</file>