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handoutMasterIdLst>
    <p:handoutMasterId r:id="rId15"/>
  </p:handoutMasterIdLst>
  <p:sldIdLst>
    <p:sldId id="312" r:id="rId2"/>
    <p:sldId id="318" r:id="rId3"/>
    <p:sldId id="319" r:id="rId4"/>
    <p:sldId id="360" r:id="rId5"/>
    <p:sldId id="361" r:id="rId6"/>
    <p:sldId id="363" r:id="rId7"/>
    <p:sldId id="364" r:id="rId8"/>
    <p:sldId id="362" r:id="rId9"/>
    <p:sldId id="366" r:id="rId10"/>
    <p:sldId id="358" r:id="rId11"/>
    <p:sldId id="359" r:id="rId12"/>
    <p:sldId id="367" r:id="rId13"/>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707D2D-352D-3576-9C44-1CF22EAF8EAF}" name="Kelly Wynveen" initials="KW" userId="XrnHQWvUBBEnIu6a7FywSWP0lnNB/MFe6174QForzH8="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8" clrIdx="1">
    <p:extLst>
      <p:ext uri="{19B8F6BF-5375-455C-9EA6-DF929625EA0E}">
        <p15:presenceInfo xmlns:p15="http://schemas.microsoft.com/office/powerpoint/2012/main" userId="S::kwynvee@wested.org::57258ccf-2ad8-491c-b114-b90608b36f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97B98-FB31-4629-BBD2-1C5DF173F8B7}" v="301" dt="2021-07-21T21:26:25.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4427"/>
  </p:normalViewPr>
  <p:slideViewPr>
    <p:cSldViewPr snapToGrid="0" snapToObjects="1">
      <p:cViewPr varScale="1">
        <p:scale>
          <a:sx n="46" d="100"/>
          <a:sy n="46" d="100"/>
        </p:scale>
        <p:origin x="216" y="2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12/14/21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are going to discuss how to provide technical assistance to potential applicants in your district.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Opportunity to plug upcoming CACSA sessions.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161269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to Robin)</a:t>
            </a:r>
          </a:p>
          <a:p>
            <a:r>
              <a:rPr lang="en-US" dirty="0"/>
              <a:t>-Thank you for joining us for this Bootcamp series! </a:t>
            </a:r>
          </a:p>
          <a:p>
            <a:r>
              <a:rPr lang="en-US" dirty="0"/>
              <a:t>-Survey will be in the chat as well as in a follow-up email</a:t>
            </a:r>
          </a:p>
          <a:p>
            <a:r>
              <a:rPr lang="en-US" dirty="0"/>
              <a:t>(Alex to do final close-out)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244276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a:p>
            <a:endParaRPr lang="en-US" dirty="0"/>
          </a:p>
          <a:p>
            <a:r>
              <a:rPr lang="en-US" dirty="0"/>
              <a:t>Today we’ll dive into reasons why you may want to provide support to potential applicants as well as how you might approach this providing this support. We’ll look at a few examples from some authorizers in Colorado and discuss their approaches. </a:t>
            </a:r>
            <a:endParaRPr lang="en-US" dirty="0">
              <a:cs typeface="Calibri"/>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talking about this term – technical assistance. </a:t>
            </a:r>
          </a:p>
          <a:p>
            <a:endParaRPr lang="en-US" dirty="0"/>
          </a:p>
          <a:p>
            <a:r>
              <a:rPr lang="en-US" dirty="0"/>
              <a:t>Technical assistance refers to sharing knowledge, expertise, instruction, skills, training, or consulting services. In this session, we are talking about providing TA to charter school applicants in your district. By technical assistance, we are focusing on providing instruction and support to applicants on your own application process. This might include covering specifics such as state requirements within the application process, ensuring timelines for submission are clear, and providing training or support on the specific application components applicants will need to submit to you.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427925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provide technical assistance to potential applicants in your district? </a:t>
            </a:r>
          </a:p>
          <a:p>
            <a:endParaRPr lang="en-US" dirty="0"/>
          </a:p>
          <a:p>
            <a:r>
              <a:rPr lang="en-US" dirty="0"/>
              <a:t>First, providing training and support will help you and your staff predict how many applications you can expect to receive each application cycle. By holding training events, you can see how many potential applicants are looking to open a school in your district. </a:t>
            </a:r>
          </a:p>
          <a:p>
            <a:endParaRPr lang="en-US" dirty="0"/>
          </a:p>
          <a:p>
            <a:r>
              <a:rPr lang="en-US" dirty="0"/>
              <a:t>This assistance may also help to reduce the number of non-substantive corrections that you find on submitted applications, as you will be able to provide these details to applicants early in the process. </a:t>
            </a:r>
          </a:p>
          <a:p>
            <a:endParaRPr lang="en-US" dirty="0"/>
          </a:p>
          <a:p>
            <a:r>
              <a:rPr lang="en-US" dirty="0"/>
              <a:t>And in general, likely, you will overall see stronger applications from applicants by providing TA. Based on your district’s needs, this TA can be targeted on specific sections of the application that are often weak, can encourage applicants to conduct stronger market research before applying, or can help shine a light on areas of weakness in an applicant's plan early on.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289472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options for how to provide this TA. Let’s discuss a few. </a:t>
            </a:r>
          </a:p>
          <a:p>
            <a:pPr marL="342900" indent="-342900">
              <a:buFont typeface="Arial" panose="020B0604020202020204" pitchFamily="34" charset="0"/>
              <a:buChar char="•"/>
            </a:pPr>
            <a:r>
              <a:rPr lang="en-US" dirty="0"/>
              <a:t>When might be the best time to provide TA to potential applicants? How far in advance of your application deadline do you think is appropriate? </a:t>
            </a:r>
          </a:p>
          <a:p>
            <a:pPr marL="342900" indent="-342900">
              <a:buFont typeface="Arial" panose="020B0604020202020204" pitchFamily="34" charset="0"/>
              <a:buChar char="•"/>
            </a:pPr>
            <a:r>
              <a:rPr lang="en-US" dirty="0"/>
              <a:t>What might be some of the most important information to cover with potential applicants?</a:t>
            </a:r>
          </a:p>
          <a:p>
            <a:pPr marL="342900" indent="-342900">
              <a:buFont typeface="Arial" panose="020B0604020202020204" pitchFamily="34" charset="0"/>
              <a:buChar char="•"/>
            </a:pPr>
            <a:r>
              <a:rPr lang="en-US" dirty="0"/>
              <a:t>What do you think is the end goal of providing this TA?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(Whole group discussion)</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13021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most common areas of TA that are covered by districts in Colorado. In general, this TA should give applicants an overview of your district and any specific needs you have within your district, such as a need for certain types of schools or an area of focus programming. </a:t>
            </a:r>
          </a:p>
          <a:p>
            <a:r>
              <a:rPr lang="en-US" dirty="0"/>
              <a:t>Other areas of TA may include a detailed overview of the model application and rubric your district is using since all applicants will be using these forms, as well as any details on your submission process. </a:t>
            </a:r>
          </a:p>
          <a:p>
            <a:endParaRPr lang="en-US" dirty="0">
              <a:cs typeface="Calibri"/>
            </a:endParaRPr>
          </a:p>
          <a:p>
            <a:r>
              <a:rPr lang="en-US" dirty="0"/>
              <a:t>This is also an opportunity to provide TA on any other areas of concern based on your district needs, or perhaps based on areas of weakness you have seen in the past from other applications.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14035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districts in Colorado that have authorizing offices that offer specific training to potential applicants on their application process. As you can see, both of these examples have a new applicant orientation, although the material covered may be slightly different. Both of these districts also include an intent to apply deadline as well, which is often a written notice to a district stating they intend to apply. Combined, these two activities not only likely provide guidance that results in stronger applications, but also give the authorizer a concrete number of applications to expect, which means planning for the review process may be easier.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101000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organizations in Colorado that you can also direct applicants to for support. Two examples are listed here, the Colorado League of Charter Schools and CDE. </a:t>
            </a:r>
          </a:p>
          <a:p>
            <a:r>
              <a:rPr lang="en-US" dirty="0"/>
              <a:t>The League offers an application review to new charter applicants, as well as lists past application examples on their website. </a:t>
            </a:r>
          </a:p>
          <a:p>
            <a:r>
              <a:rPr lang="en-US" dirty="0"/>
              <a:t>CDE also hosts an annual Bootcamp for new charter applicants, as well as offers a variety of TA activities under their CSP grant, all of which are open to schools who are not grant recipients as well. </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2230123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6FBDAF-7FA8-0B4B-A6C8-55D47BFC9EBD}"/>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60F3045-7D15-B241-BDA8-C822A5F5F321}"/>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08C5DB8-6E19-B448-B4A6-5AA051F56C5C}"/>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562587-7D86-0846-86D2-38DC665C5BF9}"/>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E003C1C-3F8D-264C-AA1F-C3C177184C2A}"/>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FF7F4D5-FC2B-2943-B84C-BDFB44D0D679}"/>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5B86F90-9329-6C49-941E-18E32708709D}"/>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BCE017B-F52D-6F4A-BFC4-A4F761C2F759}"/>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6D33FFEC-034B-2D43-9594-B11BEA94BD80}"/>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2C62C664-4CB6-AD4C-8EA0-D2D241F827D5}"/>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2BB975B-E044-1C43-AD45-6F0E7AFA31A5}"/>
              </a:ext>
            </a:extLst>
          </p:cNvPr>
          <p:cNvPicPr>
            <a:picLocks noChangeAspect="1"/>
          </p:cNvPicPr>
          <p:nvPr userDrawn="1"/>
        </p:nvPicPr>
        <p:blipFill>
          <a:blip r:embed="rId4"/>
          <a:stretch>
            <a:fillRect/>
          </a:stretch>
        </p:blipFill>
        <p:spPr>
          <a:xfrm>
            <a:off x="727075" y="679605"/>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D3366840-6181-0A46-B659-1C0719195A4F}"/>
              </a:ext>
            </a:extLst>
          </p:cNvPr>
          <p:cNvPicPr>
            <a:picLocks noChangeAspect="1"/>
          </p:cNvPicPr>
          <p:nvPr userDrawn="1"/>
        </p:nvPicPr>
        <p:blipFill>
          <a:blip r:embed="rId4"/>
          <a:stretch>
            <a:fillRect/>
          </a:stretch>
        </p:blipFill>
        <p:spPr>
          <a:xfrm>
            <a:off x="727075" y="679605"/>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05416C02-9703-FB47-BB53-2F8F628DB126}"/>
              </a:ext>
            </a:extLst>
          </p:cNvPr>
          <p:cNvPicPr>
            <a:picLocks noChangeAspect="1"/>
          </p:cNvPicPr>
          <p:nvPr userDrawn="1"/>
        </p:nvPicPr>
        <p:blipFill>
          <a:blip r:embed="rId4"/>
          <a:stretch>
            <a:fillRect/>
          </a:stretch>
        </p:blipFill>
        <p:spPr>
          <a:xfrm>
            <a:off x="727075" y="679605"/>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0D31E627-1202-8A48-A434-70042A8D367F}"/>
              </a:ext>
            </a:extLst>
          </p:cNvPr>
          <p:cNvPicPr>
            <a:picLocks noChangeAspect="1"/>
          </p:cNvPicPr>
          <p:nvPr userDrawn="1"/>
        </p:nvPicPr>
        <p:blipFill>
          <a:blip r:embed="rId4"/>
          <a:stretch>
            <a:fillRect/>
          </a:stretch>
        </p:blipFill>
        <p:spPr>
          <a:xfrm>
            <a:off x="727075" y="679605"/>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D8A142D1-7027-0E46-88E2-006516D6073A}"/>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0E520845-27F4-A24B-8991-6765D5EBE104}"/>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B9B0D7A2-1CDC-CA4C-AAE7-9F8FB6543DD6}"/>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1A1FA00-CD92-0046-82B2-183409164A81}"/>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4CA9207-9E5B-E74A-9653-DB432149FD8E}"/>
              </a:ext>
            </a:extLst>
          </p:cNvPr>
          <p:cNvPicPr>
            <a:picLocks noChangeAspect="1"/>
          </p:cNvPicPr>
          <p:nvPr userDrawn="1"/>
        </p:nvPicPr>
        <p:blipFill>
          <a:blip r:embed="rId3"/>
          <a:stretch>
            <a:fillRect/>
          </a:stretch>
        </p:blipFill>
        <p:spPr>
          <a:xfrm>
            <a:off x="4598125" y="11822018"/>
            <a:ext cx="3010766" cy="1328279"/>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6FB47CFA-CEB1-734C-BCD5-79492BFE7835}"/>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66C93013-4D0E-0A40-8819-C5E054C852BA}"/>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7AA6AF9D-1818-B948-A55B-F6F06888E49B}"/>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27023BA4-A66B-F943-800A-FAC406666267}"/>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E1C68B14-12E0-0843-B5B0-FC7A89F7C01A}"/>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F1B1FBBB-6DEA-A140-8479-683A9D5A1058}"/>
              </a:ext>
            </a:extLst>
          </p:cNvPr>
          <p:cNvPicPr>
            <a:picLocks noChangeAspect="1"/>
          </p:cNvPicPr>
          <p:nvPr userDrawn="1"/>
        </p:nvPicPr>
        <p:blipFill>
          <a:blip r:embed="rId3"/>
          <a:stretch>
            <a:fillRect/>
          </a:stretch>
        </p:blipFill>
        <p:spPr>
          <a:xfrm>
            <a:off x="4384674" y="12036944"/>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Technical Assistance to Potential Charter Applicants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265884"/>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415793" y="3012900"/>
            <a:ext cx="9997274" cy="7132320"/>
          </a:xfrm>
        </p:spPr>
        <p:txBody>
          <a:bodyPr vert="horz" lIns="91440" tIns="45720" rIns="91440" bIns="45720" rtlCol="0" anchor="t" anchorCtr="0">
            <a:noAutofit/>
          </a:bodyPr>
          <a:lstStyle/>
          <a:p>
            <a:pPr defTabSz="914400">
              <a:lnSpc>
                <a:spcPct val="90000"/>
              </a:lnSpc>
            </a:pPr>
            <a:r>
              <a:rPr lang="en-US" sz="8800" dirty="0">
                <a:latin typeface="+mj-lt"/>
              </a:rPr>
              <a:t>Questions? </a:t>
            </a:r>
            <a:br>
              <a:rPr lang="en-US" sz="8800" dirty="0">
                <a:latin typeface="+mj-lt"/>
              </a:rPr>
            </a:br>
            <a:r>
              <a:rPr lang="en-US" sz="8800" dirty="0">
                <a:latin typeface="+mj-lt"/>
              </a:rPr>
              <a:t>Reactions? </a:t>
            </a:r>
            <a:br>
              <a:rPr lang="en-US" sz="8800" dirty="0">
                <a:latin typeface="+mj-lt"/>
              </a:rPr>
            </a:br>
            <a:r>
              <a:rPr lang="en-US" sz="8800" dirty="0">
                <a:latin typeface="+mj-lt"/>
              </a:rPr>
              <a:t>Ideas?</a:t>
            </a:r>
          </a:p>
        </p:txBody>
      </p:sp>
      <p:pic>
        <p:nvPicPr>
          <p:cNvPr id="6" name="Picture 5">
            <a:extLst>
              <a:ext uri="{FF2B5EF4-FFF2-40B4-BE49-F238E27FC236}">
                <a16:creationId xmlns:a16="http://schemas.microsoft.com/office/drawing/2014/main" id="{1074684F-E8C6-EE4D-8F2C-897AD09BC8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007976" y="246302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8297333" y="2287460"/>
            <a:ext cx="15514108" cy="3781566"/>
          </a:xfrm>
        </p:spPr>
        <p:txBody>
          <a:bodyPr vert="horz" lIns="91440" tIns="45720" rIns="91440" bIns="45720" rtlCol="0" anchor="t" anchorCtr="0">
            <a:noAutofit/>
          </a:bodyPr>
          <a:lstStyle/>
          <a:p>
            <a:pPr defTabSz="914400">
              <a:lnSpc>
                <a:spcPct val="90000"/>
              </a:lnSpc>
            </a:pPr>
            <a:r>
              <a:rPr lang="en-US" sz="8800" kern="1200" dirty="0">
                <a:solidFill>
                  <a:schemeClr val="tx1"/>
                </a:solidFill>
                <a:latin typeface="+mj-lt"/>
                <a:ea typeface="+mj-ea"/>
                <a:cs typeface="+mj-cs"/>
              </a:rPr>
              <a:t>Follow-up Professional Development Opportunities </a:t>
            </a:r>
          </a:p>
        </p:txBody>
      </p:sp>
      <p:pic>
        <p:nvPicPr>
          <p:cNvPr id="6" name="Picture 5">
            <a:extLst>
              <a:ext uri="{FF2B5EF4-FFF2-40B4-BE49-F238E27FC236}">
                <a16:creationId xmlns:a16="http://schemas.microsoft.com/office/drawing/2014/main" id="{C254174E-6390-F546-944F-2081E00720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7842" y="1498488"/>
            <a:ext cx="5487117" cy="5359511"/>
          </a:xfrm>
          <a:prstGeom prst="rect">
            <a:avLst/>
          </a:prstGeom>
        </p:spPr>
      </p:pic>
    </p:spTree>
    <p:extLst>
      <p:ext uri="{BB962C8B-B14F-4D97-AF65-F5344CB8AC3E}">
        <p14:creationId xmlns:p14="http://schemas.microsoft.com/office/powerpoint/2010/main" val="190247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AB76-2BC9-994E-AD93-4B25889602A5}"/>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5291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3476627"/>
            <a:ext cx="10776407" cy="8702676"/>
          </a:xfrm>
        </p:spPr>
        <p:txBody>
          <a:bodyPr vert="horz" lIns="91440" tIns="45720" rIns="91440" bIns="45720" rtlCol="0">
            <a:noAutofit/>
          </a:bodyPr>
          <a:lstStyle/>
          <a:p>
            <a:pPr defTabSz="914400">
              <a:lnSpc>
                <a:spcPct val="100000"/>
              </a:lnSpc>
              <a:spcBef>
                <a:spcPts val="0"/>
              </a:spcBef>
              <a:spcAft>
                <a:spcPts val="3000"/>
              </a:spcAft>
            </a:pPr>
            <a:r>
              <a:rPr lang="en-US" sz="4000" dirty="0">
                <a:latin typeface="+mn-lt"/>
              </a:rPr>
              <a:t>Why provide technical assistance to potential applicants?</a:t>
            </a:r>
          </a:p>
          <a:p>
            <a:pPr defTabSz="914400">
              <a:lnSpc>
                <a:spcPct val="100000"/>
              </a:lnSpc>
              <a:spcBef>
                <a:spcPts val="0"/>
              </a:spcBef>
              <a:spcAft>
                <a:spcPts val="3000"/>
              </a:spcAft>
            </a:pPr>
            <a:r>
              <a:rPr lang="en-US" sz="4000" dirty="0">
                <a:latin typeface="+mn-lt"/>
              </a:rPr>
              <a:t>How to provide technical assistance to potential applicants</a:t>
            </a:r>
          </a:p>
          <a:p>
            <a:pPr defTabSz="914400">
              <a:lnSpc>
                <a:spcPct val="100000"/>
              </a:lnSpc>
              <a:spcBef>
                <a:spcPts val="0"/>
              </a:spcBef>
              <a:spcAft>
                <a:spcPts val="3000"/>
              </a:spcAft>
            </a:pPr>
            <a:r>
              <a:rPr lang="en-US" sz="4000" dirty="0">
                <a:latin typeface="+mn-lt"/>
              </a:rPr>
              <a:t>Discussion </a:t>
            </a:r>
          </a:p>
        </p:txBody>
      </p:sp>
      <p:pic>
        <p:nvPicPr>
          <p:cNvPr id="5" name="Picture 4">
            <a:extLst>
              <a:ext uri="{FF2B5EF4-FFF2-40B4-BE49-F238E27FC236}">
                <a16:creationId xmlns:a16="http://schemas.microsoft.com/office/drawing/2014/main" id="{B2042671-4EC3-A346-8BDE-221FF2D6E1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051560" y="2971800"/>
            <a:ext cx="10788126" cy="8702676"/>
          </a:xfrm>
        </p:spPr>
        <p:txBody>
          <a:bodyPr vert="horz" lIns="91440" tIns="45720" rIns="91440" bIns="45720" rtlCol="0">
            <a:noAutofit/>
          </a:bodyPr>
          <a:lstStyle/>
          <a:p>
            <a:pPr marL="342900" defTabSz="914400">
              <a:lnSpc>
                <a:spcPct val="110000"/>
              </a:lnSpc>
              <a:spcBef>
                <a:spcPts val="0"/>
              </a:spcBef>
              <a:spcAft>
                <a:spcPts val="3000"/>
              </a:spcAft>
            </a:pPr>
            <a:r>
              <a:rPr lang="en-US" sz="4000" dirty="0">
                <a:latin typeface="+mn-lt"/>
              </a:rPr>
              <a:t>Authorizers will understand the benefits of providing TA to potential charter applicants in their district.</a:t>
            </a:r>
          </a:p>
          <a:p>
            <a:pPr marL="342900" defTabSz="914400">
              <a:lnSpc>
                <a:spcPct val="110000"/>
              </a:lnSpc>
              <a:spcBef>
                <a:spcPts val="0"/>
              </a:spcBef>
              <a:spcAft>
                <a:spcPts val="3000"/>
              </a:spcAft>
            </a:pPr>
            <a:r>
              <a:rPr lang="en-US" sz="4000" dirty="0">
                <a:latin typeface="+mn-lt"/>
              </a:rPr>
              <a:t>Authorizers will begin to understand how they might offer TA to potential applicants without providing too much guidance. </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C85E2E-E4A8-6142-AD15-0B3E4C46C692}"/>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dirty="0">
                <a:latin typeface="+mj-lt"/>
              </a:rPr>
              <a:t>What is technical assistance? </a:t>
            </a:r>
          </a:p>
        </p:txBody>
      </p:sp>
      <p:sp>
        <p:nvSpPr>
          <p:cNvPr id="2" name="Content Placeholder 1">
            <a:extLst>
              <a:ext uri="{FF2B5EF4-FFF2-40B4-BE49-F238E27FC236}">
                <a16:creationId xmlns:a16="http://schemas.microsoft.com/office/drawing/2014/main" id="{FD925920-7247-0A46-B078-61E0D3B99153}"/>
              </a:ext>
            </a:extLst>
          </p:cNvPr>
          <p:cNvSpPr>
            <a:spLocks noGrp="1"/>
          </p:cNvSpPr>
          <p:nvPr>
            <p:ph sz="quarter" idx="13"/>
          </p:nvPr>
        </p:nvSpPr>
        <p:spPr>
          <a:xfrm>
            <a:off x="1052504" y="3657600"/>
            <a:ext cx="13926239" cy="8014237"/>
          </a:xfrm>
        </p:spPr>
        <p:txBody>
          <a:bodyPr vert="horz" lIns="91440" tIns="45720" rIns="91440" bIns="45720" rtlCol="0" anchor="t">
            <a:normAutofit/>
          </a:bodyPr>
          <a:lstStyle/>
          <a:p>
            <a:pPr marL="935038" indent="-735013" defTabSz="914400">
              <a:lnSpc>
                <a:spcPct val="90000"/>
              </a:lnSpc>
              <a:buFont typeface="Arial" panose="020B0604020202020204" pitchFamily="34" charset="0"/>
              <a:buChar char="•"/>
            </a:pPr>
            <a:r>
              <a:rPr lang="en-US" sz="4000" dirty="0">
                <a:solidFill>
                  <a:schemeClr val="tx1"/>
                </a:solidFill>
                <a:latin typeface="+mn-lt"/>
              </a:rPr>
              <a:t>Sharing knowledge, expertise, instruction, skills training, or consulting services. </a:t>
            </a:r>
          </a:p>
          <a:p>
            <a:pPr marL="935038" indent="-735013" defTabSz="914400">
              <a:lnSpc>
                <a:spcPct val="90000"/>
              </a:lnSpc>
              <a:buFont typeface="Arial" panose="020B0604020202020204" pitchFamily="34" charset="0"/>
              <a:buChar char="•"/>
            </a:pPr>
            <a:r>
              <a:rPr lang="en-US" sz="4000" dirty="0">
                <a:solidFill>
                  <a:schemeClr val="tx1"/>
                </a:solidFill>
                <a:latin typeface="+mn-lt"/>
              </a:rPr>
              <a:t>Technical assistance to applicants = support through the application process</a:t>
            </a:r>
          </a:p>
          <a:p>
            <a:pPr marL="1836738" indent="-533400" defTabSz="914400">
              <a:lnSpc>
                <a:spcPct val="90000"/>
              </a:lnSpc>
              <a:buFont typeface="Arial" panose="020B0604020202020204" pitchFamily="34" charset="0"/>
              <a:buChar char="•"/>
            </a:pPr>
            <a:r>
              <a:rPr lang="en-US" sz="4000" b="0" dirty="0">
                <a:solidFill>
                  <a:schemeClr val="tx1"/>
                </a:solidFill>
                <a:latin typeface="+mn-lt"/>
              </a:rPr>
              <a:t>State Requirements</a:t>
            </a:r>
          </a:p>
          <a:p>
            <a:pPr marL="1836738" indent="-533400" defTabSz="914400">
              <a:lnSpc>
                <a:spcPct val="90000"/>
              </a:lnSpc>
              <a:buFont typeface="Arial" panose="020B0604020202020204" pitchFamily="34" charset="0"/>
              <a:buChar char="•"/>
            </a:pPr>
            <a:r>
              <a:rPr lang="en-US" sz="4000" b="0" dirty="0">
                <a:solidFill>
                  <a:schemeClr val="tx1"/>
                </a:solidFill>
                <a:latin typeface="+mn-lt"/>
              </a:rPr>
              <a:t>Timelines</a:t>
            </a:r>
          </a:p>
          <a:p>
            <a:pPr marL="1836738" indent="-533400" defTabSz="914400">
              <a:lnSpc>
                <a:spcPct val="90000"/>
              </a:lnSpc>
              <a:buFont typeface="Arial" panose="020B0604020202020204" pitchFamily="34" charset="0"/>
              <a:buChar char="•"/>
            </a:pPr>
            <a:r>
              <a:rPr lang="en-US" sz="4000" b="0" dirty="0">
                <a:solidFill>
                  <a:schemeClr val="tx1"/>
                </a:solidFill>
                <a:latin typeface="+mn-lt"/>
              </a:rPr>
              <a:t>Application Components </a:t>
            </a:r>
          </a:p>
        </p:txBody>
      </p:sp>
      <p:pic>
        <p:nvPicPr>
          <p:cNvPr id="7" name="Picture 6">
            <a:extLst>
              <a:ext uri="{FF2B5EF4-FFF2-40B4-BE49-F238E27FC236}">
                <a16:creationId xmlns:a16="http://schemas.microsoft.com/office/drawing/2014/main" id="{2B11BF83-7BF6-C244-B226-E7741734DC2D}"/>
              </a:ext>
              <a:ext uri="{C183D7F6-B498-43B3-948B-1728B52AA6E4}">
                <adec:decorative xmlns:adec="http://schemas.microsoft.com/office/drawing/2017/decorative" val="1"/>
              </a:ext>
            </a:extLst>
          </p:cNvPr>
          <p:cNvPicPr>
            <a:picLocks noChangeAspect="1"/>
          </p:cNvPicPr>
          <p:nvPr/>
        </p:nvPicPr>
        <p:blipFill rotWithShape="1">
          <a:blip r:embed="rId3"/>
          <a:srcRect t="5224" b="10508"/>
          <a:stretch/>
        </p:blipFill>
        <p:spPr>
          <a:xfrm>
            <a:off x="15353314" y="4187952"/>
            <a:ext cx="7883155" cy="8193024"/>
          </a:xfrm>
          <a:prstGeom prst="rect">
            <a:avLst/>
          </a:prstGeom>
        </p:spPr>
      </p:pic>
    </p:spTree>
    <p:extLst>
      <p:ext uri="{BB962C8B-B14F-4D97-AF65-F5344CB8AC3E}">
        <p14:creationId xmlns:p14="http://schemas.microsoft.com/office/powerpoint/2010/main" val="331849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E6D03-B0EF-2249-8DE6-CBC8D092E5BA}"/>
              </a:ext>
            </a:extLst>
          </p:cNvPr>
          <p:cNvSpPr>
            <a:spLocks noGrp="1"/>
          </p:cNvSpPr>
          <p:nvPr>
            <p:ph type="title"/>
          </p:nvPr>
        </p:nvSpPr>
        <p:spPr>
          <a:xfrm>
            <a:off x="1052504" y="1363698"/>
            <a:ext cx="7481896" cy="5494302"/>
          </a:xfrm>
        </p:spPr>
        <p:txBody>
          <a:bodyPr vert="horz" lIns="91440" tIns="45720" rIns="91440" bIns="45720" rtlCol="0" anchor="t" anchorCtr="0">
            <a:noAutofit/>
          </a:bodyPr>
          <a:lstStyle/>
          <a:p>
            <a:pPr defTabSz="914400">
              <a:lnSpc>
                <a:spcPct val="90000"/>
              </a:lnSpc>
            </a:pPr>
            <a:r>
              <a:rPr lang="en-US" sz="6000" kern="1200" dirty="0">
                <a:solidFill>
                  <a:schemeClr val="bg1"/>
                </a:solidFill>
                <a:latin typeface="+mj-lt"/>
                <a:ea typeface="+mj-ea"/>
                <a:cs typeface="+mj-cs"/>
              </a:rPr>
              <a:t>Why provide technical assistance to potential applicants?</a:t>
            </a:r>
          </a:p>
        </p:txBody>
      </p:sp>
      <p:pic>
        <p:nvPicPr>
          <p:cNvPr id="8" name="Content Placeholder 11" descr="Business Growth with solid fill">
            <a:extLst>
              <a:ext uri="{FF2B5EF4-FFF2-40B4-BE49-F238E27FC236}">
                <a16:creationId xmlns:a16="http://schemas.microsoft.com/office/drawing/2014/main" id="{D9BE01A9-E462-E24D-98CB-E5FC20FEB2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7587" y="1952856"/>
            <a:ext cx="2286000" cy="2286000"/>
          </a:xfrm>
          <a:prstGeom prst="rect">
            <a:avLst/>
          </a:prstGeom>
        </p:spPr>
      </p:pic>
      <p:pic>
        <p:nvPicPr>
          <p:cNvPr id="10" name="Content Placeholder 13" descr="Checkmark with solid fill">
            <a:extLst>
              <a:ext uri="{FF2B5EF4-FFF2-40B4-BE49-F238E27FC236}">
                <a16:creationId xmlns:a16="http://schemas.microsoft.com/office/drawing/2014/main" id="{40BD3949-A05D-764A-BC4A-F03CE0779A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7205" y="5756776"/>
            <a:ext cx="2286000" cy="2286000"/>
          </a:xfrm>
          <a:prstGeom prst="rect">
            <a:avLst/>
          </a:prstGeom>
        </p:spPr>
      </p:pic>
      <p:pic>
        <p:nvPicPr>
          <p:cNvPr id="12" name="Content Placeholder 15" descr="Upward trend with solid fill">
            <a:extLst>
              <a:ext uri="{FF2B5EF4-FFF2-40B4-BE49-F238E27FC236}">
                <a16:creationId xmlns:a16="http://schemas.microsoft.com/office/drawing/2014/main" id="{26C0B83E-74BA-4742-AE19-E7B553A4D0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9272" y="9597290"/>
            <a:ext cx="2286000" cy="2286000"/>
          </a:xfrm>
          <a:prstGeom prst="rect">
            <a:avLst/>
          </a:prstGeom>
        </p:spPr>
      </p:pic>
      <p:sp>
        <p:nvSpPr>
          <p:cNvPr id="13" name="Content Placeholder 7">
            <a:extLst>
              <a:ext uri="{FF2B5EF4-FFF2-40B4-BE49-F238E27FC236}">
                <a16:creationId xmlns:a16="http://schemas.microsoft.com/office/drawing/2014/main" id="{C16CFD42-5C74-B243-BEAD-671464F9CFB9}"/>
              </a:ext>
            </a:extLst>
          </p:cNvPr>
          <p:cNvSpPr txBox="1">
            <a:spLocks/>
          </p:cNvSpPr>
          <p:nvPr/>
        </p:nvSpPr>
        <p:spPr>
          <a:xfrm>
            <a:off x="12689298" y="1363698"/>
            <a:ext cx="10645373" cy="3464317"/>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0" dirty="0">
                <a:solidFill>
                  <a:schemeClr val="bg1"/>
                </a:solidFill>
                <a:latin typeface="+mn-lt"/>
              </a:rPr>
              <a:t>Helps to predict the number of applicants you expect to receive </a:t>
            </a:r>
          </a:p>
        </p:txBody>
      </p:sp>
      <p:sp>
        <p:nvSpPr>
          <p:cNvPr id="14" name="Content Placeholder 8">
            <a:extLst>
              <a:ext uri="{FF2B5EF4-FFF2-40B4-BE49-F238E27FC236}">
                <a16:creationId xmlns:a16="http://schemas.microsoft.com/office/drawing/2014/main" id="{F349A661-C759-5B40-BABA-B237C09EDF08}"/>
              </a:ext>
            </a:extLst>
          </p:cNvPr>
          <p:cNvSpPr txBox="1">
            <a:spLocks/>
          </p:cNvSpPr>
          <p:nvPr/>
        </p:nvSpPr>
        <p:spPr>
          <a:xfrm>
            <a:off x="12689298" y="5167618"/>
            <a:ext cx="10645373" cy="3464317"/>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0" dirty="0">
                <a:solidFill>
                  <a:schemeClr val="bg1"/>
                </a:solidFill>
                <a:latin typeface="+mn-lt"/>
              </a:rPr>
              <a:t>Minimizes non-substantive corrections needed </a:t>
            </a:r>
          </a:p>
        </p:txBody>
      </p:sp>
      <p:sp>
        <p:nvSpPr>
          <p:cNvPr id="15" name="Content Placeholder 9">
            <a:extLst>
              <a:ext uri="{FF2B5EF4-FFF2-40B4-BE49-F238E27FC236}">
                <a16:creationId xmlns:a16="http://schemas.microsoft.com/office/drawing/2014/main" id="{45C8C2E6-B7C7-8E40-BE76-D7060F7FFBA8}"/>
              </a:ext>
            </a:extLst>
          </p:cNvPr>
          <p:cNvSpPr txBox="1">
            <a:spLocks/>
          </p:cNvSpPr>
          <p:nvPr/>
        </p:nvSpPr>
        <p:spPr>
          <a:xfrm>
            <a:off x="12689298" y="9008132"/>
            <a:ext cx="10645373" cy="3464317"/>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0" dirty="0">
                <a:solidFill>
                  <a:schemeClr val="bg1"/>
                </a:solidFill>
                <a:latin typeface="+mn-lt"/>
              </a:rPr>
              <a:t>Results in stronger applications </a:t>
            </a:r>
          </a:p>
        </p:txBody>
      </p:sp>
    </p:spTree>
    <p:extLst>
      <p:ext uri="{BB962C8B-B14F-4D97-AF65-F5344CB8AC3E}">
        <p14:creationId xmlns:p14="http://schemas.microsoft.com/office/powerpoint/2010/main" val="244305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14135-20F7-234E-B730-90411F542F2A}"/>
              </a:ext>
            </a:extLst>
          </p:cNvPr>
          <p:cNvSpPr>
            <a:spLocks noGrp="1"/>
          </p:cNvSpPr>
          <p:nvPr>
            <p:ph type="title"/>
          </p:nvPr>
        </p:nvSpPr>
        <p:spPr>
          <a:xfrm>
            <a:off x="1052504" y="1363698"/>
            <a:ext cx="7477542" cy="5494302"/>
          </a:xfrm>
        </p:spPr>
        <p:txBody>
          <a:bodyPr vert="horz" lIns="91440" tIns="45720" rIns="91440" bIns="45720" rtlCol="0" anchor="t">
            <a:noAutofit/>
          </a:bodyPr>
          <a:lstStyle/>
          <a:p>
            <a:pPr defTabSz="914400">
              <a:lnSpc>
                <a:spcPct val="90000"/>
              </a:lnSpc>
            </a:pPr>
            <a:r>
              <a:rPr lang="en-US" sz="6000" kern="1200" dirty="0">
                <a:solidFill>
                  <a:schemeClr val="bg1"/>
                </a:solidFill>
                <a:latin typeface="+mj-lt"/>
                <a:ea typeface="+mj-ea"/>
                <a:cs typeface="+mj-cs"/>
              </a:rPr>
              <a:t>How to provide technical assistance to potential applicants</a:t>
            </a:r>
          </a:p>
        </p:txBody>
      </p:sp>
      <p:sp>
        <p:nvSpPr>
          <p:cNvPr id="10" name="Content Placeholder 15">
            <a:extLst>
              <a:ext uri="{FF2B5EF4-FFF2-40B4-BE49-F238E27FC236}">
                <a16:creationId xmlns:a16="http://schemas.microsoft.com/office/drawing/2014/main" id="{5A36A399-B7E5-B84D-8C05-1F47CE6959A9}"/>
              </a:ext>
            </a:extLst>
          </p:cNvPr>
          <p:cNvSpPr txBox="1">
            <a:spLocks/>
          </p:cNvSpPr>
          <p:nvPr/>
        </p:nvSpPr>
        <p:spPr>
          <a:xfrm>
            <a:off x="10012679" y="1363699"/>
            <a:ext cx="12297217" cy="1212994"/>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200" dirty="0">
                <a:solidFill>
                  <a:schemeClr val="bg1"/>
                </a:solidFill>
                <a:latin typeface="+mj-lt"/>
              </a:rPr>
              <a:t>Let’s Discuss</a:t>
            </a:r>
          </a:p>
        </p:txBody>
      </p:sp>
      <p:sp>
        <p:nvSpPr>
          <p:cNvPr id="6" name="Content Placeholder 5">
            <a:extLst>
              <a:ext uri="{FF2B5EF4-FFF2-40B4-BE49-F238E27FC236}">
                <a16:creationId xmlns:a16="http://schemas.microsoft.com/office/drawing/2014/main" id="{E64BF114-395B-0842-8802-B282E110238F}"/>
              </a:ext>
            </a:extLst>
          </p:cNvPr>
          <p:cNvSpPr>
            <a:spLocks noGrp="1"/>
          </p:cNvSpPr>
          <p:nvPr>
            <p:ph sz="quarter" idx="13"/>
          </p:nvPr>
        </p:nvSpPr>
        <p:spPr>
          <a:xfrm>
            <a:off x="10012679" y="2905718"/>
            <a:ext cx="12416246" cy="9622386"/>
          </a:xfrm>
        </p:spPr>
        <p:txBody>
          <a:bodyPr/>
          <a:lstStyle/>
          <a:p>
            <a:pPr marL="571500" lvl="0" indent="-571500">
              <a:buFont typeface="Arial" panose="020B0604020202020204" pitchFamily="34" charset="0"/>
              <a:buChar char="•"/>
            </a:pPr>
            <a:r>
              <a:rPr lang="en-US" sz="4000" dirty="0">
                <a:latin typeface="+mn-lt"/>
              </a:rPr>
              <a:t>When is the best time to provide TA to potential applicants?</a:t>
            </a:r>
          </a:p>
          <a:p>
            <a:pPr marL="571500" lvl="0" indent="-571500">
              <a:buFont typeface="Arial" panose="020B0604020202020204" pitchFamily="34" charset="0"/>
              <a:buChar char="•"/>
            </a:pPr>
            <a:r>
              <a:rPr lang="en-US" sz="4000" dirty="0">
                <a:latin typeface="+mn-lt"/>
              </a:rPr>
              <a:t>What content is the most important to cover?</a:t>
            </a:r>
          </a:p>
          <a:p>
            <a:pPr marL="571500" lvl="0" indent="-571500">
              <a:buFont typeface="Arial" panose="020B0604020202020204" pitchFamily="34" charset="0"/>
              <a:buChar char="•"/>
            </a:pPr>
            <a:r>
              <a:rPr lang="en-US" sz="4000" dirty="0">
                <a:latin typeface="+mn-lt"/>
              </a:rPr>
              <a:t>How might you provide guidance without providing too much direction? </a:t>
            </a:r>
          </a:p>
          <a:p>
            <a:pPr marL="571500" lvl="0" indent="-571500">
              <a:buFont typeface="Arial" panose="020B0604020202020204" pitchFamily="34" charset="0"/>
              <a:buChar char="•"/>
            </a:pPr>
            <a:r>
              <a:rPr lang="en-US" sz="4000" dirty="0">
                <a:latin typeface="+mn-lt"/>
              </a:rPr>
              <a:t>What is the end goal of providing this TA?</a:t>
            </a:r>
          </a:p>
        </p:txBody>
      </p:sp>
      <p:pic>
        <p:nvPicPr>
          <p:cNvPr id="7" name="Picture 6" descr="A group of people meeting icon indicating that a group discussion will be held.">
            <a:extLst>
              <a:ext uri="{FF2B5EF4-FFF2-40B4-BE49-F238E27FC236}">
                <a16:creationId xmlns:a16="http://schemas.microsoft.com/office/drawing/2014/main" id="{D22FC8AB-D0F5-794C-A8FF-D3D6567AAA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2575" y="11726615"/>
            <a:ext cx="1876321" cy="1901422"/>
          </a:xfrm>
          <a:prstGeom prst="rect">
            <a:avLst/>
          </a:prstGeom>
          <a:noFill/>
          <a:ln>
            <a:noFill/>
          </a:ln>
        </p:spPr>
      </p:pic>
    </p:spTree>
    <p:extLst>
      <p:ext uri="{BB962C8B-B14F-4D97-AF65-F5344CB8AC3E}">
        <p14:creationId xmlns:p14="http://schemas.microsoft.com/office/powerpoint/2010/main" val="232313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BE3291-223A-8D41-97D7-59E81221FCCF}"/>
              </a:ext>
            </a:extLst>
          </p:cNvPr>
          <p:cNvSpPr>
            <a:spLocks noGrp="1"/>
          </p:cNvSpPr>
          <p:nvPr>
            <p:ph type="title"/>
          </p:nvPr>
        </p:nvSpPr>
        <p:spPr/>
        <p:txBody>
          <a:bodyPr/>
          <a:lstStyle/>
          <a:p>
            <a:r>
              <a:rPr lang="en-US" dirty="0">
                <a:latin typeface="+mn-lt"/>
              </a:rPr>
              <a:t>Technical Assistance Topics to Cover</a:t>
            </a:r>
          </a:p>
        </p:txBody>
      </p:sp>
      <p:sp>
        <p:nvSpPr>
          <p:cNvPr id="2" name="Content Placeholder 1">
            <a:extLst>
              <a:ext uri="{FF2B5EF4-FFF2-40B4-BE49-F238E27FC236}">
                <a16:creationId xmlns:a16="http://schemas.microsoft.com/office/drawing/2014/main" id="{F0FEEA8D-F8F2-7645-B184-48DCBEC336A6}"/>
              </a:ext>
            </a:extLst>
          </p:cNvPr>
          <p:cNvSpPr>
            <a:spLocks noGrp="1"/>
          </p:cNvSpPr>
          <p:nvPr>
            <p:ph sz="quarter" idx="13"/>
          </p:nvPr>
        </p:nvSpPr>
        <p:spPr>
          <a:xfrm>
            <a:off x="1051560" y="2651760"/>
            <a:ext cx="22290074" cy="8562965"/>
          </a:xfrm>
        </p:spPr>
        <p:txBody>
          <a:bodyPr lIns="91440" tIns="45720" rIns="91440" bIns="45720" anchor="t"/>
          <a:lstStyle/>
          <a:p>
            <a:pPr marL="571500" indent="-571500">
              <a:buFont typeface="Arial" panose="020B0604020202020204" pitchFamily="34" charset="0"/>
              <a:buChar char="•"/>
            </a:pPr>
            <a:r>
              <a:rPr lang="en-US" sz="4000" dirty="0">
                <a:latin typeface="+mn-lt"/>
                <a:cs typeface="Helvetica"/>
              </a:rPr>
              <a:t>Background of District</a:t>
            </a:r>
          </a:p>
          <a:p>
            <a:pPr marL="1485900" lvl="1" indent="-571500">
              <a:buFont typeface="Arial" panose="020B0604020202020204" pitchFamily="34" charset="0"/>
              <a:buChar char="•"/>
            </a:pPr>
            <a:r>
              <a:rPr lang="en-US" sz="4000" dirty="0">
                <a:solidFill>
                  <a:schemeClr val="tx2"/>
                </a:solidFill>
                <a:latin typeface="+mn-lt"/>
                <a:cs typeface="Helvetica"/>
              </a:rPr>
              <a:t>Number of current schools, choice options, enrollment trends</a:t>
            </a:r>
          </a:p>
          <a:p>
            <a:pPr marL="571500" indent="-571500">
              <a:buFont typeface="Arial" panose="020B0604020202020204" pitchFamily="34" charset="0"/>
              <a:buChar char="•"/>
            </a:pPr>
            <a:r>
              <a:rPr lang="en-US" sz="4000" dirty="0">
                <a:latin typeface="+mn-lt"/>
                <a:cs typeface="Helvetica"/>
              </a:rPr>
              <a:t>Overview of Application &amp; Evaluation Criteria </a:t>
            </a:r>
          </a:p>
          <a:p>
            <a:pPr marL="1485900" lvl="1" indent="-571500">
              <a:buFont typeface="Arial" panose="020B0604020202020204" pitchFamily="34" charset="0"/>
              <a:buChar char="•"/>
            </a:pPr>
            <a:r>
              <a:rPr lang="en-US" sz="4000" dirty="0">
                <a:solidFill>
                  <a:schemeClr val="tx2"/>
                </a:solidFill>
                <a:latin typeface="+mn-lt"/>
                <a:cs typeface="Helvetica"/>
              </a:rPr>
              <a:t>If application and evaluation criteria/rubric is publicly posted </a:t>
            </a:r>
          </a:p>
          <a:p>
            <a:pPr marL="571500" indent="-571500">
              <a:buFont typeface="Arial" panose="020B0604020202020204" pitchFamily="34" charset="0"/>
              <a:buChar char="•"/>
            </a:pPr>
            <a:r>
              <a:rPr lang="en-US" sz="4000" dirty="0">
                <a:latin typeface="+mn-lt"/>
                <a:cs typeface="Helvetica"/>
              </a:rPr>
              <a:t>Application Submission Requirements</a:t>
            </a:r>
          </a:p>
          <a:p>
            <a:pPr marL="1485900" lvl="1" indent="-571500">
              <a:buFont typeface="Arial" panose="020B0604020202020204" pitchFamily="34" charset="0"/>
              <a:buChar char="•"/>
            </a:pPr>
            <a:r>
              <a:rPr lang="en-US" sz="4000" dirty="0">
                <a:solidFill>
                  <a:schemeClr val="tx2"/>
                </a:solidFill>
                <a:latin typeface="+mn-lt"/>
                <a:cs typeface="Helvetica"/>
              </a:rPr>
              <a:t>Page limits and formatting, attachments required, assurances, forms, addendums</a:t>
            </a:r>
          </a:p>
          <a:p>
            <a:pPr marL="571500" indent="-571500">
              <a:buFont typeface="Arial" panose="020B0604020202020204" pitchFamily="34" charset="0"/>
              <a:buChar char="•"/>
            </a:pPr>
            <a:r>
              <a:rPr lang="en-US" sz="4000" dirty="0">
                <a:latin typeface="+mn-lt"/>
                <a:cs typeface="Helvetica"/>
              </a:rPr>
              <a:t>Application Process and Timelines</a:t>
            </a:r>
          </a:p>
          <a:p>
            <a:pPr marL="571500" indent="-571500">
              <a:buFont typeface="Arial" panose="020B0604020202020204" pitchFamily="34" charset="0"/>
              <a:buChar char="•"/>
            </a:pPr>
            <a:r>
              <a:rPr lang="en-US" sz="4000" dirty="0">
                <a:latin typeface="+mn-lt"/>
                <a:cs typeface="Helvetica"/>
              </a:rPr>
              <a:t>Other areas of concern for your specific district</a:t>
            </a:r>
          </a:p>
        </p:txBody>
      </p:sp>
    </p:spTree>
    <p:extLst>
      <p:ext uri="{BB962C8B-B14F-4D97-AF65-F5344CB8AC3E}">
        <p14:creationId xmlns:p14="http://schemas.microsoft.com/office/powerpoint/2010/main" val="147427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B4A1B-8D5B-B84D-BC5A-218AAA1A3408}"/>
              </a:ext>
            </a:extLst>
          </p:cNvPr>
          <p:cNvSpPr>
            <a:spLocks noGrp="1"/>
          </p:cNvSpPr>
          <p:nvPr>
            <p:ph type="title"/>
          </p:nvPr>
        </p:nvSpPr>
        <p:spPr/>
        <p:txBody>
          <a:bodyPr lIns="91440" tIns="45720" rIns="91440" bIns="45720" anchor="t" anchorCtr="0"/>
          <a:lstStyle/>
          <a:p>
            <a:r>
              <a:rPr lang="en-US" dirty="0">
                <a:latin typeface="+mj-lt"/>
                <a:cs typeface="Helvetica"/>
              </a:rPr>
              <a:t>Some District Examples: </a:t>
            </a:r>
            <a:endParaRPr lang="en-US" dirty="0">
              <a:latin typeface="+mj-lt"/>
            </a:endParaRPr>
          </a:p>
        </p:txBody>
      </p:sp>
      <p:sp>
        <p:nvSpPr>
          <p:cNvPr id="7" name="Content Placeholder 6">
            <a:extLst>
              <a:ext uri="{FF2B5EF4-FFF2-40B4-BE49-F238E27FC236}">
                <a16:creationId xmlns:a16="http://schemas.microsoft.com/office/drawing/2014/main" id="{C3305E75-AACE-7E4C-A3D2-98C7A2C1BF55}"/>
              </a:ext>
            </a:extLst>
          </p:cNvPr>
          <p:cNvSpPr>
            <a:spLocks noGrp="1"/>
          </p:cNvSpPr>
          <p:nvPr>
            <p:ph sz="quarter" idx="13"/>
          </p:nvPr>
        </p:nvSpPr>
        <p:spPr>
          <a:xfrm>
            <a:off x="1052504" y="4873624"/>
            <a:ext cx="8648498" cy="4541211"/>
          </a:xfrm>
        </p:spPr>
        <p:txBody>
          <a:bodyPr lIns="91440" tIns="45720" rIns="91440" bIns="45720" anchor="t"/>
          <a:lstStyle/>
          <a:p>
            <a:pPr>
              <a:lnSpc>
                <a:spcPct val="100000"/>
              </a:lnSpc>
              <a:spcBef>
                <a:spcPts val="1200"/>
              </a:spcBef>
              <a:spcAft>
                <a:spcPts val="0"/>
              </a:spcAft>
            </a:pPr>
            <a:r>
              <a:rPr lang="en-US" u="sng" dirty="0">
                <a:latin typeface="Helvetica"/>
                <a:cs typeface="Helvetica"/>
              </a:rPr>
              <a:t>Denver Public Schools </a:t>
            </a:r>
            <a:endParaRPr lang="en-US" dirty="0">
              <a:cs typeface="Helvetica" pitchFamily="2" charset="0"/>
            </a:endParaRPr>
          </a:p>
          <a:p>
            <a:pPr marL="685800" indent="-685800">
              <a:lnSpc>
                <a:spcPct val="110000"/>
              </a:lnSpc>
              <a:spcBef>
                <a:spcPts val="1800"/>
              </a:spcBef>
              <a:spcAft>
                <a:spcPts val="1800"/>
              </a:spcAft>
              <a:buChar char="•"/>
            </a:pPr>
            <a:r>
              <a:rPr lang="en-US" b="0" dirty="0">
                <a:latin typeface="Helvetica"/>
                <a:cs typeface="Helvetica"/>
              </a:rPr>
              <a:t>Portfolio Management Team offers supports to new applicants on a variety of subjects</a:t>
            </a:r>
            <a:endParaRPr lang="en-US" dirty="0">
              <a:cs typeface="Helvetica" pitchFamily="2" charset="0"/>
            </a:endParaRPr>
          </a:p>
          <a:p>
            <a:pPr marL="685800" indent="-685800">
              <a:lnSpc>
                <a:spcPct val="110000"/>
              </a:lnSpc>
              <a:spcBef>
                <a:spcPts val="1800"/>
              </a:spcBef>
              <a:spcAft>
                <a:spcPts val="1800"/>
              </a:spcAft>
              <a:buChar char="•"/>
            </a:pPr>
            <a:r>
              <a:rPr lang="en-US" b="0" dirty="0">
                <a:solidFill>
                  <a:srgbClr val="1669C9"/>
                </a:solidFill>
                <a:latin typeface="Helvetica"/>
                <a:cs typeface="Helvetica"/>
              </a:rPr>
              <a:t>Website also lists all previously submitted applications</a:t>
            </a:r>
            <a:endParaRPr lang="en-US" b="0" dirty="0">
              <a:solidFill>
                <a:srgbClr val="1669C9"/>
              </a:solidFill>
              <a:cs typeface="Helvetica" pitchFamily="2" charset="0"/>
            </a:endParaRPr>
          </a:p>
        </p:txBody>
      </p:sp>
      <p:sp>
        <p:nvSpPr>
          <p:cNvPr id="6" name="Content Placeholder 6">
            <a:extLst>
              <a:ext uri="{FF2B5EF4-FFF2-40B4-BE49-F238E27FC236}">
                <a16:creationId xmlns:a16="http://schemas.microsoft.com/office/drawing/2014/main" id="{E2CFEDBA-5996-470A-BCAE-72392B7E5FF4}"/>
              </a:ext>
            </a:extLst>
          </p:cNvPr>
          <p:cNvSpPr txBox="1">
            <a:spLocks/>
          </p:cNvSpPr>
          <p:nvPr/>
        </p:nvSpPr>
        <p:spPr>
          <a:xfrm>
            <a:off x="13322282" y="4873624"/>
            <a:ext cx="10325116" cy="5354109"/>
          </a:xfrm>
          <a:prstGeom prst="rect">
            <a:avLst/>
          </a:prstGeom>
        </p:spPr>
        <p:txBody>
          <a:bodyPr lIns="91440" tIns="45720" rIns="91440" bIns="45720" anchor="t"/>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u="sng" dirty="0">
                <a:latin typeface="Helvetica"/>
                <a:cs typeface="Helvetica"/>
              </a:rPr>
              <a:t>Charter School institute </a:t>
            </a:r>
            <a:endParaRPr lang="en-US" dirty="0"/>
          </a:p>
          <a:p>
            <a:pPr marL="685800" indent="-685800">
              <a:lnSpc>
                <a:spcPct val="110000"/>
              </a:lnSpc>
              <a:spcBef>
                <a:spcPts val="1200"/>
              </a:spcBef>
              <a:spcAft>
                <a:spcPts val="1200"/>
              </a:spcAft>
              <a:buChar char="•"/>
            </a:pPr>
            <a:r>
              <a:rPr lang="en-US" b="0" dirty="0">
                <a:latin typeface="Helvetica"/>
                <a:cs typeface="Helvetica"/>
              </a:rPr>
              <a:t>Holds a fall and spring timeline for new applicants</a:t>
            </a:r>
          </a:p>
          <a:p>
            <a:pPr marL="685800" indent="-685800">
              <a:lnSpc>
                <a:spcPct val="110000"/>
              </a:lnSpc>
              <a:spcBef>
                <a:spcPts val="1200"/>
              </a:spcBef>
              <a:spcAft>
                <a:spcPts val="1200"/>
              </a:spcAft>
              <a:buChar char="•"/>
            </a:pPr>
            <a:r>
              <a:rPr lang="en-US" b="0" dirty="0">
                <a:latin typeface="Helvetica"/>
                <a:cs typeface="Helvetica"/>
              </a:rPr>
              <a:t>Orientation held 2-6 months prior to LOI</a:t>
            </a:r>
            <a:endParaRPr lang="en-US" b="0" u="sng" dirty="0">
              <a:latin typeface="Helvetica"/>
              <a:cs typeface="Helvetica"/>
            </a:endParaRPr>
          </a:p>
          <a:p>
            <a:pPr marL="685800" indent="-685800">
              <a:lnSpc>
                <a:spcPct val="110000"/>
              </a:lnSpc>
              <a:spcBef>
                <a:spcPts val="1200"/>
              </a:spcBef>
              <a:spcAft>
                <a:spcPts val="1200"/>
              </a:spcAft>
              <a:buChar char="•"/>
            </a:pPr>
            <a:r>
              <a:rPr lang="en-US" b="0" dirty="0">
                <a:latin typeface="Helvetica"/>
                <a:cs typeface="Helvetica"/>
              </a:rPr>
              <a:t>LOI due </a:t>
            </a:r>
          </a:p>
          <a:p>
            <a:pPr marL="685800" indent="-685800">
              <a:lnSpc>
                <a:spcPct val="110000"/>
              </a:lnSpc>
              <a:spcBef>
                <a:spcPts val="1200"/>
              </a:spcBef>
              <a:spcAft>
                <a:spcPts val="1200"/>
              </a:spcAft>
              <a:buChar char="•"/>
            </a:pPr>
            <a:r>
              <a:rPr lang="en-US" b="0" dirty="0">
                <a:latin typeface="Helvetica"/>
                <a:cs typeface="Helvetica"/>
              </a:rPr>
              <a:t>Application due </a:t>
            </a:r>
            <a:endParaRPr lang="en-US" b="0" dirty="0">
              <a:cs typeface="Helvetica" pitchFamily="2" charset="0"/>
            </a:endParaRPr>
          </a:p>
          <a:p>
            <a:pPr marL="685800" indent="-685800">
              <a:lnSpc>
                <a:spcPct val="100000"/>
              </a:lnSpc>
              <a:spcBef>
                <a:spcPts val="0"/>
              </a:spcBef>
              <a:spcAft>
                <a:spcPts val="0"/>
              </a:spcAft>
              <a:buChar char="•"/>
            </a:pPr>
            <a:endParaRPr lang="en-US" dirty="0"/>
          </a:p>
        </p:txBody>
      </p:sp>
      <p:pic>
        <p:nvPicPr>
          <p:cNvPr id="9" name="Picture 9">
            <a:extLst>
              <a:ext uri="{FF2B5EF4-FFF2-40B4-BE49-F238E27FC236}">
                <a16:creationId xmlns:a16="http://schemas.microsoft.com/office/drawing/2014/main" id="{A480D333-5768-4981-88FB-F0B06586B7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2504" y="3112446"/>
            <a:ext cx="9082535" cy="1188720"/>
          </a:xfrm>
          <a:prstGeom prst="rect">
            <a:avLst/>
          </a:prstGeom>
        </p:spPr>
      </p:pic>
      <p:pic>
        <p:nvPicPr>
          <p:cNvPr id="10" name="Picture 10">
            <a:extLst>
              <a:ext uri="{FF2B5EF4-FFF2-40B4-BE49-F238E27FC236}">
                <a16:creationId xmlns:a16="http://schemas.microsoft.com/office/drawing/2014/main" id="{FDE570F8-1098-4251-BA12-5A60DC231C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58800" y="3108960"/>
            <a:ext cx="8946859" cy="1280160"/>
          </a:xfrm>
          <a:prstGeom prst="rect">
            <a:avLst/>
          </a:prstGeom>
        </p:spPr>
      </p:pic>
    </p:spTree>
    <p:extLst>
      <p:ext uri="{BB962C8B-B14F-4D97-AF65-F5344CB8AC3E}">
        <p14:creationId xmlns:p14="http://schemas.microsoft.com/office/powerpoint/2010/main" val="22299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C2B34-7424-1245-8DB8-0D7C1E1DB316}"/>
              </a:ext>
            </a:extLst>
          </p:cNvPr>
          <p:cNvSpPr>
            <a:spLocks noGrp="1"/>
          </p:cNvSpPr>
          <p:nvPr>
            <p:ph type="title"/>
          </p:nvPr>
        </p:nvSpPr>
        <p:spPr/>
        <p:txBody>
          <a:bodyPr/>
          <a:lstStyle/>
          <a:p>
            <a:r>
              <a:rPr lang="en-US" dirty="0">
                <a:latin typeface="+mj-lt"/>
              </a:rPr>
              <a:t>Other Sources of Potential TA Support for New Applicants</a:t>
            </a:r>
          </a:p>
        </p:txBody>
      </p:sp>
      <p:sp>
        <p:nvSpPr>
          <p:cNvPr id="2" name="Content Placeholder 1">
            <a:extLst>
              <a:ext uri="{FF2B5EF4-FFF2-40B4-BE49-F238E27FC236}">
                <a16:creationId xmlns:a16="http://schemas.microsoft.com/office/drawing/2014/main" id="{D4174806-E7E5-F049-B0BD-4AE0FEB76308}"/>
              </a:ext>
            </a:extLst>
          </p:cNvPr>
          <p:cNvSpPr>
            <a:spLocks noGrp="1"/>
          </p:cNvSpPr>
          <p:nvPr>
            <p:ph sz="quarter" idx="13"/>
          </p:nvPr>
        </p:nvSpPr>
        <p:spPr>
          <a:xfrm>
            <a:off x="1052504" y="2926080"/>
            <a:ext cx="22315477" cy="8562965"/>
          </a:xfrm>
        </p:spPr>
        <p:txBody>
          <a:bodyPr/>
          <a:lstStyle/>
          <a:p>
            <a:pPr marL="571500" indent="-571500">
              <a:buFont typeface="Arial" panose="020B0604020202020204" pitchFamily="34" charset="0"/>
              <a:buChar char="•"/>
            </a:pPr>
            <a:r>
              <a:rPr lang="en-US" sz="4000" dirty="0">
                <a:latin typeface="+mn-lt"/>
              </a:rPr>
              <a:t>Colorado League of Charter Schools </a:t>
            </a:r>
          </a:p>
          <a:p>
            <a:pPr lvl="1" indent="0">
              <a:buNone/>
            </a:pPr>
            <a:r>
              <a:rPr lang="en-US" sz="4000" b="1" dirty="0">
                <a:solidFill>
                  <a:schemeClr val="tx2"/>
                </a:solidFill>
                <a:latin typeface="+mn-lt"/>
              </a:rPr>
              <a:t>Drew </a:t>
            </a:r>
            <a:r>
              <a:rPr lang="en-US" sz="4000" b="1">
                <a:solidFill>
                  <a:schemeClr val="tx2"/>
                </a:solidFill>
                <a:latin typeface="+mn-lt"/>
              </a:rPr>
              <a:t>Goltermann, </a:t>
            </a:r>
            <a:r>
              <a:rPr lang="en-US" sz="4000" b="1" dirty="0">
                <a:solidFill>
                  <a:schemeClr val="tx2"/>
                </a:solidFill>
                <a:latin typeface="+mn-lt"/>
              </a:rPr>
              <a:t>Director of New School Development </a:t>
            </a:r>
          </a:p>
          <a:p>
            <a:pPr marL="2263140" lvl="2" indent="-571500">
              <a:buFont typeface="Arial" panose="020B0604020202020204" pitchFamily="34" charset="0"/>
              <a:buChar char="•"/>
            </a:pPr>
            <a:r>
              <a:rPr lang="en-US" sz="4000" dirty="0">
                <a:solidFill>
                  <a:schemeClr val="tx2"/>
                </a:solidFill>
                <a:latin typeface="+mn-lt"/>
              </a:rPr>
              <a:t>Website provides sample charter applications</a:t>
            </a:r>
          </a:p>
          <a:p>
            <a:pPr marL="2263140" lvl="2" indent="-571500">
              <a:buFont typeface="Arial" panose="020B0604020202020204" pitchFamily="34" charset="0"/>
              <a:buChar char="•"/>
            </a:pPr>
            <a:r>
              <a:rPr lang="en-US" sz="4000" dirty="0">
                <a:solidFill>
                  <a:schemeClr val="tx2"/>
                </a:solidFill>
                <a:latin typeface="+mn-lt"/>
              </a:rPr>
              <a:t>Application review: League provides feedback on quality of application based on their Quality Standards for Developing Charter Schools </a:t>
            </a:r>
          </a:p>
          <a:p>
            <a:pPr marL="571500" indent="-571500">
              <a:buFont typeface="Arial" panose="020B0604020202020204" pitchFamily="34" charset="0"/>
              <a:buChar char="•"/>
            </a:pPr>
            <a:r>
              <a:rPr lang="en-US" sz="4000" dirty="0">
                <a:latin typeface="+mn-lt"/>
              </a:rPr>
              <a:t>Colorado Department of Education </a:t>
            </a:r>
          </a:p>
          <a:p>
            <a:pPr lvl="1" indent="0">
              <a:buNone/>
            </a:pPr>
            <a:r>
              <a:rPr lang="en-US" sz="4000" b="1" dirty="0">
                <a:solidFill>
                  <a:schemeClr val="tx2"/>
                </a:solidFill>
                <a:latin typeface="+mn-lt"/>
              </a:rPr>
              <a:t>Bill </a:t>
            </a:r>
            <a:r>
              <a:rPr lang="en-US" sz="4000" b="1" dirty="0" err="1">
                <a:solidFill>
                  <a:schemeClr val="tx2"/>
                </a:solidFill>
                <a:latin typeface="+mn-lt"/>
              </a:rPr>
              <a:t>Kottenstette</a:t>
            </a:r>
            <a:r>
              <a:rPr lang="en-US" sz="4000" b="1" dirty="0">
                <a:solidFill>
                  <a:schemeClr val="tx2"/>
                </a:solidFill>
                <a:latin typeface="+mn-lt"/>
              </a:rPr>
              <a:t>, Executive Director: Schools of Choice, CDE </a:t>
            </a:r>
          </a:p>
          <a:p>
            <a:pPr marL="2263140" lvl="2" indent="-571500">
              <a:buFont typeface="Arial" panose="020B0604020202020204" pitchFamily="34" charset="0"/>
              <a:buChar char="•"/>
            </a:pPr>
            <a:r>
              <a:rPr lang="en-US" sz="4000" dirty="0">
                <a:solidFill>
                  <a:schemeClr val="tx2"/>
                </a:solidFill>
                <a:latin typeface="+mn-lt"/>
              </a:rPr>
              <a:t>Start a Colorado Charter Bootcamp: Annual 4-day event to direct new applicants to</a:t>
            </a:r>
          </a:p>
          <a:p>
            <a:pPr marL="2263140" lvl="2" indent="-571500">
              <a:buFont typeface="Arial" panose="020B0604020202020204" pitchFamily="34" charset="0"/>
              <a:buChar char="•"/>
            </a:pPr>
            <a:r>
              <a:rPr lang="en-US" sz="4000" dirty="0">
                <a:solidFill>
                  <a:schemeClr val="tx2"/>
                </a:solidFill>
                <a:latin typeface="+mn-lt"/>
              </a:rPr>
              <a:t>Colorado Charter Schools Program Grant: Application training available, aligned somewhat to charter application</a:t>
            </a:r>
          </a:p>
        </p:txBody>
      </p:sp>
      <p:pic>
        <p:nvPicPr>
          <p:cNvPr id="5" name="Picture 4">
            <a:extLst>
              <a:ext uri="{FF2B5EF4-FFF2-40B4-BE49-F238E27FC236}">
                <a16:creationId xmlns:a16="http://schemas.microsoft.com/office/drawing/2014/main" id="{0D901D0B-F2F4-8D46-ACB2-BE5992F316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622625" y="2492460"/>
            <a:ext cx="6284210" cy="1602929"/>
          </a:xfrm>
          <a:prstGeom prst="rect">
            <a:avLst/>
          </a:prstGeom>
        </p:spPr>
      </p:pic>
    </p:spTree>
    <p:extLst>
      <p:ext uri="{BB962C8B-B14F-4D97-AF65-F5344CB8AC3E}">
        <p14:creationId xmlns:p14="http://schemas.microsoft.com/office/powerpoint/2010/main" val="1715892907"/>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50197</TotalTime>
  <Words>1206</Words>
  <Application>Microsoft Macintosh PowerPoint</Application>
  <PresentationFormat>Custom</PresentationFormat>
  <Paragraphs>102</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Courier New</vt:lpstr>
      <vt:lpstr>Geneva</vt:lpstr>
      <vt:lpstr>Helvetica</vt:lpstr>
      <vt:lpstr>System Font Regular</vt:lpstr>
      <vt:lpstr>Wingdings</vt:lpstr>
      <vt:lpstr>Office Theme</vt:lpstr>
      <vt:lpstr>Technical Assistance to Potential Charter Applicants</vt:lpstr>
      <vt:lpstr>Agenda</vt:lpstr>
      <vt:lpstr>Objectives</vt:lpstr>
      <vt:lpstr>What is technical assistance? </vt:lpstr>
      <vt:lpstr>Why provide technical assistance to potential applicants?</vt:lpstr>
      <vt:lpstr>How to provide technical assistance to potential applicants</vt:lpstr>
      <vt:lpstr>Technical Assistance Topics to Cover</vt:lpstr>
      <vt:lpstr>Some District Examples: </vt:lpstr>
      <vt:lpstr>Other Sources of Potential TA Support for New Applicants</vt:lpstr>
      <vt:lpstr>Questions?  Reactions?  Ideas?</vt:lpstr>
      <vt:lpstr>Follow-up Professional Development Opportunities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Kelly Wynveen</cp:lastModifiedBy>
  <cp:revision>419</cp:revision>
  <cp:lastPrinted>2021-12-15T16:18:35Z</cp:lastPrinted>
  <dcterms:created xsi:type="dcterms:W3CDTF">2019-09-30T22:39:39Z</dcterms:created>
  <dcterms:modified xsi:type="dcterms:W3CDTF">2021-12-15T21:07:53Z</dcterms:modified>
</cp:coreProperties>
</file>